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401" r:id="rId2"/>
    <p:sldId id="415" r:id="rId3"/>
    <p:sldId id="416" r:id="rId4"/>
    <p:sldId id="417" r:id="rId5"/>
    <p:sldId id="418" r:id="rId6"/>
    <p:sldId id="419" r:id="rId7"/>
    <p:sldId id="420" r:id="rId8"/>
    <p:sldId id="421" r:id="rId9"/>
    <p:sldId id="422" r:id="rId10"/>
    <p:sldId id="423" r:id="rId11"/>
    <p:sldId id="424" r:id="rId12"/>
    <p:sldId id="425" r:id="rId13"/>
    <p:sldId id="426" r:id="rId14"/>
    <p:sldId id="427" r:id="rId15"/>
    <p:sldId id="428" r:id="rId16"/>
    <p:sldId id="429" r:id="rId17"/>
    <p:sldId id="430" r:id="rId18"/>
    <p:sldId id="431" r:id="rId19"/>
    <p:sldId id="432" r:id="rId20"/>
    <p:sldId id="433" r:id="rId21"/>
    <p:sldId id="434" r:id="rId22"/>
    <p:sldId id="435" r:id="rId23"/>
    <p:sldId id="436" r:id="rId24"/>
    <p:sldId id="437" r:id="rId25"/>
    <p:sldId id="438" r:id="rId26"/>
    <p:sldId id="439" r:id="rId27"/>
    <p:sldId id="440" r:id="rId28"/>
    <p:sldId id="441" r:id="rId29"/>
    <p:sldId id="448" r:id="rId30"/>
    <p:sldId id="442" r:id="rId31"/>
    <p:sldId id="443" r:id="rId32"/>
    <p:sldId id="444" r:id="rId33"/>
    <p:sldId id="445" r:id="rId34"/>
    <p:sldId id="446" r:id="rId35"/>
    <p:sldId id="44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76D2"/>
    <a:srgbClr val="0B5395"/>
    <a:srgbClr val="3FCBFF"/>
    <a:srgbClr val="ABE9FF"/>
    <a:srgbClr val="D4E9FC"/>
    <a:srgbClr val="1E3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6" d="100"/>
          <a:sy n="126" d="100"/>
        </p:scale>
        <p:origin x="-1194"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46"/>
    </p:cViewPr>
  </p:sorterViewPr>
  <p:notesViewPr>
    <p:cSldViewPr>
      <p:cViewPr varScale="1">
        <p:scale>
          <a:sx n="102" d="100"/>
          <a:sy n="102" d="100"/>
        </p:scale>
        <p:origin x="-355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oleObject" Target="file:///\\oclc\data\WorldCatMetadata\Dublin\Home\calhounk\My%20Documents\ARL%20Statistics%20Circ%20and%20Ref.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ocuments\Circ%20and%20ref%20trend%20char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ocuments\Circ%20and%20ref%20trend%20charts.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file:///\\oclc\data\WorldCatMetadata\Dublin\Home\calhounk\My%20Documents\ARL%20Resources%20Per%20Student.xlsx"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oleObject" Target="file:///\\oclc\data\WorldCatMetadata\Dublin\Home\calhounk\My%20Documents\ARL%20Resources%20Per%20Student.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6734759570148072E-2"/>
          <c:y val="3.2346244200482807E-2"/>
          <c:w val="0.53680322388946666"/>
          <c:h val="0.87054370864392594"/>
        </c:manualLayout>
      </c:layout>
      <c:lineChart>
        <c:grouping val="standard"/>
        <c:varyColors val="0"/>
        <c:ser>
          <c:idx val="0"/>
          <c:order val="0"/>
          <c:tx>
            <c:strRef>
              <c:f>Sheet1!$B$1</c:f>
              <c:strCache>
                <c:ptCount val="1"/>
                <c:pt idx="0">
                  <c:v>Circulation</c:v>
                </c:pt>
              </c:strCache>
            </c:strRef>
          </c:tx>
          <c:spPr>
            <a:ln>
              <a:solidFill>
                <a:srgbClr val="0000FF"/>
              </a:solidFill>
            </a:ln>
          </c:spPr>
          <c:marker>
            <c:spPr>
              <a:solidFill>
                <a:srgbClr val="0000FF"/>
              </a:solidFill>
            </c:spPr>
          </c:marker>
          <c:trendline>
            <c:spPr>
              <a:ln w="25400"/>
            </c:spPr>
            <c:trendlineType val="linear"/>
            <c:forward val="5"/>
            <c:dispRSqr val="0"/>
            <c:dispEq val="0"/>
          </c:trendline>
          <c:cat>
            <c:numRef>
              <c:f>Sheet1!$A$2:$A$19</c:f>
              <c:numCache>
                <c:formatCode>General</c:formatCode>
                <c:ptCount val="18"/>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numCache>
            </c:numRef>
          </c:cat>
          <c:val>
            <c:numRef>
              <c:f>Sheet1!$B$2:$B$19</c:f>
              <c:numCache>
                <c:formatCode>General</c:formatCode>
                <c:ptCount val="18"/>
                <c:pt idx="0">
                  <c:v>296964</c:v>
                </c:pt>
                <c:pt idx="1">
                  <c:v>342989</c:v>
                </c:pt>
                <c:pt idx="2">
                  <c:v>343293</c:v>
                </c:pt>
                <c:pt idx="3">
                  <c:v>369996</c:v>
                </c:pt>
                <c:pt idx="4">
                  <c:v>347144</c:v>
                </c:pt>
                <c:pt idx="5">
                  <c:v>336481</c:v>
                </c:pt>
                <c:pt idx="6">
                  <c:v>348157</c:v>
                </c:pt>
                <c:pt idx="7">
                  <c:v>354924</c:v>
                </c:pt>
                <c:pt idx="8">
                  <c:v>300923</c:v>
                </c:pt>
                <c:pt idx="9">
                  <c:v>273231</c:v>
                </c:pt>
                <c:pt idx="10">
                  <c:v>265195</c:v>
                </c:pt>
                <c:pt idx="11">
                  <c:v>251146</c:v>
                </c:pt>
                <c:pt idx="12">
                  <c:v>248689</c:v>
                </c:pt>
                <c:pt idx="13">
                  <c:v>261526</c:v>
                </c:pt>
                <c:pt idx="14">
                  <c:v>250971</c:v>
                </c:pt>
                <c:pt idx="15">
                  <c:v>267213</c:v>
                </c:pt>
                <c:pt idx="16">
                  <c:v>222037</c:v>
                </c:pt>
                <c:pt idx="17">
                  <c:v>221144</c:v>
                </c:pt>
              </c:numCache>
            </c:numRef>
          </c:val>
          <c:smooth val="0"/>
        </c:ser>
        <c:ser>
          <c:idx val="1"/>
          <c:order val="1"/>
          <c:tx>
            <c:strRef>
              <c:f>Sheet1!$C$1</c:f>
              <c:strCache>
                <c:ptCount val="1"/>
                <c:pt idx="0">
                  <c:v>Reference Transactions</c:v>
                </c:pt>
              </c:strCache>
            </c:strRef>
          </c:tx>
          <c:spPr>
            <a:ln>
              <a:solidFill>
                <a:srgbClr val="FF0000"/>
              </a:solidFill>
            </a:ln>
          </c:spPr>
          <c:marker>
            <c:spPr>
              <a:solidFill>
                <a:srgbClr val="C00000"/>
              </a:solidFill>
            </c:spPr>
          </c:marker>
          <c:trendline>
            <c:spPr>
              <a:ln w="25400">
                <a:solidFill>
                  <a:srgbClr val="7030A0"/>
                </a:solidFill>
              </a:ln>
            </c:spPr>
            <c:trendlineType val="linear"/>
            <c:forward val="5"/>
            <c:dispRSqr val="0"/>
            <c:dispEq val="0"/>
          </c:trendline>
          <c:cat>
            <c:numRef>
              <c:f>Sheet1!$A$2:$A$19</c:f>
              <c:numCache>
                <c:formatCode>General</c:formatCode>
                <c:ptCount val="18"/>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numCache>
            </c:numRef>
          </c:cat>
          <c:val>
            <c:numRef>
              <c:f>Sheet1!$C$2:$C$19</c:f>
              <c:numCache>
                <c:formatCode>General</c:formatCode>
                <c:ptCount val="18"/>
                <c:pt idx="0">
                  <c:v>125103</c:v>
                </c:pt>
                <c:pt idx="1">
                  <c:v>132549</c:v>
                </c:pt>
                <c:pt idx="2">
                  <c:v>136115</c:v>
                </c:pt>
                <c:pt idx="3">
                  <c:v>147582</c:v>
                </c:pt>
                <c:pt idx="4">
                  <c:v>147023</c:v>
                </c:pt>
                <c:pt idx="5">
                  <c:v>155336</c:v>
                </c:pt>
                <c:pt idx="6">
                  <c:v>149659</c:v>
                </c:pt>
                <c:pt idx="7">
                  <c:v>132850</c:v>
                </c:pt>
                <c:pt idx="8">
                  <c:v>128696</c:v>
                </c:pt>
                <c:pt idx="9">
                  <c:v>115636</c:v>
                </c:pt>
                <c:pt idx="10">
                  <c:v>104409</c:v>
                </c:pt>
                <c:pt idx="11">
                  <c:v>95910</c:v>
                </c:pt>
                <c:pt idx="12">
                  <c:v>89150</c:v>
                </c:pt>
                <c:pt idx="13">
                  <c:v>84546</c:v>
                </c:pt>
                <c:pt idx="14">
                  <c:v>65168</c:v>
                </c:pt>
                <c:pt idx="15">
                  <c:v>67697</c:v>
                </c:pt>
                <c:pt idx="16">
                  <c:v>61703</c:v>
                </c:pt>
                <c:pt idx="17">
                  <c:v>58763</c:v>
                </c:pt>
              </c:numCache>
            </c:numRef>
          </c:val>
          <c:smooth val="0"/>
        </c:ser>
        <c:dLbls>
          <c:showLegendKey val="0"/>
          <c:showVal val="0"/>
          <c:showCatName val="0"/>
          <c:showSerName val="0"/>
          <c:showPercent val="0"/>
          <c:showBubbleSize val="0"/>
        </c:dLbls>
        <c:marker val="1"/>
        <c:smooth val="0"/>
        <c:axId val="136334336"/>
        <c:axId val="136336128"/>
      </c:lineChart>
      <c:catAx>
        <c:axId val="136334336"/>
        <c:scaling>
          <c:orientation val="minMax"/>
        </c:scaling>
        <c:delete val="0"/>
        <c:axPos val="b"/>
        <c:numFmt formatCode="General" sourceLinked="1"/>
        <c:majorTickMark val="out"/>
        <c:minorTickMark val="none"/>
        <c:tickLblPos val="nextTo"/>
        <c:txPr>
          <a:bodyPr rot="2700000" vert="horz"/>
          <a:lstStyle/>
          <a:p>
            <a:pPr>
              <a:defRPr lang="en-US" b="1" i="0" baseline="0"/>
            </a:pPr>
            <a:endParaRPr lang="en-US"/>
          </a:p>
        </c:txPr>
        <c:crossAx val="136336128"/>
        <c:crosses val="autoZero"/>
        <c:auto val="1"/>
        <c:lblAlgn val="ctr"/>
        <c:lblOffset val="100"/>
        <c:noMultiLvlLbl val="0"/>
      </c:catAx>
      <c:valAx>
        <c:axId val="136336128"/>
        <c:scaling>
          <c:orientation val="minMax"/>
        </c:scaling>
        <c:delete val="0"/>
        <c:axPos val="l"/>
        <c:majorGridlines/>
        <c:numFmt formatCode="General" sourceLinked="1"/>
        <c:majorTickMark val="out"/>
        <c:minorTickMark val="none"/>
        <c:tickLblPos val="nextTo"/>
        <c:txPr>
          <a:bodyPr/>
          <a:lstStyle/>
          <a:p>
            <a:pPr>
              <a:defRPr lang="en-US"/>
            </a:pPr>
            <a:endParaRPr lang="en-US"/>
          </a:p>
        </c:txPr>
        <c:crossAx val="136334336"/>
        <c:crosses val="autoZero"/>
        <c:crossBetween val="between"/>
      </c:valAx>
    </c:plotArea>
    <c:legend>
      <c:legendPos val="r"/>
      <c:legendEntry>
        <c:idx val="2"/>
        <c:txPr>
          <a:bodyPr/>
          <a:lstStyle/>
          <a:p>
            <a:pPr>
              <a:defRPr lang="en-US" sz="1400">
                <a:latin typeface="Trebuchet MS" pitchFamily="34" charset="0"/>
              </a:defRPr>
            </a:pPr>
            <a:endParaRPr lang="en-US"/>
          </a:p>
        </c:txPr>
      </c:legendEntry>
      <c:legendEntry>
        <c:idx val="3"/>
        <c:txPr>
          <a:bodyPr/>
          <a:lstStyle/>
          <a:p>
            <a:pPr>
              <a:defRPr lang="en-US" sz="1400">
                <a:latin typeface="Trebuchet MS" pitchFamily="34" charset="0"/>
              </a:defRPr>
            </a:pPr>
            <a:endParaRPr lang="en-US"/>
          </a:p>
        </c:txPr>
      </c:legendEntry>
      <c:layout>
        <c:manualLayout>
          <c:xMode val="edge"/>
          <c:yMode val="edge"/>
          <c:x val="0.67074642202743529"/>
          <c:y val="0.44209860209581436"/>
          <c:w val="0.31195798048828804"/>
          <c:h val="0.51866056448711173"/>
        </c:manualLayout>
      </c:layout>
      <c:overlay val="0"/>
      <c:txPr>
        <a:bodyPr/>
        <a:lstStyle/>
        <a:p>
          <a:pPr>
            <a:defRPr lang="en-US" sz="1400">
              <a:latin typeface="Trebuchet MS" pitchFamily="34" charset="0"/>
            </a:defRPr>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24130577427821E-2"/>
          <c:y val="7.3780685502547474E-2"/>
          <c:w val="0.59534169947506566"/>
          <c:h val="0.83843272348309406"/>
        </c:manualLayout>
      </c:layout>
      <c:lineChart>
        <c:grouping val="standard"/>
        <c:varyColors val="0"/>
        <c:ser>
          <c:idx val="0"/>
          <c:order val="0"/>
          <c:tx>
            <c:strRef>
              <c:f>Sheet1!$A$2</c:f>
              <c:strCache>
                <c:ptCount val="1"/>
                <c:pt idx="0">
                  <c:v>Pitt Circ</c:v>
                </c:pt>
              </c:strCache>
            </c:strRef>
          </c:tx>
          <c:cat>
            <c:numRef>
              <c:f>Sheet1!$B$1:$J$1</c:f>
              <c:numCache>
                <c:formatCode>General</c:formatCode>
                <c:ptCount val="9"/>
                <c:pt idx="0">
                  <c:v>2001</c:v>
                </c:pt>
                <c:pt idx="1">
                  <c:v>2002</c:v>
                </c:pt>
                <c:pt idx="2">
                  <c:v>2003</c:v>
                </c:pt>
                <c:pt idx="3">
                  <c:v>2004</c:v>
                </c:pt>
                <c:pt idx="4">
                  <c:v>2005</c:v>
                </c:pt>
                <c:pt idx="5">
                  <c:v>2006</c:v>
                </c:pt>
                <c:pt idx="6">
                  <c:v>2007</c:v>
                </c:pt>
                <c:pt idx="7">
                  <c:v>2008</c:v>
                </c:pt>
                <c:pt idx="8">
                  <c:v>2009</c:v>
                </c:pt>
              </c:numCache>
            </c:numRef>
          </c:cat>
          <c:val>
            <c:numRef>
              <c:f>Sheet1!$B$2:$J$2</c:f>
              <c:numCache>
                <c:formatCode>General</c:formatCode>
                <c:ptCount val="9"/>
                <c:pt idx="0">
                  <c:v>483524</c:v>
                </c:pt>
                <c:pt idx="1">
                  <c:v>464465</c:v>
                </c:pt>
                <c:pt idx="2">
                  <c:v>446333</c:v>
                </c:pt>
                <c:pt idx="3">
                  <c:v>447359</c:v>
                </c:pt>
                <c:pt idx="4">
                  <c:v>372003</c:v>
                </c:pt>
                <c:pt idx="5">
                  <c:v>428056</c:v>
                </c:pt>
                <c:pt idx="6">
                  <c:v>352045</c:v>
                </c:pt>
                <c:pt idx="7">
                  <c:v>342950</c:v>
                </c:pt>
                <c:pt idx="8">
                  <c:v>349666</c:v>
                </c:pt>
              </c:numCache>
            </c:numRef>
          </c:val>
          <c:smooth val="0"/>
        </c:ser>
        <c:ser>
          <c:idx val="1"/>
          <c:order val="1"/>
          <c:tx>
            <c:strRef>
              <c:f>Sheet1!$A$3</c:f>
              <c:strCache>
                <c:ptCount val="1"/>
                <c:pt idx="0">
                  <c:v>ARL Median Circ</c:v>
                </c:pt>
              </c:strCache>
            </c:strRef>
          </c:tx>
          <c:spPr>
            <a:ln>
              <a:solidFill>
                <a:srgbClr val="C00000"/>
              </a:solidFill>
            </a:ln>
          </c:spPr>
          <c:cat>
            <c:numRef>
              <c:f>Sheet1!$B$1:$J$1</c:f>
              <c:numCache>
                <c:formatCode>General</c:formatCode>
                <c:ptCount val="9"/>
                <c:pt idx="0">
                  <c:v>2001</c:v>
                </c:pt>
                <c:pt idx="1">
                  <c:v>2002</c:v>
                </c:pt>
                <c:pt idx="2">
                  <c:v>2003</c:v>
                </c:pt>
                <c:pt idx="3">
                  <c:v>2004</c:v>
                </c:pt>
                <c:pt idx="4">
                  <c:v>2005</c:v>
                </c:pt>
                <c:pt idx="5">
                  <c:v>2006</c:v>
                </c:pt>
                <c:pt idx="6">
                  <c:v>2007</c:v>
                </c:pt>
                <c:pt idx="7">
                  <c:v>2008</c:v>
                </c:pt>
                <c:pt idx="8">
                  <c:v>2009</c:v>
                </c:pt>
              </c:numCache>
            </c:numRef>
          </c:cat>
          <c:val>
            <c:numRef>
              <c:f>Sheet1!$B$3:$J$3</c:f>
              <c:numCache>
                <c:formatCode>General</c:formatCode>
                <c:ptCount val="9"/>
                <c:pt idx="0">
                  <c:v>265195</c:v>
                </c:pt>
                <c:pt idx="1">
                  <c:v>251146</c:v>
                </c:pt>
                <c:pt idx="2">
                  <c:v>248689</c:v>
                </c:pt>
                <c:pt idx="3">
                  <c:v>261526</c:v>
                </c:pt>
                <c:pt idx="4">
                  <c:v>250971</c:v>
                </c:pt>
                <c:pt idx="5">
                  <c:v>267213</c:v>
                </c:pt>
                <c:pt idx="6">
                  <c:v>222037</c:v>
                </c:pt>
                <c:pt idx="7">
                  <c:v>221144</c:v>
                </c:pt>
                <c:pt idx="8">
                  <c:v>218191</c:v>
                </c:pt>
              </c:numCache>
            </c:numRef>
          </c:val>
          <c:smooth val="0"/>
        </c:ser>
        <c:dLbls>
          <c:showLegendKey val="0"/>
          <c:showVal val="0"/>
          <c:showCatName val="0"/>
          <c:showSerName val="0"/>
          <c:showPercent val="0"/>
          <c:showBubbleSize val="0"/>
        </c:dLbls>
        <c:marker val="1"/>
        <c:smooth val="0"/>
        <c:axId val="137569024"/>
        <c:axId val="137570560"/>
      </c:lineChart>
      <c:catAx>
        <c:axId val="137569024"/>
        <c:scaling>
          <c:orientation val="minMax"/>
        </c:scaling>
        <c:delete val="0"/>
        <c:axPos val="b"/>
        <c:numFmt formatCode="General" sourceLinked="1"/>
        <c:majorTickMark val="out"/>
        <c:minorTickMark val="none"/>
        <c:tickLblPos val="nextTo"/>
        <c:txPr>
          <a:bodyPr rot="2700000"/>
          <a:lstStyle/>
          <a:p>
            <a:pPr>
              <a:defRPr/>
            </a:pPr>
            <a:endParaRPr lang="en-US"/>
          </a:p>
        </c:txPr>
        <c:crossAx val="137570560"/>
        <c:crosses val="autoZero"/>
        <c:auto val="1"/>
        <c:lblAlgn val="ctr"/>
        <c:lblOffset val="100"/>
        <c:noMultiLvlLbl val="0"/>
      </c:catAx>
      <c:valAx>
        <c:axId val="137570560"/>
        <c:scaling>
          <c:orientation val="minMax"/>
          <c:min val="100000"/>
        </c:scaling>
        <c:delete val="0"/>
        <c:axPos val="l"/>
        <c:majorGridlines/>
        <c:numFmt formatCode="General" sourceLinked="1"/>
        <c:majorTickMark val="out"/>
        <c:minorTickMark val="none"/>
        <c:tickLblPos val="nextTo"/>
        <c:crossAx val="137569024"/>
        <c:crosses val="autoZero"/>
        <c:crossBetween val="between"/>
      </c:valAx>
    </c:plotArea>
    <c:legend>
      <c:legendPos val="r"/>
      <c:layout>
        <c:manualLayout>
          <c:xMode val="edge"/>
          <c:yMode val="edge"/>
          <c:x val="0.75276255707762552"/>
          <c:y val="0.70527867840049463"/>
          <c:w val="0.2472373687664042"/>
          <c:h val="0.20708970202254134"/>
        </c:manualLayout>
      </c:layout>
      <c:overlay val="0"/>
      <c:txPr>
        <a:bodyPr/>
        <a:lstStyle/>
        <a:p>
          <a:pPr>
            <a:defRPr sz="1400">
              <a:latin typeface="Trebuchet MS" pitchFamily="34" charset="0"/>
            </a:defRPr>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6801042014386603E-2"/>
          <c:y val="2.9869571388322223E-2"/>
          <c:w val="0.52228405364541397"/>
          <c:h val="0.87377065154991218"/>
        </c:manualLayout>
      </c:layout>
      <c:lineChart>
        <c:grouping val="standard"/>
        <c:varyColors val="0"/>
        <c:ser>
          <c:idx val="0"/>
          <c:order val="0"/>
          <c:tx>
            <c:strRef>
              <c:f>Sheet1!$A$6</c:f>
              <c:strCache>
                <c:ptCount val="1"/>
                <c:pt idx="0">
                  <c:v>Pitt Ref</c:v>
                </c:pt>
              </c:strCache>
            </c:strRef>
          </c:tx>
          <c:cat>
            <c:numRef>
              <c:f>Sheet1!$B$5:$J$5</c:f>
              <c:numCache>
                <c:formatCode>General</c:formatCode>
                <c:ptCount val="9"/>
                <c:pt idx="0">
                  <c:v>2001</c:v>
                </c:pt>
                <c:pt idx="1">
                  <c:v>2002</c:v>
                </c:pt>
                <c:pt idx="2">
                  <c:v>2003</c:v>
                </c:pt>
                <c:pt idx="3">
                  <c:v>2004</c:v>
                </c:pt>
                <c:pt idx="4">
                  <c:v>2005</c:v>
                </c:pt>
                <c:pt idx="5">
                  <c:v>2006</c:v>
                </c:pt>
                <c:pt idx="6">
                  <c:v>2007</c:v>
                </c:pt>
                <c:pt idx="7">
                  <c:v>2008</c:v>
                </c:pt>
                <c:pt idx="8">
                  <c:v>2009</c:v>
                </c:pt>
              </c:numCache>
            </c:numRef>
          </c:cat>
          <c:val>
            <c:numRef>
              <c:f>Sheet1!$B$6:$J$6</c:f>
              <c:numCache>
                <c:formatCode>General</c:formatCode>
                <c:ptCount val="9"/>
                <c:pt idx="0">
                  <c:v>255158</c:v>
                </c:pt>
                <c:pt idx="1">
                  <c:v>276943</c:v>
                </c:pt>
                <c:pt idx="2">
                  <c:v>234376</c:v>
                </c:pt>
                <c:pt idx="3">
                  <c:v>267117</c:v>
                </c:pt>
                <c:pt idx="4">
                  <c:v>323881</c:v>
                </c:pt>
                <c:pt idx="5">
                  <c:v>185356</c:v>
                </c:pt>
                <c:pt idx="6">
                  <c:v>170508</c:v>
                </c:pt>
                <c:pt idx="7">
                  <c:v>134523</c:v>
                </c:pt>
                <c:pt idx="8">
                  <c:v>123848</c:v>
                </c:pt>
              </c:numCache>
            </c:numRef>
          </c:val>
          <c:smooth val="0"/>
        </c:ser>
        <c:ser>
          <c:idx val="1"/>
          <c:order val="1"/>
          <c:tx>
            <c:strRef>
              <c:f>Sheet1!$A$7</c:f>
              <c:strCache>
                <c:ptCount val="1"/>
                <c:pt idx="0">
                  <c:v>ARL Median Ref</c:v>
                </c:pt>
              </c:strCache>
            </c:strRef>
          </c:tx>
          <c:spPr>
            <a:ln>
              <a:solidFill>
                <a:srgbClr val="C00000"/>
              </a:solidFill>
            </a:ln>
          </c:spPr>
          <c:cat>
            <c:numRef>
              <c:f>Sheet1!$B$5:$J$5</c:f>
              <c:numCache>
                <c:formatCode>General</c:formatCode>
                <c:ptCount val="9"/>
                <c:pt idx="0">
                  <c:v>2001</c:v>
                </c:pt>
                <c:pt idx="1">
                  <c:v>2002</c:v>
                </c:pt>
                <c:pt idx="2">
                  <c:v>2003</c:v>
                </c:pt>
                <c:pt idx="3">
                  <c:v>2004</c:v>
                </c:pt>
                <c:pt idx="4">
                  <c:v>2005</c:v>
                </c:pt>
                <c:pt idx="5">
                  <c:v>2006</c:v>
                </c:pt>
                <c:pt idx="6">
                  <c:v>2007</c:v>
                </c:pt>
                <c:pt idx="7">
                  <c:v>2008</c:v>
                </c:pt>
                <c:pt idx="8">
                  <c:v>2009</c:v>
                </c:pt>
              </c:numCache>
            </c:numRef>
          </c:cat>
          <c:val>
            <c:numRef>
              <c:f>Sheet1!$B$7:$J$7</c:f>
              <c:numCache>
                <c:formatCode>General</c:formatCode>
                <c:ptCount val="9"/>
                <c:pt idx="0">
                  <c:v>104409</c:v>
                </c:pt>
                <c:pt idx="1">
                  <c:v>95910</c:v>
                </c:pt>
                <c:pt idx="2">
                  <c:v>89150</c:v>
                </c:pt>
                <c:pt idx="3">
                  <c:v>84546</c:v>
                </c:pt>
                <c:pt idx="4">
                  <c:v>65168</c:v>
                </c:pt>
                <c:pt idx="5">
                  <c:v>67697</c:v>
                </c:pt>
                <c:pt idx="6">
                  <c:v>61703</c:v>
                </c:pt>
                <c:pt idx="7">
                  <c:v>58763</c:v>
                </c:pt>
                <c:pt idx="8">
                  <c:v>55416</c:v>
                </c:pt>
              </c:numCache>
            </c:numRef>
          </c:val>
          <c:smooth val="0"/>
        </c:ser>
        <c:dLbls>
          <c:showLegendKey val="0"/>
          <c:showVal val="0"/>
          <c:showCatName val="0"/>
          <c:showSerName val="0"/>
          <c:showPercent val="0"/>
          <c:showBubbleSize val="0"/>
        </c:dLbls>
        <c:marker val="1"/>
        <c:smooth val="0"/>
        <c:axId val="137618944"/>
        <c:axId val="137620480"/>
      </c:lineChart>
      <c:catAx>
        <c:axId val="137618944"/>
        <c:scaling>
          <c:orientation val="minMax"/>
        </c:scaling>
        <c:delete val="0"/>
        <c:axPos val="b"/>
        <c:numFmt formatCode="General" sourceLinked="1"/>
        <c:majorTickMark val="out"/>
        <c:minorTickMark val="none"/>
        <c:tickLblPos val="nextTo"/>
        <c:txPr>
          <a:bodyPr rot="2700000"/>
          <a:lstStyle/>
          <a:p>
            <a:pPr>
              <a:defRPr/>
            </a:pPr>
            <a:endParaRPr lang="en-US"/>
          </a:p>
        </c:txPr>
        <c:crossAx val="137620480"/>
        <c:crosses val="autoZero"/>
        <c:auto val="1"/>
        <c:lblAlgn val="ctr"/>
        <c:lblOffset val="100"/>
        <c:noMultiLvlLbl val="0"/>
      </c:catAx>
      <c:valAx>
        <c:axId val="137620480"/>
        <c:scaling>
          <c:orientation val="minMax"/>
          <c:min val="50000"/>
        </c:scaling>
        <c:delete val="0"/>
        <c:axPos val="l"/>
        <c:majorGridlines/>
        <c:numFmt formatCode="General" sourceLinked="1"/>
        <c:majorTickMark val="out"/>
        <c:minorTickMark val="none"/>
        <c:tickLblPos val="nextTo"/>
        <c:crossAx val="137618944"/>
        <c:crosses val="autoZero"/>
        <c:crossBetween val="between"/>
      </c:valAx>
    </c:plotArea>
    <c:legend>
      <c:legendPos val="r"/>
      <c:layout>
        <c:manualLayout>
          <c:xMode val="edge"/>
          <c:yMode val="edge"/>
          <c:x val="0.67529967731589657"/>
          <c:y val="0.55045386275868058"/>
          <c:w val="0.23658723580605057"/>
          <c:h val="9.2796874966900367E-2"/>
        </c:manualLayout>
      </c:layout>
      <c:overlay val="0"/>
      <c:txPr>
        <a:bodyPr/>
        <a:lstStyle/>
        <a:p>
          <a:pPr>
            <a:defRPr sz="1600">
              <a:latin typeface="Trebuchet MS" pitchFamily="34" charset="0"/>
            </a:defRPr>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cked"/>
        <c:varyColors val="0"/>
        <c:ser>
          <c:idx val="0"/>
          <c:order val="0"/>
          <c:tx>
            <c:strRef>
              <c:f>Sheet1!$B$23</c:f>
              <c:strCache>
                <c:ptCount val="1"/>
                <c:pt idx="0">
                  <c:v>Volumes Added</c:v>
                </c:pt>
              </c:strCache>
            </c:strRef>
          </c:tx>
          <c:spPr>
            <a:ln>
              <a:solidFill>
                <a:srgbClr val="00B050"/>
              </a:solidFill>
            </a:ln>
          </c:spPr>
          <c:marker>
            <c:spPr>
              <a:solidFill>
                <a:srgbClr val="00B050"/>
              </a:solidFill>
            </c:spPr>
          </c:marker>
          <c:cat>
            <c:numRef>
              <c:f>Sheet1!$A$24:$A$32</c:f>
              <c:numCache>
                <c:formatCode>General</c:formatCode>
                <c:ptCount val="9"/>
                <c:pt idx="0">
                  <c:v>2000</c:v>
                </c:pt>
                <c:pt idx="1">
                  <c:v>2001</c:v>
                </c:pt>
                <c:pt idx="2">
                  <c:v>2002</c:v>
                </c:pt>
                <c:pt idx="3">
                  <c:v>2003</c:v>
                </c:pt>
                <c:pt idx="4">
                  <c:v>2004</c:v>
                </c:pt>
                <c:pt idx="5">
                  <c:v>2005</c:v>
                </c:pt>
                <c:pt idx="6">
                  <c:v>2006</c:v>
                </c:pt>
                <c:pt idx="7">
                  <c:v>2007</c:v>
                </c:pt>
                <c:pt idx="8">
                  <c:v>2008</c:v>
                </c:pt>
              </c:numCache>
            </c:numRef>
          </c:cat>
          <c:val>
            <c:numRef>
              <c:f>Sheet1!$B$24:$B$32</c:f>
              <c:numCache>
                <c:formatCode>0.00%</c:formatCode>
                <c:ptCount val="9"/>
                <c:pt idx="0" formatCode="General">
                  <c:v>0</c:v>
                </c:pt>
                <c:pt idx="1">
                  <c:v>7.0000000000000715E-4</c:v>
                </c:pt>
                <c:pt idx="2">
                  <c:v>5.0000000000000424E-4</c:v>
                </c:pt>
                <c:pt idx="3">
                  <c:v>-2.9999999999999992E-3</c:v>
                </c:pt>
                <c:pt idx="4">
                  <c:v>-3.7000000000000188E-3</c:v>
                </c:pt>
                <c:pt idx="5">
                  <c:v>-5.1999999999999998E-3</c:v>
                </c:pt>
                <c:pt idx="6">
                  <c:v>-5.6000000000000034E-3</c:v>
                </c:pt>
                <c:pt idx="7">
                  <c:v>-3.3000000000000052E-3</c:v>
                </c:pt>
                <c:pt idx="8">
                  <c:v>-6.0000000000000114E-3</c:v>
                </c:pt>
              </c:numCache>
            </c:numRef>
          </c:val>
          <c:smooth val="0"/>
        </c:ser>
        <c:ser>
          <c:idx val="1"/>
          <c:order val="1"/>
          <c:tx>
            <c:strRef>
              <c:f>Sheet1!$C$23</c:f>
              <c:strCache>
                <c:ptCount val="1"/>
                <c:pt idx="0">
                  <c:v>Monographs Purchased</c:v>
                </c:pt>
              </c:strCache>
            </c:strRef>
          </c:tx>
          <c:cat>
            <c:numRef>
              <c:f>Sheet1!$A$24:$A$32</c:f>
              <c:numCache>
                <c:formatCode>General</c:formatCode>
                <c:ptCount val="9"/>
                <c:pt idx="0">
                  <c:v>2000</c:v>
                </c:pt>
                <c:pt idx="1">
                  <c:v>2001</c:v>
                </c:pt>
                <c:pt idx="2">
                  <c:v>2002</c:v>
                </c:pt>
                <c:pt idx="3">
                  <c:v>2003</c:v>
                </c:pt>
                <c:pt idx="4">
                  <c:v>2004</c:v>
                </c:pt>
                <c:pt idx="5">
                  <c:v>2005</c:v>
                </c:pt>
                <c:pt idx="6">
                  <c:v>2006</c:v>
                </c:pt>
                <c:pt idx="7">
                  <c:v>2007</c:v>
                </c:pt>
                <c:pt idx="8">
                  <c:v>2008</c:v>
                </c:pt>
              </c:numCache>
            </c:numRef>
          </c:cat>
          <c:val>
            <c:numRef>
              <c:f>Sheet1!$C$24:$C$32</c:f>
              <c:numCache>
                <c:formatCode>0.00%</c:formatCode>
                <c:ptCount val="9"/>
                <c:pt idx="0" formatCode="General">
                  <c:v>0</c:v>
                </c:pt>
                <c:pt idx="1">
                  <c:v>6.0000000000000439E-4</c:v>
                </c:pt>
                <c:pt idx="2">
                  <c:v>-9.0000000000000247E-4</c:v>
                </c:pt>
                <c:pt idx="3">
                  <c:v>-1.5999999999999992E-3</c:v>
                </c:pt>
                <c:pt idx="4">
                  <c:v>-1.0000000000000041E-3</c:v>
                </c:pt>
                <c:pt idx="5">
                  <c:v>-2.0999999999999994E-3</c:v>
                </c:pt>
                <c:pt idx="6">
                  <c:v>1.0000000000000085E-4</c:v>
                </c:pt>
                <c:pt idx="7">
                  <c:v>-9.0000000000000247E-4</c:v>
                </c:pt>
                <c:pt idx="8">
                  <c:v>-2.3000000000000052E-3</c:v>
                </c:pt>
              </c:numCache>
            </c:numRef>
          </c:val>
          <c:smooth val="0"/>
        </c:ser>
        <c:ser>
          <c:idx val="2"/>
          <c:order val="2"/>
          <c:tx>
            <c:strRef>
              <c:f>Sheet1!$D$23</c:f>
              <c:strCache>
                <c:ptCount val="1"/>
                <c:pt idx="0">
                  <c:v>Staff</c:v>
                </c:pt>
              </c:strCache>
            </c:strRef>
          </c:tx>
          <c:spPr>
            <a:ln>
              <a:solidFill>
                <a:srgbClr val="FF0000"/>
              </a:solidFill>
            </a:ln>
          </c:spPr>
          <c:marker>
            <c:symbol val="triangle"/>
            <c:size val="7"/>
            <c:spPr>
              <a:solidFill>
                <a:srgbClr val="C00000"/>
              </a:solidFill>
            </c:spPr>
          </c:marker>
          <c:cat>
            <c:numRef>
              <c:f>Sheet1!$A$24:$A$32</c:f>
              <c:numCache>
                <c:formatCode>General</c:formatCode>
                <c:ptCount val="9"/>
                <c:pt idx="0">
                  <c:v>2000</c:v>
                </c:pt>
                <c:pt idx="1">
                  <c:v>2001</c:v>
                </c:pt>
                <c:pt idx="2">
                  <c:v>2002</c:v>
                </c:pt>
                <c:pt idx="3">
                  <c:v>2003</c:v>
                </c:pt>
                <c:pt idx="4">
                  <c:v>2004</c:v>
                </c:pt>
                <c:pt idx="5">
                  <c:v>2005</c:v>
                </c:pt>
                <c:pt idx="6">
                  <c:v>2006</c:v>
                </c:pt>
                <c:pt idx="7">
                  <c:v>2007</c:v>
                </c:pt>
                <c:pt idx="8">
                  <c:v>2008</c:v>
                </c:pt>
              </c:numCache>
            </c:numRef>
          </c:cat>
          <c:val>
            <c:numRef>
              <c:f>Sheet1!$D$24:$D$32</c:f>
              <c:numCache>
                <c:formatCode>0.00%</c:formatCode>
                <c:ptCount val="9"/>
                <c:pt idx="0" formatCode="General">
                  <c:v>0</c:v>
                </c:pt>
                <c:pt idx="1">
                  <c:v>-3.8711933532999739E-4</c:v>
                </c:pt>
                <c:pt idx="2">
                  <c:v>-1.1849757088340821E-3</c:v>
                </c:pt>
                <c:pt idx="3">
                  <c:v>-1.0129244523058138E-2</c:v>
                </c:pt>
                <c:pt idx="4">
                  <c:v>-1.4598438237654415E-2</c:v>
                </c:pt>
                <c:pt idx="5">
                  <c:v>-2.0105157578763303E-2</c:v>
                </c:pt>
                <c:pt idx="6">
                  <c:v>-2.316249708203557E-2</c:v>
                </c:pt>
                <c:pt idx="7">
                  <c:v>-2.4483655542243642E-2</c:v>
                </c:pt>
                <c:pt idx="8">
                  <c:v>-2.4348634085509552E-2</c:v>
                </c:pt>
              </c:numCache>
            </c:numRef>
          </c:val>
          <c:smooth val="0"/>
        </c:ser>
        <c:dLbls>
          <c:showLegendKey val="0"/>
          <c:showVal val="0"/>
          <c:showCatName val="0"/>
          <c:showSerName val="0"/>
          <c:showPercent val="0"/>
          <c:showBubbleSize val="0"/>
        </c:dLbls>
        <c:marker val="1"/>
        <c:smooth val="0"/>
        <c:axId val="156052480"/>
        <c:axId val="156058752"/>
      </c:lineChart>
      <c:catAx>
        <c:axId val="156052480"/>
        <c:scaling>
          <c:orientation val="minMax"/>
        </c:scaling>
        <c:delete val="0"/>
        <c:axPos val="b"/>
        <c:numFmt formatCode="General" sourceLinked="1"/>
        <c:majorTickMark val="out"/>
        <c:minorTickMark val="none"/>
        <c:tickLblPos val="low"/>
        <c:txPr>
          <a:bodyPr/>
          <a:lstStyle/>
          <a:p>
            <a:pPr>
              <a:defRPr lang="en-US"/>
            </a:pPr>
            <a:endParaRPr lang="en-US"/>
          </a:p>
        </c:txPr>
        <c:crossAx val="156058752"/>
        <c:crosses val="autoZero"/>
        <c:auto val="1"/>
        <c:lblAlgn val="ctr"/>
        <c:lblOffset val="100"/>
        <c:noMultiLvlLbl val="0"/>
      </c:catAx>
      <c:valAx>
        <c:axId val="156058752"/>
        <c:scaling>
          <c:orientation val="minMax"/>
        </c:scaling>
        <c:delete val="0"/>
        <c:axPos val="l"/>
        <c:majorGridlines/>
        <c:numFmt formatCode="General" sourceLinked="1"/>
        <c:majorTickMark val="out"/>
        <c:minorTickMark val="none"/>
        <c:tickLblPos val="nextTo"/>
        <c:txPr>
          <a:bodyPr/>
          <a:lstStyle/>
          <a:p>
            <a:pPr>
              <a:defRPr lang="en-US"/>
            </a:pPr>
            <a:endParaRPr lang="en-US"/>
          </a:p>
        </c:txPr>
        <c:crossAx val="156052480"/>
        <c:crosses val="autoZero"/>
        <c:crossBetween val="between"/>
      </c:valAx>
    </c:plotArea>
    <c:legend>
      <c:legendPos val="r"/>
      <c:layout>
        <c:manualLayout>
          <c:xMode val="edge"/>
          <c:yMode val="edge"/>
          <c:x val="0.70961045494313213"/>
          <c:y val="9.0363079615048122E-2"/>
          <c:w val="0.27372287839020121"/>
          <c:h val="0.4026071741032371"/>
        </c:manualLayout>
      </c:layout>
      <c:overlay val="0"/>
      <c:spPr>
        <a:ln>
          <a:solidFill>
            <a:sysClr val="window" lastClr="FFFFFF">
              <a:lumMod val="95000"/>
            </a:sysClr>
          </a:solidFill>
        </a:ln>
      </c:spPr>
      <c:txPr>
        <a:bodyPr/>
        <a:lstStyle/>
        <a:p>
          <a:pPr>
            <a:defRPr lang="en-US">
              <a:latin typeface="Trebuchet MS" pitchFamily="34" charset="0"/>
            </a:defRPr>
          </a:pPr>
          <a:endParaRPr lang="en-US"/>
        </a:p>
      </c:txPr>
    </c:legend>
    <c:plotVisOnly val="1"/>
    <c:dispBlanksAs val="zero"/>
    <c:showDLblsOverMax val="0"/>
  </c:chart>
  <c:spPr>
    <a:solidFill>
      <a:sysClr val="window" lastClr="FFFFFF">
        <a:lumMod val="95000"/>
      </a:sysClr>
    </a:solidFill>
    <a:ln w="25400" cap="flat" cmpd="sng" algn="ctr">
      <a:noFill/>
      <a:prstDash val="solid"/>
    </a:ln>
    <a:effectLst/>
  </c:spPr>
  <c:txPr>
    <a:bodyPr/>
    <a:lstStyle/>
    <a:p>
      <a:pPr>
        <a:defRPr>
          <a:solidFill>
            <a:schemeClr val="dk1"/>
          </a:solidFill>
          <a:latin typeface="+mn-lt"/>
          <a:ea typeface="+mn-ea"/>
          <a:cs typeface="+mn-cs"/>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1"/>
    <c:plotArea>
      <c:layout/>
      <c:lineChart>
        <c:grouping val="stacked"/>
        <c:varyColors val="0"/>
        <c:ser>
          <c:idx val="0"/>
          <c:order val="0"/>
          <c:tx>
            <c:strRef>
              <c:f>Sheet1!$B$34</c:f>
              <c:strCache>
                <c:ptCount val="1"/>
                <c:pt idx="0">
                  <c:v>Eserials Expenditures</c:v>
                </c:pt>
              </c:strCache>
            </c:strRef>
          </c:tx>
          <c:spPr>
            <a:ln>
              <a:solidFill>
                <a:srgbClr val="C00000"/>
              </a:solidFill>
            </a:ln>
          </c:spPr>
          <c:marker>
            <c:spPr>
              <a:ln>
                <a:solidFill>
                  <a:srgbClr val="C00000"/>
                </a:solidFill>
              </a:ln>
            </c:spPr>
          </c:marker>
          <c:cat>
            <c:numRef>
              <c:f>Sheet1!$A$35:$A$43</c:f>
              <c:numCache>
                <c:formatCode>General</c:formatCode>
                <c:ptCount val="9"/>
                <c:pt idx="0">
                  <c:v>2000</c:v>
                </c:pt>
                <c:pt idx="1">
                  <c:v>2001</c:v>
                </c:pt>
                <c:pt idx="2">
                  <c:v>2002</c:v>
                </c:pt>
                <c:pt idx="3">
                  <c:v>2003</c:v>
                </c:pt>
                <c:pt idx="4">
                  <c:v>2004</c:v>
                </c:pt>
                <c:pt idx="5">
                  <c:v>2005</c:v>
                </c:pt>
                <c:pt idx="6">
                  <c:v>2006</c:v>
                </c:pt>
                <c:pt idx="7">
                  <c:v>2007</c:v>
                </c:pt>
                <c:pt idx="8">
                  <c:v>2008</c:v>
                </c:pt>
              </c:numCache>
            </c:numRef>
          </c:cat>
          <c:val>
            <c:numRef>
              <c:f>Sheet1!$B$35:$B$43</c:f>
              <c:numCache>
                <c:formatCode>0.00</c:formatCode>
                <c:ptCount val="9"/>
                <c:pt idx="0">
                  <c:v>0</c:v>
                </c:pt>
                <c:pt idx="1">
                  <c:v>0.13</c:v>
                </c:pt>
                <c:pt idx="2">
                  <c:v>0.25</c:v>
                </c:pt>
                <c:pt idx="3">
                  <c:v>0.39000000000000173</c:v>
                </c:pt>
                <c:pt idx="4">
                  <c:v>0.70000000000000062</c:v>
                </c:pt>
                <c:pt idx="5">
                  <c:v>0.89</c:v>
                </c:pt>
                <c:pt idx="6">
                  <c:v>1.0900000000000001</c:v>
                </c:pt>
                <c:pt idx="7">
                  <c:v>1.46</c:v>
                </c:pt>
                <c:pt idx="8">
                  <c:v>1.76</c:v>
                </c:pt>
              </c:numCache>
            </c:numRef>
          </c:val>
          <c:smooth val="0"/>
        </c:ser>
        <c:dLbls>
          <c:showLegendKey val="0"/>
          <c:showVal val="0"/>
          <c:showCatName val="0"/>
          <c:showSerName val="0"/>
          <c:showPercent val="0"/>
          <c:showBubbleSize val="0"/>
        </c:dLbls>
        <c:marker val="1"/>
        <c:smooth val="0"/>
        <c:axId val="156066944"/>
        <c:axId val="156075904"/>
      </c:lineChart>
      <c:catAx>
        <c:axId val="156066944"/>
        <c:scaling>
          <c:orientation val="minMax"/>
        </c:scaling>
        <c:delete val="0"/>
        <c:axPos val="b"/>
        <c:numFmt formatCode="General" sourceLinked="1"/>
        <c:majorTickMark val="out"/>
        <c:minorTickMark val="none"/>
        <c:tickLblPos val="low"/>
        <c:txPr>
          <a:bodyPr/>
          <a:lstStyle/>
          <a:p>
            <a:pPr>
              <a:defRPr lang="en-US" sz="1200"/>
            </a:pPr>
            <a:endParaRPr lang="en-US"/>
          </a:p>
        </c:txPr>
        <c:crossAx val="156075904"/>
        <c:crosses val="autoZero"/>
        <c:auto val="1"/>
        <c:lblAlgn val="ctr"/>
        <c:lblOffset val="100"/>
        <c:noMultiLvlLbl val="0"/>
      </c:catAx>
      <c:valAx>
        <c:axId val="156075904"/>
        <c:scaling>
          <c:orientation val="minMax"/>
        </c:scaling>
        <c:delete val="0"/>
        <c:axPos val="l"/>
        <c:majorGridlines/>
        <c:numFmt formatCode="0.00" sourceLinked="1"/>
        <c:majorTickMark val="out"/>
        <c:minorTickMark val="none"/>
        <c:tickLblPos val="nextTo"/>
        <c:txPr>
          <a:bodyPr/>
          <a:lstStyle/>
          <a:p>
            <a:pPr>
              <a:defRPr lang="en-US" sz="1200"/>
            </a:pPr>
            <a:endParaRPr lang="en-US"/>
          </a:p>
        </c:txPr>
        <c:crossAx val="156066944"/>
        <c:crosses val="autoZero"/>
        <c:crossBetween val="between"/>
      </c:valAx>
    </c:plotArea>
    <c:legend>
      <c:legendPos val="r"/>
      <c:legendEntry>
        <c:idx val="0"/>
        <c:txPr>
          <a:bodyPr/>
          <a:lstStyle/>
          <a:p>
            <a:pPr>
              <a:defRPr sz="1400">
                <a:latin typeface="Trebuchet MS" pitchFamily="34" charset="0"/>
              </a:defRPr>
            </a:pPr>
            <a:endParaRPr lang="en-US"/>
          </a:p>
        </c:txPr>
      </c:legendEntry>
      <c:overlay val="0"/>
      <c:txPr>
        <a:bodyPr/>
        <a:lstStyle/>
        <a:p>
          <a:pPr>
            <a:defRPr lang="en-US" sz="1400">
              <a:latin typeface="Trebuchet MS" pitchFamily="34" charset="0"/>
            </a:defRPr>
          </a:pPr>
          <a:endParaRPr lang="en-US"/>
        </a:p>
      </c:txPr>
    </c:legend>
    <c:plotVisOnly val="1"/>
    <c:dispBlanksAs val="zero"/>
    <c:showDLblsOverMax val="0"/>
  </c:chart>
  <c:spPr>
    <a:solidFill>
      <a:srgbClr val="D4E9FC"/>
    </a:solidFill>
    <a:ln>
      <a:noFill/>
    </a:ln>
  </c:spPr>
  <c:txPr>
    <a:bodyPr/>
    <a:lstStyle/>
    <a:p>
      <a:pPr>
        <a:defRPr sz="1800"/>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C271C6-E70E-4C4D-B6AC-BE27BB2B4A4D}"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55476AA8-303E-4663-8435-51DAC89F1D6A}">
      <dgm:prSet phldrT="[Text]" custT="1"/>
      <dgm:spPr/>
      <dgm:t>
        <a:bodyPr/>
        <a:lstStyle/>
        <a:p>
          <a:r>
            <a:rPr lang="en-US" sz="1700" dirty="0" smtClean="0"/>
            <a:t>Manage,</a:t>
          </a:r>
          <a:br>
            <a:rPr lang="en-US" sz="1700" dirty="0" smtClean="0"/>
          </a:br>
          <a:r>
            <a:rPr lang="en-US" sz="1700" dirty="0" smtClean="0"/>
            <a:t>Engage,  </a:t>
          </a:r>
          <a:br>
            <a:rPr lang="en-US" sz="1700" dirty="0" smtClean="0"/>
          </a:br>
          <a:r>
            <a:rPr lang="en-US" sz="1700" dirty="0" smtClean="0"/>
            <a:t>Collaborate</a:t>
          </a:r>
          <a:endParaRPr lang="en-US" sz="1700" dirty="0"/>
        </a:p>
      </dgm:t>
    </dgm:pt>
    <dgm:pt modelId="{D4C67A7E-6AFC-439A-ABA0-7417DD323B4A}" type="parTrans" cxnId="{059BFA2C-B8C0-485A-AD4F-30970914193A}">
      <dgm:prSet/>
      <dgm:spPr/>
      <dgm:t>
        <a:bodyPr/>
        <a:lstStyle/>
        <a:p>
          <a:endParaRPr lang="en-US"/>
        </a:p>
      </dgm:t>
    </dgm:pt>
    <dgm:pt modelId="{E712BA01-0BD4-415E-8F12-0D60F5D6747A}" type="sibTrans" cxnId="{059BFA2C-B8C0-485A-AD4F-30970914193A}">
      <dgm:prSet/>
      <dgm:spPr/>
      <dgm:t>
        <a:bodyPr/>
        <a:lstStyle/>
        <a:p>
          <a:endParaRPr lang="en-US"/>
        </a:p>
      </dgm:t>
    </dgm:pt>
    <dgm:pt modelId="{1E42079C-BD1E-4FDE-B6B6-6BA07E24AA22}">
      <dgm:prSet phldrT="[Text]" custT="1"/>
      <dgm:spPr>
        <a:solidFill>
          <a:srgbClr val="92D050"/>
        </a:solidFill>
      </dgm:spPr>
      <dgm:t>
        <a:bodyPr/>
        <a:lstStyle/>
        <a:p>
          <a:r>
            <a:rPr lang="en-US" sz="1800" dirty="0" smtClean="0"/>
            <a:t>Evaluate and Plan </a:t>
          </a:r>
          <a:endParaRPr lang="en-US" sz="1800" dirty="0"/>
        </a:p>
      </dgm:t>
    </dgm:pt>
    <dgm:pt modelId="{73E7E137-5CD7-48E2-B7AE-FD6A04C32AEA}" type="parTrans" cxnId="{7490B966-3050-4246-81A7-18FDE3F85443}">
      <dgm:prSet/>
      <dgm:spPr/>
      <dgm:t>
        <a:bodyPr/>
        <a:lstStyle/>
        <a:p>
          <a:endParaRPr lang="en-US"/>
        </a:p>
      </dgm:t>
    </dgm:pt>
    <dgm:pt modelId="{CB9E7A37-4E2C-4028-8708-E70BC272A441}" type="sibTrans" cxnId="{7490B966-3050-4246-81A7-18FDE3F85443}">
      <dgm:prSet/>
      <dgm:spPr/>
      <dgm:t>
        <a:bodyPr/>
        <a:lstStyle/>
        <a:p>
          <a:endParaRPr lang="en-US"/>
        </a:p>
      </dgm:t>
    </dgm:pt>
    <dgm:pt modelId="{2C7C9B8B-6423-4428-B189-C40E56333720}">
      <dgm:prSet phldrT="[Text]" custT="1"/>
      <dgm:spPr>
        <a:solidFill>
          <a:schemeClr val="accent6">
            <a:lumMod val="60000"/>
            <a:lumOff val="40000"/>
          </a:schemeClr>
        </a:solidFill>
      </dgm:spPr>
      <dgm:t>
        <a:bodyPr/>
        <a:lstStyle/>
        <a:p>
          <a:r>
            <a:rPr lang="en-US" sz="1800" dirty="0" smtClean="0"/>
            <a:t>Design and Develop</a:t>
          </a:r>
          <a:endParaRPr lang="en-US" sz="1800" dirty="0"/>
        </a:p>
      </dgm:t>
    </dgm:pt>
    <dgm:pt modelId="{4CE5F88E-5677-40C1-89CC-27A39C1887A9}" type="parTrans" cxnId="{C5AB4A12-1DB1-4E11-9ABE-DBB4B12FAC66}">
      <dgm:prSet/>
      <dgm:spPr/>
      <dgm:t>
        <a:bodyPr/>
        <a:lstStyle/>
        <a:p>
          <a:endParaRPr lang="en-US"/>
        </a:p>
      </dgm:t>
    </dgm:pt>
    <dgm:pt modelId="{34249D1C-8FEC-436B-82FB-FABDE508D875}" type="sibTrans" cxnId="{C5AB4A12-1DB1-4E11-9ABE-DBB4B12FAC66}">
      <dgm:prSet/>
      <dgm:spPr/>
      <dgm:t>
        <a:bodyPr/>
        <a:lstStyle/>
        <a:p>
          <a:endParaRPr lang="en-US"/>
        </a:p>
      </dgm:t>
    </dgm:pt>
    <dgm:pt modelId="{DF6D9283-4AA0-48E1-B174-0F61FB2B7764}">
      <dgm:prSet phldrT="[Text]" custT="1"/>
      <dgm:spPr>
        <a:solidFill>
          <a:srgbClr val="A13D47"/>
        </a:solidFill>
      </dgm:spPr>
      <dgm:t>
        <a:bodyPr/>
        <a:lstStyle/>
        <a:p>
          <a:r>
            <a:rPr lang="en-US" sz="1800" dirty="0" smtClean="0"/>
            <a:t>Implement and Introduce</a:t>
          </a:r>
          <a:endParaRPr lang="en-US" sz="1800" dirty="0"/>
        </a:p>
      </dgm:t>
    </dgm:pt>
    <dgm:pt modelId="{C8188B49-A845-4E62-9787-AA1AE2D51F0C}" type="parTrans" cxnId="{456186E2-9A89-4F86-BA27-E9A457DA7862}">
      <dgm:prSet/>
      <dgm:spPr/>
      <dgm:t>
        <a:bodyPr/>
        <a:lstStyle/>
        <a:p>
          <a:endParaRPr lang="en-US"/>
        </a:p>
      </dgm:t>
    </dgm:pt>
    <dgm:pt modelId="{50221ADB-2EEA-48F9-A5C3-C6A5CF596F6B}" type="sibTrans" cxnId="{456186E2-9A89-4F86-BA27-E9A457DA7862}">
      <dgm:prSet/>
      <dgm:spPr/>
      <dgm:t>
        <a:bodyPr/>
        <a:lstStyle/>
        <a:p>
          <a:endParaRPr lang="en-US"/>
        </a:p>
      </dgm:t>
    </dgm:pt>
    <dgm:pt modelId="{7EB14FAC-27EE-4003-9DEE-F726C10B60DC}">
      <dgm:prSet phldrT="[Text]" custT="1"/>
      <dgm:spPr>
        <a:solidFill>
          <a:srgbClr val="FFC000"/>
        </a:solidFill>
      </dgm:spPr>
      <dgm:t>
        <a:bodyPr/>
        <a:lstStyle/>
        <a:p>
          <a:r>
            <a:rPr lang="en-US" sz="1800" dirty="0" smtClean="0"/>
            <a:t>Distribute and Promote</a:t>
          </a:r>
          <a:endParaRPr lang="en-US" sz="1800" dirty="0"/>
        </a:p>
      </dgm:t>
    </dgm:pt>
    <dgm:pt modelId="{A9FCAF38-E8D2-482D-9A36-4C357A626F38}" type="parTrans" cxnId="{2C366330-29AB-4BD2-BD23-AA392ED01855}">
      <dgm:prSet/>
      <dgm:spPr/>
      <dgm:t>
        <a:bodyPr/>
        <a:lstStyle/>
        <a:p>
          <a:endParaRPr lang="en-US"/>
        </a:p>
      </dgm:t>
    </dgm:pt>
    <dgm:pt modelId="{69FA57AE-91A5-4DBC-8EC3-CFCFEB0CB83F}" type="sibTrans" cxnId="{2C366330-29AB-4BD2-BD23-AA392ED01855}">
      <dgm:prSet/>
      <dgm:spPr/>
      <dgm:t>
        <a:bodyPr/>
        <a:lstStyle/>
        <a:p>
          <a:endParaRPr lang="en-US"/>
        </a:p>
      </dgm:t>
    </dgm:pt>
    <dgm:pt modelId="{6D57BCBE-D4E0-4D2A-86A8-6B830E616CB8}" type="pres">
      <dgm:prSet presAssocID="{68C271C6-E70E-4C4D-B6AC-BE27BB2B4A4D}" presName="Name0" presStyleCnt="0">
        <dgm:presLayoutVars>
          <dgm:chMax val="1"/>
          <dgm:dir/>
          <dgm:animLvl val="ctr"/>
          <dgm:resizeHandles val="exact"/>
        </dgm:presLayoutVars>
      </dgm:prSet>
      <dgm:spPr/>
      <dgm:t>
        <a:bodyPr/>
        <a:lstStyle/>
        <a:p>
          <a:endParaRPr lang="en-US"/>
        </a:p>
      </dgm:t>
    </dgm:pt>
    <dgm:pt modelId="{D9615B05-0975-4EDD-AE61-3FD13054A0EC}" type="pres">
      <dgm:prSet presAssocID="{55476AA8-303E-4663-8435-51DAC89F1D6A}" presName="centerShape" presStyleLbl="node0" presStyleIdx="0" presStyleCnt="1"/>
      <dgm:spPr/>
      <dgm:t>
        <a:bodyPr/>
        <a:lstStyle/>
        <a:p>
          <a:endParaRPr lang="en-US"/>
        </a:p>
      </dgm:t>
    </dgm:pt>
    <dgm:pt modelId="{62C9A90B-0C26-451F-A013-63B8FF0464AB}" type="pres">
      <dgm:prSet presAssocID="{1E42079C-BD1E-4FDE-B6B6-6BA07E24AA22}" presName="node" presStyleLbl="node1" presStyleIdx="0" presStyleCnt="4" custScaleX="158678">
        <dgm:presLayoutVars>
          <dgm:bulletEnabled val="1"/>
        </dgm:presLayoutVars>
      </dgm:prSet>
      <dgm:spPr/>
      <dgm:t>
        <a:bodyPr/>
        <a:lstStyle/>
        <a:p>
          <a:endParaRPr lang="en-US"/>
        </a:p>
      </dgm:t>
    </dgm:pt>
    <dgm:pt modelId="{54865FD9-E4F0-47C5-B3AB-63CBE2BBACD4}" type="pres">
      <dgm:prSet presAssocID="{1E42079C-BD1E-4FDE-B6B6-6BA07E24AA22}" presName="dummy" presStyleCnt="0"/>
      <dgm:spPr/>
    </dgm:pt>
    <dgm:pt modelId="{2B6374C9-F31A-4F10-AEDB-B01B449A6C04}" type="pres">
      <dgm:prSet presAssocID="{CB9E7A37-4E2C-4028-8708-E70BC272A441}" presName="sibTrans" presStyleLbl="sibTrans2D1" presStyleIdx="0" presStyleCnt="4"/>
      <dgm:spPr/>
      <dgm:t>
        <a:bodyPr/>
        <a:lstStyle/>
        <a:p>
          <a:endParaRPr lang="en-US"/>
        </a:p>
      </dgm:t>
    </dgm:pt>
    <dgm:pt modelId="{63DE7936-47ED-4CC1-A09A-628F40E25F55}" type="pres">
      <dgm:prSet presAssocID="{2C7C9B8B-6423-4428-B189-C40E56333720}" presName="node" presStyleLbl="node1" presStyleIdx="1" presStyleCnt="4" custScaleX="149081">
        <dgm:presLayoutVars>
          <dgm:bulletEnabled val="1"/>
        </dgm:presLayoutVars>
      </dgm:prSet>
      <dgm:spPr/>
      <dgm:t>
        <a:bodyPr/>
        <a:lstStyle/>
        <a:p>
          <a:endParaRPr lang="en-US"/>
        </a:p>
      </dgm:t>
    </dgm:pt>
    <dgm:pt modelId="{76052720-A1A2-496F-A651-44A392FF0F48}" type="pres">
      <dgm:prSet presAssocID="{2C7C9B8B-6423-4428-B189-C40E56333720}" presName="dummy" presStyleCnt="0"/>
      <dgm:spPr/>
    </dgm:pt>
    <dgm:pt modelId="{885E9B54-6C5E-4C43-B521-90700BCFB200}" type="pres">
      <dgm:prSet presAssocID="{34249D1C-8FEC-436B-82FB-FABDE508D875}" presName="sibTrans" presStyleLbl="sibTrans2D1" presStyleIdx="1" presStyleCnt="4"/>
      <dgm:spPr/>
      <dgm:t>
        <a:bodyPr/>
        <a:lstStyle/>
        <a:p>
          <a:endParaRPr lang="en-US"/>
        </a:p>
      </dgm:t>
    </dgm:pt>
    <dgm:pt modelId="{F445AE9D-3C47-42C8-AAB6-95CBEE903E5C}" type="pres">
      <dgm:prSet presAssocID="{DF6D9283-4AA0-48E1-B174-0F61FB2B7764}" presName="node" presStyleLbl="node1" presStyleIdx="2" presStyleCnt="4" custScaleX="146652">
        <dgm:presLayoutVars>
          <dgm:bulletEnabled val="1"/>
        </dgm:presLayoutVars>
      </dgm:prSet>
      <dgm:spPr/>
      <dgm:t>
        <a:bodyPr/>
        <a:lstStyle/>
        <a:p>
          <a:endParaRPr lang="en-US"/>
        </a:p>
      </dgm:t>
    </dgm:pt>
    <dgm:pt modelId="{6EFB85F7-4B11-4329-BCCE-94510BD72360}" type="pres">
      <dgm:prSet presAssocID="{DF6D9283-4AA0-48E1-B174-0F61FB2B7764}" presName="dummy" presStyleCnt="0"/>
      <dgm:spPr/>
    </dgm:pt>
    <dgm:pt modelId="{0083ACEF-B845-4016-A473-A490CD75D6FD}" type="pres">
      <dgm:prSet presAssocID="{50221ADB-2EEA-48F9-A5C3-C6A5CF596F6B}" presName="sibTrans" presStyleLbl="sibTrans2D1" presStyleIdx="2" presStyleCnt="4"/>
      <dgm:spPr/>
      <dgm:t>
        <a:bodyPr/>
        <a:lstStyle/>
        <a:p>
          <a:endParaRPr lang="en-US"/>
        </a:p>
      </dgm:t>
    </dgm:pt>
    <dgm:pt modelId="{7D39A46A-2B3F-451A-9241-EB90A8A290B5}" type="pres">
      <dgm:prSet presAssocID="{7EB14FAC-27EE-4003-9DEE-F726C10B60DC}" presName="node" presStyleLbl="node1" presStyleIdx="3" presStyleCnt="4" custScaleX="149276">
        <dgm:presLayoutVars>
          <dgm:bulletEnabled val="1"/>
        </dgm:presLayoutVars>
      </dgm:prSet>
      <dgm:spPr/>
      <dgm:t>
        <a:bodyPr/>
        <a:lstStyle/>
        <a:p>
          <a:endParaRPr lang="en-US"/>
        </a:p>
      </dgm:t>
    </dgm:pt>
    <dgm:pt modelId="{89F43E74-9E6A-457D-96F6-D7F102745EEE}" type="pres">
      <dgm:prSet presAssocID="{7EB14FAC-27EE-4003-9DEE-F726C10B60DC}" presName="dummy" presStyleCnt="0"/>
      <dgm:spPr/>
    </dgm:pt>
    <dgm:pt modelId="{FA6E5937-3DA4-4431-A024-A77731E9D47E}" type="pres">
      <dgm:prSet presAssocID="{69FA57AE-91A5-4DBC-8EC3-CFCFEB0CB83F}" presName="sibTrans" presStyleLbl="sibTrans2D1" presStyleIdx="3" presStyleCnt="4"/>
      <dgm:spPr/>
      <dgm:t>
        <a:bodyPr/>
        <a:lstStyle/>
        <a:p>
          <a:endParaRPr lang="en-US"/>
        </a:p>
      </dgm:t>
    </dgm:pt>
  </dgm:ptLst>
  <dgm:cxnLst>
    <dgm:cxn modelId="{7490B966-3050-4246-81A7-18FDE3F85443}" srcId="{55476AA8-303E-4663-8435-51DAC89F1D6A}" destId="{1E42079C-BD1E-4FDE-B6B6-6BA07E24AA22}" srcOrd="0" destOrd="0" parTransId="{73E7E137-5CD7-48E2-B7AE-FD6A04C32AEA}" sibTransId="{CB9E7A37-4E2C-4028-8708-E70BC272A441}"/>
    <dgm:cxn modelId="{F601A99B-02C7-4084-A1CE-769580628AD8}" type="presOf" srcId="{34249D1C-8FEC-436B-82FB-FABDE508D875}" destId="{885E9B54-6C5E-4C43-B521-90700BCFB200}" srcOrd="0" destOrd="0" presId="urn:microsoft.com/office/officeart/2005/8/layout/radial6"/>
    <dgm:cxn modelId="{6915E397-950F-48FD-883C-F16C2AF0371C}" type="presOf" srcId="{2C7C9B8B-6423-4428-B189-C40E56333720}" destId="{63DE7936-47ED-4CC1-A09A-628F40E25F55}" srcOrd="0" destOrd="0" presId="urn:microsoft.com/office/officeart/2005/8/layout/radial6"/>
    <dgm:cxn modelId="{1F9DCB70-40BB-410B-BF2D-083B080F049B}" type="presOf" srcId="{50221ADB-2EEA-48F9-A5C3-C6A5CF596F6B}" destId="{0083ACEF-B845-4016-A473-A490CD75D6FD}" srcOrd="0" destOrd="0" presId="urn:microsoft.com/office/officeart/2005/8/layout/radial6"/>
    <dgm:cxn modelId="{61528EA9-BED2-480A-9EDB-CF0127C047EA}" type="presOf" srcId="{DF6D9283-4AA0-48E1-B174-0F61FB2B7764}" destId="{F445AE9D-3C47-42C8-AAB6-95CBEE903E5C}" srcOrd="0" destOrd="0" presId="urn:microsoft.com/office/officeart/2005/8/layout/radial6"/>
    <dgm:cxn modelId="{1D43430C-9607-4281-8DAE-9FA345F1B21B}" type="presOf" srcId="{CB9E7A37-4E2C-4028-8708-E70BC272A441}" destId="{2B6374C9-F31A-4F10-AEDB-B01B449A6C04}" srcOrd="0" destOrd="0" presId="urn:microsoft.com/office/officeart/2005/8/layout/radial6"/>
    <dgm:cxn modelId="{2C366330-29AB-4BD2-BD23-AA392ED01855}" srcId="{55476AA8-303E-4663-8435-51DAC89F1D6A}" destId="{7EB14FAC-27EE-4003-9DEE-F726C10B60DC}" srcOrd="3" destOrd="0" parTransId="{A9FCAF38-E8D2-482D-9A36-4C357A626F38}" sibTransId="{69FA57AE-91A5-4DBC-8EC3-CFCFEB0CB83F}"/>
    <dgm:cxn modelId="{C5AB4A12-1DB1-4E11-9ABE-DBB4B12FAC66}" srcId="{55476AA8-303E-4663-8435-51DAC89F1D6A}" destId="{2C7C9B8B-6423-4428-B189-C40E56333720}" srcOrd="1" destOrd="0" parTransId="{4CE5F88E-5677-40C1-89CC-27A39C1887A9}" sibTransId="{34249D1C-8FEC-436B-82FB-FABDE508D875}"/>
    <dgm:cxn modelId="{059BFA2C-B8C0-485A-AD4F-30970914193A}" srcId="{68C271C6-E70E-4C4D-B6AC-BE27BB2B4A4D}" destId="{55476AA8-303E-4663-8435-51DAC89F1D6A}" srcOrd="0" destOrd="0" parTransId="{D4C67A7E-6AFC-439A-ABA0-7417DD323B4A}" sibTransId="{E712BA01-0BD4-415E-8F12-0D60F5D6747A}"/>
    <dgm:cxn modelId="{00ACDA58-E476-4A11-AC07-96A04AB50D5A}" type="presOf" srcId="{69FA57AE-91A5-4DBC-8EC3-CFCFEB0CB83F}" destId="{FA6E5937-3DA4-4431-A024-A77731E9D47E}" srcOrd="0" destOrd="0" presId="urn:microsoft.com/office/officeart/2005/8/layout/radial6"/>
    <dgm:cxn modelId="{456186E2-9A89-4F86-BA27-E9A457DA7862}" srcId="{55476AA8-303E-4663-8435-51DAC89F1D6A}" destId="{DF6D9283-4AA0-48E1-B174-0F61FB2B7764}" srcOrd="2" destOrd="0" parTransId="{C8188B49-A845-4E62-9787-AA1AE2D51F0C}" sibTransId="{50221ADB-2EEA-48F9-A5C3-C6A5CF596F6B}"/>
    <dgm:cxn modelId="{117C586A-24CF-45C7-8399-0059503C7817}" type="presOf" srcId="{68C271C6-E70E-4C4D-B6AC-BE27BB2B4A4D}" destId="{6D57BCBE-D4E0-4D2A-86A8-6B830E616CB8}" srcOrd="0" destOrd="0" presId="urn:microsoft.com/office/officeart/2005/8/layout/radial6"/>
    <dgm:cxn modelId="{08E4FF24-5F93-4F68-A086-C655CE8E34D5}" type="presOf" srcId="{1E42079C-BD1E-4FDE-B6B6-6BA07E24AA22}" destId="{62C9A90B-0C26-451F-A013-63B8FF0464AB}" srcOrd="0" destOrd="0" presId="urn:microsoft.com/office/officeart/2005/8/layout/radial6"/>
    <dgm:cxn modelId="{A86F575C-710D-4C49-BD03-2496EC3FD224}" type="presOf" srcId="{7EB14FAC-27EE-4003-9DEE-F726C10B60DC}" destId="{7D39A46A-2B3F-451A-9241-EB90A8A290B5}" srcOrd="0" destOrd="0" presId="urn:microsoft.com/office/officeart/2005/8/layout/radial6"/>
    <dgm:cxn modelId="{AD5885F6-6998-444C-96EB-D944B0CD036F}" type="presOf" srcId="{55476AA8-303E-4663-8435-51DAC89F1D6A}" destId="{D9615B05-0975-4EDD-AE61-3FD13054A0EC}" srcOrd="0" destOrd="0" presId="urn:microsoft.com/office/officeart/2005/8/layout/radial6"/>
    <dgm:cxn modelId="{55D9226F-3496-4E7E-A59A-861E343C621F}" type="presParOf" srcId="{6D57BCBE-D4E0-4D2A-86A8-6B830E616CB8}" destId="{D9615B05-0975-4EDD-AE61-3FD13054A0EC}" srcOrd="0" destOrd="0" presId="urn:microsoft.com/office/officeart/2005/8/layout/radial6"/>
    <dgm:cxn modelId="{A028B6DC-3FC1-4401-9DF0-B78DC599BA30}" type="presParOf" srcId="{6D57BCBE-D4E0-4D2A-86A8-6B830E616CB8}" destId="{62C9A90B-0C26-451F-A013-63B8FF0464AB}" srcOrd="1" destOrd="0" presId="urn:microsoft.com/office/officeart/2005/8/layout/radial6"/>
    <dgm:cxn modelId="{C806D976-EDDC-42D6-A84C-81F8BD14B59E}" type="presParOf" srcId="{6D57BCBE-D4E0-4D2A-86A8-6B830E616CB8}" destId="{54865FD9-E4F0-47C5-B3AB-63CBE2BBACD4}" srcOrd="2" destOrd="0" presId="urn:microsoft.com/office/officeart/2005/8/layout/radial6"/>
    <dgm:cxn modelId="{5139851A-7AE8-4875-ADBA-91C878E88C9D}" type="presParOf" srcId="{6D57BCBE-D4E0-4D2A-86A8-6B830E616CB8}" destId="{2B6374C9-F31A-4F10-AEDB-B01B449A6C04}" srcOrd="3" destOrd="0" presId="urn:microsoft.com/office/officeart/2005/8/layout/radial6"/>
    <dgm:cxn modelId="{242FF388-461A-4637-B359-DD1106364B93}" type="presParOf" srcId="{6D57BCBE-D4E0-4D2A-86A8-6B830E616CB8}" destId="{63DE7936-47ED-4CC1-A09A-628F40E25F55}" srcOrd="4" destOrd="0" presId="urn:microsoft.com/office/officeart/2005/8/layout/radial6"/>
    <dgm:cxn modelId="{F2EB4F1D-933B-4DE3-9C41-87EAA5930CD4}" type="presParOf" srcId="{6D57BCBE-D4E0-4D2A-86A8-6B830E616CB8}" destId="{76052720-A1A2-496F-A651-44A392FF0F48}" srcOrd="5" destOrd="0" presId="urn:microsoft.com/office/officeart/2005/8/layout/radial6"/>
    <dgm:cxn modelId="{A6333684-AA95-4488-8002-DA777CFCD6D0}" type="presParOf" srcId="{6D57BCBE-D4E0-4D2A-86A8-6B830E616CB8}" destId="{885E9B54-6C5E-4C43-B521-90700BCFB200}" srcOrd="6" destOrd="0" presId="urn:microsoft.com/office/officeart/2005/8/layout/radial6"/>
    <dgm:cxn modelId="{55902A84-EEC7-47E7-94E7-BF40AEF61F69}" type="presParOf" srcId="{6D57BCBE-D4E0-4D2A-86A8-6B830E616CB8}" destId="{F445AE9D-3C47-42C8-AAB6-95CBEE903E5C}" srcOrd="7" destOrd="0" presId="urn:microsoft.com/office/officeart/2005/8/layout/radial6"/>
    <dgm:cxn modelId="{B012A1CE-B536-4FE2-903A-7B9257131D9D}" type="presParOf" srcId="{6D57BCBE-D4E0-4D2A-86A8-6B830E616CB8}" destId="{6EFB85F7-4B11-4329-BCCE-94510BD72360}" srcOrd="8" destOrd="0" presId="urn:microsoft.com/office/officeart/2005/8/layout/radial6"/>
    <dgm:cxn modelId="{33220FB8-B9E0-44AE-B081-A53C4C79FEE7}" type="presParOf" srcId="{6D57BCBE-D4E0-4D2A-86A8-6B830E616CB8}" destId="{0083ACEF-B845-4016-A473-A490CD75D6FD}" srcOrd="9" destOrd="0" presId="urn:microsoft.com/office/officeart/2005/8/layout/radial6"/>
    <dgm:cxn modelId="{46C0BF3A-3DA8-4EF8-8679-9315258E8C99}" type="presParOf" srcId="{6D57BCBE-D4E0-4D2A-86A8-6B830E616CB8}" destId="{7D39A46A-2B3F-451A-9241-EB90A8A290B5}" srcOrd="10" destOrd="0" presId="urn:microsoft.com/office/officeart/2005/8/layout/radial6"/>
    <dgm:cxn modelId="{D4E90702-D7D9-46F9-A225-C2A19763AC87}" type="presParOf" srcId="{6D57BCBE-D4E0-4D2A-86A8-6B830E616CB8}" destId="{89F43E74-9E6A-457D-96F6-D7F102745EEE}" srcOrd="11" destOrd="0" presId="urn:microsoft.com/office/officeart/2005/8/layout/radial6"/>
    <dgm:cxn modelId="{6EE2A0CB-DF44-4BA3-9D90-CE3086CCF26B}" type="presParOf" srcId="{6D57BCBE-D4E0-4D2A-86A8-6B830E616CB8}" destId="{FA6E5937-3DA4-4431-A024-A77731E9D47E}"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6565DE-2908-402C-B79F-AC2023E112FE}"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en-US"/>
        </a:p>
      </dgm:t>
    </dgm:pt>
    <dgm:pt modelId="{C699C55B-E131-4B66-BE49-159C76AD694A}">
      <dgm:prSet phldrT="[Text]"/>
      <dgm:spPr>
        <a:xfrm rot="16200000">
          <a:off x="-851395" y="853306"/>
          <a:ext cx="3581400" cy="1874787"/>
        </a:xfrm>
        <a:prstGeom prst="flowChartManualOperation">
          <a:avLst/>
        </a:prstGeom>
        <a:solidFill>
          <a:srgbClr val="438086">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Environmental scan</a:t>
          </a:r>
          <a:endParaRPr lang="en-US" dirty="0">
            <a:solidFill>
              <a:sysClr val="window" lastClr="FFFFFF"/>
            </a:solidFill>
            <a:latin typeface="Trebuchet MS" pitchFamily="34" charset="0"/>
            <a:ea typeface="+mn-ea"/>
            <a:cs typeface="+mn-cs"/>
          </a:endParaRPr>
        </a:p>
      </dgm:t>
    </dgm:pt>
    <dgm:pt modelId="{E8525A35-8E45-4FD8-981C-025340C365A7}" type="parTrans" cxnId="{224723B5-E1B9-42A8-BE16-E39B22461FDB}">
      <dgm:prSet/>
      <dgm:spPr/>
      <dgm:t>
        <a:bodyPr/>
        <a:lstStyle/>
        <a:p>
          <a:endParaRPr lang="en-US"/>
        </a:p>
      </dgm:t>
    </dgm:pt>
    <dgm:pt modelId="{7FE035AB-C3CB-4AEA-BE11-E39C484A00E9}" type="sibTrans" cxnId="{224723B5-E1B9-42A8-BE16-E39B22461FDB}">
      <dgm:prSet/>
      <dgm:spPr/>
      <dgm:t>
        <a:bodyPr/>
        <a:lstStyle/>
        <a:p>
          <a:endParaRPr lang="en-US"/>
        </a:p>
      </dgm:t>
    </dgm:pt>
    <dgm:pt modelId="{ED0CE3D6-04C0-403E-8390-2E7564D7F7D4}">
      <dgm:prSet phldrT="[Text]"/>
      <dgm:spPr>
        <a:xfrm rot="16200000">
          <a:off x="-851395" y="853306"/>
          <a:ext cx="3581400" cy="1874787"/>
        </a:xfrm>
        <a:prstGeom prst="flowChartManualOperation">
          <a:avLst/>
        </a:prstGeom>
        <a:solidFill>
          <a:srgbClr val="438086">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r>
            <a:rPr lang="en-US" smtClean="0">
              <a:solidFill>
                <a:sysClr val="window" lastClr="FFFFFF"/>
              </a:solidFill>
              <a:latin typeface="Trebuchet MS" pitchFamily="34" charset="0"/>
              <a:ea typeface="+mn-ea"/>
              <a:cs typeface="+mn-cs"/>
            </a:rPr>
            <a:t>Repeat Don King study</a:t>
          </a:r>
          <a:endParaRPr lang="en-US" dirty="0">
            <a:solidFill>
              <a:sysClr val="window" lastClr="FFFFFF"/>
            </a:solidFill>
            <a:latin typeface="Trebuchet MS" pitchFamily="34" charset="0"/>
            <a:ea typeface="+mn-ea"/>
            <a:cs typeface="+mn-cs"/>
          </a:endParaRPr>
        </a:p>
      </dgm:t>
    </dgm:pt>
    <dgm:pt modelId="{78B8F699-FEA2-4DE7-A264-9DA25F624BD6}" type="parTrans" cxnId="{19DA8470-79A2-4AD7-A0A9-58577C83A497}">
      <dgm:prSet/>
      <dgm:spPr/>
      <dgm:t>
        <a:bodyPr/>
        <a:lstStyle/>
        <a:p>
          <a:endParaRPr lang="en-US"/>
        </a:p>
      </dgm:t>
    </dgm:pt>
    <dgm:pt modelId="{B344022F-C74E-4507-8DF6-948BF07B17CF}" type="sibTrans" cxnId="{19DA8470-79A2-4AD7-A0A9-58577C83A497}">
      <dgm:prSet/>
      <dgm:spPr/>
      <dgm:t>
        <a:bodyPr/>
        <a:lstStyle/>
        <a:p>
          <a:endParaRPr lang="en-US"/>
        </a:p>
      </dgm:t>
    </dgm:pt>
    <dgm:pt modelId="{3730EE48-7BEB-4593-AF02-FA9E62F1A285}">
      <dgm:prSet phldrT="[Text]"/>
      <dgm:spPr>
        <a:xfrm rot="16200000">
          <a:off x="-851395" y="853306"/>
          <a:ext cx="3581400" cy="1874787"/>
        </a:xfrm>
        <a:prstGeom prst="flowChartManualOperation">
          <a:avLst/>
        </a:prstGeom>
        <a:solidFill>
          <a:srgbClr val="438086">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Repeat user satisfaction study</a:t>
          </a:r>
          <a:endParaRPr lang="en-US" dirty="0">
            <a:solidFill>
              <a:sysClr val="window" lastClr="FFFFFF"/>
            </a:solidFill>
            <a:latin typeface="Trebuchet MS" pitchFamily="34" charset="0"/>
            <a:ea typeface="+mn-ea"/>
            <a:cs typeface="+mn-cs"/>
          </a:endParaRPr>
        </a:p>
      </dgm:t>
    </dgm:pt>
    <dgm:pt modelId="{6DE6A962-0A4C-44CE-A646-46FDEBB5A6FE}" type="parTrans" cxnId="{EC884411-B381-49E5-ACC4-FCE495DB6975}">
      <dgm:prSet/>
      <dgm:spPr/>
      <dgm:t>
        <a:bodyPr/>
        <a:lstStyle/>
        <a:p>
          <a:endParaRPr lang="en-US"/>
        </a:p>
      </dgm:t>
    </dgm:pt>
    <dgm:pt modelId="{0AFEB5A5-5BF3-4CFA-8310-FB1CB8338373}" type="sibTrans" cxnId="{EC884411-B381-49E5-ACC4-FCE495DB6975}">
      <dgm:prSet/>
      <dgm:spPr/>
      <dgm:t>
        <a:bodyPr/>
        <a:lstStyle/>
        <a:p>
          <a:endParaRPr lang="en-US"/>
        </a:p>
      </dgm:t>
    </dgm:pt>
    <dgm:pt modelId="{2D823A76-BBD6-48AE-8517-9D9F479CC591}">
      <dgm:prSet phldrT="[Text]"/>
      <dgm:spPr>
        <a:xfrm rot="16200000">
          <a:off x="1164001" y="853306"/>
          <a:ext cx="3581400" cy="1874787"/>
        </a:xfrm>
        <a:prstGeom prst="flowChartManualOperation">
          <a:avLst/>
        </a:prstGeom>
        <a:solidFill>
          <a:srgbClr val="438086">
            <a:hueOff val="2250663"/>
            <a:satOff val="834"/>
            <a:lumOff val="2549"/>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Establish public services design principles</a:t>
          </a:r>
          <a:endParaRPr lang="en-US" dirty="0">
            <a:solidFill>
              <a:sysClr val="window" lastClr="FFFFFF"/>
            </a:solidFill>
            <a:latin typeface="Trebuchet MS" pitchFamily="34" charset="0"/>
            <a:ea typeface="+mn-ea"/>
            <a:cs typeface="+mn-cs"/>
          </a:endParaRPr>
        </a:p>
      </dgm:t>
    </dgm:pt>
    <dgm:pt modelId="{40D0D0E6-9E00-4F21-92E1-03D91874F8CD}" type="parTrans" cxnId="{434B6522-B2D2-4DF3-BA84-A398F4169459}">
      <dgm:prSet/>
      <dgm:spPr/>
      <dgm:t>
        <a:bodyPr/>
        <a:lstStyle/>
        <a:p>
          <a:endParaRPr lang="en-US"/>
        </a:p>
      </dgm:t>
    </dgm:pt>
    <dgm:pt modelId="{3C7B4204-C6CD-4853-AD97-AD4EE12E4DEE}" type="sibTrans" cxnId="{434B6522-B2D2-4DF3-BA84-A398F4169459}">
      <dgm:prSet/>
      <dgm:spPr/>
      <dgm:t>
        <a:bodyPr/>
        <a:lstStyle/>
        <a:p>
          <a:endParaRPr lang="en-US"/>
        </a:p>
      </dgm:t>
    </dgm:pt>
    <dgm:pt modelId="{050906AD-315C-4DE8-9D72-5C5538AC13AA}">
      <dgm:prSet phldrT="[Text]"/>
      <dgm:spPr>
        <a:xfrm rot="16200000">
          <a:off x="1164001" y="853306"/>
          <a:ext cx="3581400" cy="1874787"/>
        </a:xfrm>
        <a:prstGeom prst="flowChartManualOperation">
          <a:avLst/>
        </a:prstGeom>
        <a:solidFill>
          <a:srgbClr val="438086">
            <a:hueOff val="2250663"/>
            <a:satOff val="834"/>
            <a:lumOff val="2549"/>
            <a:alphaOff val="0"/>
          </a:srgbClr>
        </a:solidFill>
        <a:ln w="19050" cap="flat" cmpd="sng" algn="ctr">
          <a:solidFill>
            <a:sysClr val="window" lastClr="FFFFFF">
              <a:hueOff val="0"/>
              <a:satOff val="0"/>
              <a:lumOff val="0"/>
              <a:alphaOff val="0"/>
            </a:sysClr>
          </a:solidFill>
          <a:prstDash val="solid"/>
        </a:ln>
        <a:effectLst/>
      </dgm:spPr>
      <dgm:t>
        <a:bodyPr/>
        <a:lstStyle/>
        <a:p>
          <a:r>
            <a:rPr lang="en-US" smtClean="0">
              <a:solidFill>
                <a:sysClr val="window" lastClr="FFFFFF"/>
              </a:solidFill>
              <a:latin typeface="Trebuchet MS" pitchFamily="34" charset="0"/>
              <a:ea typeface="+mn-ea"/>
              <a:cs typeface="+mn-cs"/>
            </a:rPr>
            <a:t>Create and share a vision (zero based)</a:t>
          </a:r>
          <a:endParaRPr lang="en-US" dirty="0">
            <a:solidFill>
              <a:sysClr val="window" lastClr="FFFFFF"/>
            </a:solidFill>
            <a:latin typeface="Trebuchet MS" pitchFamily="34" charset="0"/>
            <a:ea typeface="+mn-ea"/>
            <a:cs typeface="+mn-cs"/>
          </a:endParaRPr>
        </a:p>
      </dgm:t>
    </dgm:pt>
    <dgm:pt modelId="{7DCBD85E-FA23-4200-B06F-EE9D28142C2B}" type="parTrans" cxnId="{FE37AEFE-1213-4CF0-98AA-C9B9AF0FBB19}">
      <dgm:prSet/>
      <dgm:spPr/>
      <dgm:t>
        <a:bodyPr/>
        <a:lstStyle/>
        <a:p>
          <a:endParaRPr lang="en-US"/>
        </a:p>
      </dgm:t>
    </dgm:pt>
    <dgm:pt modelId="{C06FDF37-51B2-4C71-A09E-1169E673AD26}" type="sibTrans" cxnId="{FE37AEFE-1213-4CF0-98AA-C9B9AF0FBB19}">
      <dgm:prSet/>
      <dgm:spPr/>
      <dgm:t>
        <a:bodyPr/>
        <a:lstStyle/>
        <a:p>
          <a:endParaRPr lang="en-US"/>
        </a:p>
      </dgm:t>
    </dgm:pt>
    <dgm:pt modelId="{9FBC25A5-2BB9-41A8-88D8-3AA69827F7EC}">
      <dgm:prSet phldrT="[Text]"/>
      <dgm:spPr>
        <a:xfrm rot="16200000">
          <a:off x="1164001" y="853306"/>
          <a:ext cx="3581400" cy="1874787"/>
        </a:xfrm>
        <a:prstGeom prst="flowChartManualOperation">
          <a:avLst/>
        </a:prstGeom>
        <a:solidFill>
          <a:srgbClr val="438086">
            <a:hueOff val="2250663"/>
            <a:satOff val="834"/>
            <a:lumOff val="2549"/>
            <a:alphaOff val="0"/>
          </a:srgbClr>
        </a:solidFill>
        <a:ln w="19050" cap="flat" cmpd="sng" algn="ctr">
          <a:solidFill>
            <a:sysClr val="window" lastClr="FFFFFF">
              <a:hueOff val="0"/>
              <a:satOff val="0"/>
              <a:lumOff val="0"/>
              <a:alphaOff val="0"/>
            </a:sysClr>
          </a:solidFill>
          <a:prstDash val="solid"/>
        </a:ln>
        <a:effectLst/>
      </dgm:spPr>
      <dgm:t>
        <a:bodyPr/>
        <a:lstStyle/>
        <a:p>
          <a:r>
            <a:rPr lang="en-US" smtClean="0">
              <a:solidFill>
                <a:sysClr val="window" lastClr="FFFFFF"/>
              </a:solidFill>
              <a:latin typeface="Trebuchet MS" pitchFamily="34" charset="0"/>
              <a:ea typeface="+mn-ea"/>
              <a:cs typeface="+mn-cs"/>
            </a:rPr>
            <a:t>Create and share a roadmap of needed new services</a:t>
          </a:r>
          <a:endParaRPr lang="en-US" dirty="0">
            <a:solidFill>
              <a:sysClr val="window" lastClr="FFFFFF"/>
            </a:solidFill>
            <a:latin typeface="Trebuchet MS" pitchFamily="34" charset="0"/>
            <a:ea typeface="+mn-ea"/>
            <a:cs typeface="+mn-cs"/>
          </a:endParaRPr>
        </a:p>
      </dgm:t>
    </dgm:pt>
    <dgm:pt modelId="{CF2DA993-4F6B-4D2E-9AE3-D82811FD5296}" type="parTrans" cxnId="{1BF14BB2-A4EF-426B-80F9-A627F7132A79}">
      <dgm:prSet/>
      <dgm:spPr/>
      <dgm:t>
        <a:bodyPr/>
        <a:lstStyle/>
        <a:p>
          <a:endParaRPr lang="en-US"/>
        </a:p>
      </dgm:t>
    </dgm:pt>
    <dgm:pt modelId="{F41521C1-D3A7-4B2D-A18F-19B2600F16BA}" type="sibTrans" cxnId="{1BF14BB2-A4EF-426B-80F9-A627F7132A79}">
      <dgm:prSet/>
      <dgm:spPr/>
      <dgm:t>
        <a:bodyPr/>
        <a:lstStyle/>
        <a:p>
          <a:endParaRPr lang="en-US"/>
        </a:p>
      </dgm:t>
    </dgm:pt>
    <dgm:pt modelId="{E5FAFB24-7BF2-40ED-A57F-838E09AAA513}">
      <dgm:prSet phldrT="[Text]"/>
      <dgm:spPr>
        <a:xfrm rot="16200000">
          <a:off x="-851395" y="853306"/>
          <a:ext cx="3581400" cy="1874787"/>
        </a:xfrm>
        <a:prstGeom prst="flowChartManualOperation">
          <a:avLst/>
        </a:prstGeom>
        <a:solidFill>
          <a:srgbClr val="438086">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r>
            <a:rPr lang="en-US" smtClean="0">
              <a:solidFill>
                <a:sysClr val="window" lastClr="FFFFFF"/>
              </a:solidFill>
              <a:latin typeface="Trebuchet MS" pitchFamily="34" charset="0"/>
              <a:ea typeface="+mn-ea"/>
              <a:cs typeface="+mn-cs"/>
            </a:rPr>
            <a:t>Personas study</a:t>
          </a:r>
          <a:endParaRPr lang="en-US" dirty="0">
            <a:solidFill>
              <a:sysClr val="window" lastClr="FFFFFF"/>
            </a:solidFill>
            <a:latin typeface="Trebuchet MS" pitchFamily="34" charset="0"/>
            <a:ea typeface="+mn-ea"/>
            <a:cs typeface="+mn-cs"/>
          </a:endParaRPr>
        </a:p>
      </dgm:t>
    </dgm:pt>
    <dgm:pt modelId="{61E441B9-B4A8-4EBA-9395-BA9E02C14008}" type="parTrans" cxnId="{645284F8-64EC-4ACD-84FD-75E8E9B5FFCE}">
      <dgm:prSet/>
      <dgm:spPr/>
      <dgm:t>
        <a:bodyPr/>
        <a:lstStyle/>
        <a:p>
          <a:endParaRPr lang="en-US"/>
        </a:p>
      </dgm:t>
    </dgm:pt>
    <dgm:pt modelId="{7C9A24A5-A45E-4C11-8DB3-EBC7A80B725F}" type="sibTrans" cxnId="{645284F8-64EC-4ACD-84FD-75E8E9B5FFCE}">
      <dgm:prSet/>
      <dgm:spPr/>
      <dgm:t>
        <a:bodyPr/>
        <a:lstStyle/>
        <a:p>
          <a:endParaRPr lang="en-US"/>
        </a:p>
      </dgm:t>
    </dgm:pt>
    <dgm:pt modelId="{EF54452B-E999-458B-8547-D9B5F1F1075A}">
      <dgm:prSet phldrT="[Text]"/>
      <dgm:spPr>
        <a:xfrm rot="16200000">
          <a:off x="-851395" y="853306"/>
          <a:ext cx="3581400" cy="1874787"/>
        </a:xfrm>
        <a:prstGeom prst="flowChartManualOperation">
          <a:avLst/>
        </a:prstGeom>
        <a:solidFill>
          <a:srgbClr val="438086">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Current awareness</a:t>
          </a:r>
          <a:endParaRPr lang="en-US" dirty="0">
            <a:solidFill>
              <a:sysClr val="window" lastClr="FFFFFF"/>
            </a:solidFill>
            <a:latin typeface="Trebuchet MS" pitchFamily="34" charset="0"/>
            <a:ea typeface="+mn-ea"/>
            <a:cs typeface="+mn-cs"/>
          </a:endParaRPr>
        </a:p>
      </dgm:t>
    </dgm:pt>
    <dgm:pt modelId="{35906EAD-FAF9-464F-AD24-4C797D672CBD}" type="parTrans" cxnId="{08293EA6-82A7-4EC7-910B-FF8A3D7970EC}">
      <dgm:prSet/>
      <dgm:spPr/>
      <dgm:t>
        <a:bodyPr/>
        <a:lstStyle/>
        <a:p>
          <a:endParaRPr lang="en-US"/>
        </a:p>
      </dgm:t>
    </dgm:pt>
    <dgm:pt modelId="{CBC7E48B-C0BA-4E70-8B35-359F82C6090A}" type="sibTrans" cxnId="{08293EA6-82A7-4EC7-910B-FF8A3D7970EC}">
      <dgm:prSet/>
      <dgm:spPr/>
      <dgm:t>
        <a:bodyPr/>
        <a:lstStyle/>
        <a:p>
          <a:endParaRPr lang="en-US"/>
        </a:p>
      </dgm:t>
    </dgm:pt>
    <dgm:pt modelId="{30ACC554-34F1-4601-A6DA-57FFEC030B1A}">
      <dgm:prSet/>
      <dgm:spPr>
        <a:xfrm rot="16200000">
          <a:off x="3179398" y="853306"/>
          <a:ext cx="3581400" cy="1874787"/>
        </a:xfrm>
        <a:prstGeom prst="flowChartManualOperation">
          <a:avLst/>
        </a:prstGeom>
        <a:solidFill>
          <a:srgbClr val="438086">
            <a:hueOff val="4501327"/>
            <a:satOff val="1667"/>
            <a:lumOff val="5097"/>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Conduct existing services assessment</a:t>
          </a:r>
          <a:endParaRPr lang="en-US" dirty="0">
            <a:solidFill>
              <a:sysClr val="window" lastClr="FFFFFF"/>
            </a:solidFill>
            <a:latin typeface="Trebuchet MS" pitchFamily="34" charset="0"/>
            <a:ea typeface="+mn-ea"/>
            <a:cs typeface="+mn-cs"/>
          </a:endParaRPr>
        </a:p>
      </dgm:t>
    </dgm:pt>
    <dgm:pt modelId="{C424A5C5-05AB-4186-8AC8-B2F640AD8C92}" type="parTrans" cxnId="{36D5B61F-C0E7-4FDC-8B17-FCF93481A556}">
      <dgm:prSet/>
      <dgm:spPr/>
      <dgm:t>
        <a:bodyPr/>
        <a:lstStyle/>
        <a:p>
          <a:endParaRPr lang="en-US"/>
        </a:p>
      </dgm:t>
    </dgm:pt>
    <dgm:pt modelId="{6E2A9E1C-87DB-4C12-AC76-B56E9D4E0705}" type="sibTrans" cxnId="{36D5B61F-C0E7-4FDC-8B17-FCF93481A556}">
      <dgm:prSet/>
      <dgm:spPr/>
      <dgm:t>
        <a:bodyPr/>
        <a:lstStyle/>
        <a:p>
          <a:endParaRPr lang="en-US"/>
        </a:p>
      </dgm:t>
    </dgm:pt>
    <dgm:pt modelId="{5C26427B-912A-4D3F-A9D9-0D24C2E93164}">
      <dgm:prSet/>
      <dgm:spPr>
        <a:xfrm rot="16200000">
          <a:off x="3179398" y="853306"/>
          <a:ext cx="3581400" cy="1874787"/>
        </a:xfrm>
        <a:prstGeom prst="flowChartManualOperation">
          <a:avLst/>
        </a:prstGeom>
        <a:solidFill>
          <a:srgbClr val="438086">
            <a:hueOff val="4501327"/>
            <a:satOff val="1667"/>
            <a:lumOff val="5097"/>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Identify existing services for enhancement/renewal</a:t>
          </a:r>
          <a:endParaRPr lang="en-US" dirty="0">
            <a:solidFill>
              <a:sysClr val="window" lastClr="FFFFFF"/>
            </a:solidFill>
            <a:latin typeface="Trebuchet MS" pitchFamily="34" charset="0"/>
            <a:ea typeface="+mn-ea"/>
            <a:cs typeface="+mn-cs"/>
          </a:endParaRPr>
        </a:p>
      </dgm:t>
    </dgm:pt>
    <dgm:pt modelId="{F7CB6883-5E45-42FB-9AC8-8F53E6362AF5}" type="parTrans" cxnId="{94E764ED-F1DA-4ABD-AB64-D575750CA0D2}">
      <dgm:prSet/>
      <dgm:spPr/>
      <dgm:t>
        <a:bodyPr/>
        <a:lstStyle/>
        <a:p>
          <a:endParaRPr lang="en-US"/>
        </a:p>
      </dgm:t>
    </dgm:pt>
    <dgm:pt modelId="{311A8C5F-68AB-47EA-9215-5DB4882ABE0C}" type="sibTrans" cxnId="{94E764ED-F1DA-4ABD-AB64-D575750CA0D2}">
      <dgm:prSet/>
      <dgm:spPr/>
      <dgm:t>
        <a:bodyPr/>
        <a:lstStyle/>
        <a:p>
          <a:endParaRPr lang="en-US"/>
        </a:p>
      </dgm:t>
    </dgm:pt>
    <dgm:pt modelId="{DDCB0B93-BB51-420F-AA00-8F16223DDEB2}">
      <dgm:prSet/>
      <dgm:spPr>
        <a:xfrm rot="16200000">
          <a:off x="3179398" y="853306"/>
          <a:ext cx="3581400" cy="1874787"/>
        </a:xfrm>
        <a:prstGeom prst="flowChartManualOperation">
          <a:avLst/>
        </a:prstGeom>
        <a:solidFill>
          <a:srgbClr val="438086">
            <a:hueOff val="4501327"/>
            <a:satOff val="1667"/>
            <a:lumOff val="5097"/>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Identify services to maintain</a:t>
          </a:r>
          <a:endParaRPr lang="en-US" dirty="0">
            <a:solidFill>
              <a:sysClr val="window" lastClr="FFFFFF"/>
            </a:solidFill>
            <a:latin typeface="Trebuchet MS" pitchFamily="34" charset="0"/>
            <a:ea typeface="+mn-ea"/>
            <a:cs typeface="+mn-cs"/>
          </a:endParaRPr>
        </a:p>
      </dgm:t>
    </dgm:pt>
    <dgm:pt modelId="{D26A30BF-4814-4491-A80D-C5DC63E028CF}" type="parTrans" cxnId="{6E1B8CFD-E049-4E53-B5B1-422D50DE4886}">
      <dgm:prSet/>
      <dgm:spPr/>
      <dgm:t>
        <a:bodyPr/>
        <a:lstStyle/>
        <a:p>
          <a:endParaRPr lang="en-US"/>
        </a:p>
      </dgm:t>
    </dgm:pt>
    <dgm:pt modelId="{563BEE14-CA3D-41C1-B818-0CFEF72A0DE8}" type="sibTrans" cxnId="{6E1B8CFD-E049-4E53-B5B1-422D50DE4886}">
      <dgm:prSet/>
      <dgm:spPr/>
      <dgm:t>
        <a:bodyPr/>
        <a:lstStyle/>
        <a:p>
          <a:endParaRPr lang="en-US"/>
        </a:p>
      </dgm:t>
    </dgm:pt>
    <dgm:pt modelId="{24A50765-907F-436B-9D42-DCFD46EB5BE0}">
      <dgm:prSet/>
      <dgm:spPr>
        <a:xfrm rot="16200000">
          <a:off x="3179398" y="853306"/>
          <a:ext cx="3581400" cy="1874787"/>
        </a:xfrm>
        <a:prstGeom prst="flowChartManualOperation">
          <a:avLst/>
        </a:prstGeom>
        <a:solidFill>
          <a:srgbClr val="438086">
            <a:hueOff val="4501327"/>
            <a:satOff val="1667"/>
            <a:lumOff val="5097"/>
            <a:alphaOff val="0"/>
          </a:srgbClr>
        </a:solidFill>
        <a:ln w="19050" cap="flat" cmpd="sng" algn="ctr">
          <a:solidFill>
            <a:sysClr val="window" lastClr="FFFFFF">
              <a:hueOff val="0"/>
              <a:satOff val="0"/>
              <a:lumOff val="0"/>
              <a:alphaOff val="0"/>
            </a:sysClr>
          </a:solidFill>
          <a:prstDash val="solid"/>
        </a:ln>
        <a:effectLst/>
      </dgm:spPr>
      <dgm:t>
        <a:bodyPr/>
        <a:lstStyle/>
        <a:p>
          <a:r>
            <a:rPr lang="en-US" smtClean="0">
              <a:solidFill>
                <a:sysClr val="window" lastClr="FFFFFF"/>
              </a:solidFill>
              <a:latin typeface="Trebuchet MS" pitchFamily="34" charset="0"/>
              <a:ea typeface="+mn-ea"/>
              <a:cs typeface="+mn-cs"/>
            </a:rPr>
            <a:t>Identify services to exit</a:t>
          </a:r>
          <a:endParaRPr lang="en-US" dirty="0">
            <a:solidFill>
              <a:sysClr val="window" lastClr="FFFFFF"/>
            </a:solidFill>
            <a:latin typeface="Trebuchet MS" pitchFamily="34" charset="0"/>
            <a:ea typeface="+mn-ea"/>
            <a:cs typeface="+mn-cs"/>
          </a:endParaRPr>
        </a:p>
      </dgm:t>
    </dgm:pt>
    <dgm:pt modelId="{9044A96C-FED0-4675-8142-48649850AA34}" type="parTrans" cxnId="{8391B157-9CF6-4641-B9C6-4E82094D1FF7}">
      <dgm:prSet/>
      <dgm:spPr/>
      <dgm:t>
        <a:bodyPr/>
        <a:lstStyle/>
        <a:p>
          <a:endParaRPr lang="en-US"/>
        </a:p>
      </dgm:t>
    </dgm:pt>
    <dgm:pt modelId="{86F1998D-9E3B-4AF6-BC22-BAC83E56CB01}" type="sibTrans" cxnId="{8391B157-9CF6-4641-B9C6-4E82094D1FF7}">
      <dgm:prSet/>
      <dgm:spPr/>
      <dgm:t>
        <a:bodyPr/>
        <a:lstStyle/>
        <a:p>
          <a:endParaRPr lang="en-US"/>
        </a:p>
      </dgm:t>
    </dgm:pt>
    <dgm:pt modelId="{8AD314E0-6304-49A9-B190-3B11D874AF9B}">
      <dgm:prSet/>
      <dgm:spPr>
        <a:xfrm rot="16200000">
          <a:off x="5194795" y="853306"/>
          <a:ext cx="3581400" cy="1874787"/>
        </a:xfrm>
        <a:prstGeom prst="flowChartManualOperation">
          <a:avLst/>
        </a:prstGeom>
        <a:solidFill>
          <a:srgbClr val="438086">
            <a:hueOff val="6751989"/>
            <a:satOff val="2501"/>
            <a:lumOff val="7646"/>
            <a:alphaOff val="0"/>
          </a:srgbClr>
        </a:solidFill>
        <a:ln w="19050" cap="flat" cmpd="sng" algn="ctr">
          <a:solidFill>
            <a:sysClr val="window" lastClr="FFFFFF">
              <a:hueOff val="0"/>
              <a:satOff val="0"/>
              <a:lumOff val="0"/>
              <a:alphaOff val="0"/>
            </a:sysClr>
          </a:solidFill>
          <a:prstDash val="solid"/>
        </a:ln>
        <a:effectLst/>
      </dgm:spPr>
      <dgm:t>
        <a:bodyPr/>
        <a:lstStyle/>
        <a:p>
          <a:r>
            <a:rPr lang="en-US" smtClean="0">
              <a:solidFill>
                <a:sysClr val="window" lastClr="FFFFFF"/>
              </a:solidFill>
              <a:latin typeface="Trebuchet MS" pitchFamily="34" charset="0"/>
              <a:ea typeface="+mn-ea"/>
              <a:cs typeface="+mn-cs"/>
            </a:rPr>
            <a:t>Renew public services organization</a:t>
          </a:r>
          <a:endParaRPr lang="en-US" dirty="0">
            <a:solidFill>
              <a:sysClr val="window" lastClr="FFFFFF"/>
            </a:solidFill>
            <a:latin typeface="Trebuchet MS" pitchFamily="34" charset="0"/>
            <a:ea typeface="+mn-ea"/>
            <a:cs typeface="+mn-cs"/>
          </a:endParaRPr>
        </a:p>
      </dgm:t>
    </dgm:pt>
    <dgm:pt modelId="{45896D37-CF8A-4E67-BA18-5262A5D8DC36}" type="parTrans" cxnId="{320661EE-3DC4-4F86-BAE9-9E19B4D306CA}">
      <dgm:prSet/>
      <dgm:spPr/>
      <dgm:t>
        <a:bodyPr/>
        <a:lstStyle/>
        <a:p>
          <a:endParaRPr lang="en-US"/>
        </a:p>
      </dgm:t>
    </dgm:pt>
    <dgm:pt modelId="{9271FA83-4E12-4EB5-A9B7-203423C3DD53}" type="sibTrans" cxnId="{320661EE-3DC4-4F86-BAE9-9E19B4D306CA}">
      <dgm:prSet/>
      <dgm:spPr/>
      <dgm:t>
        <a:bodyPr/>
        <a:lstStyle/>
        <a:p>
          <a:endParaRPr lang="en-US"/>
        </a:p>
      </dgm:t>
    </dgm:pt>
    <dgm:pt modelId="{5B03F022-5683-44A9-A4B0-3CD13112C047}">
      <dgm:prSet/>
      <dgm:spPr>
        <a:xfrm rot="16200000">
          <a:off x="5194795" y="853306"/>
          <a:ext cx="3581400" cy="1874787"/>
        </a:xfrm>
        <a:prstGeom prst="flowChartManualOperation">
          <a:avLst/>
        </a:prstGeom>
        <a:solidFill>
          <a:srgbClr val="438086">
            <a:hueOff val="6751989"/>
            <a:satOff val="2501"/>
            <a:lumOff val="7646"/>
            <a:alphaOff val="0"/>
          </a:srgbClr>
        </a:solidFill>
        <a:ln w="19050" cap="flat" cmpd="sng" algn="ctr">
          <a:solidFill>
            <a:sysClr val="window" lastClr="FFFFFF">
              <a:hueOff val="0"/>
              <a:satOff val="0"/>
              <a:lumOff val="0"/>
              <a:alphaOff val="0"/>
            </a:sysClr>
          </a:solidFill>
          <a:prstDash val="solid"/>
        </a:ln>
        <a:effectLst/>
      </dgm:spPr>
      <dgm:t>
        <a:bodyPr/>
        <a:lstStyle/>
        <a:p>
          <a:r>
            <a:rPr lang="en-US" smtClean="0">
              <a:solidFill>
                <a:sysClr val="window" lastClr="FFFFFF"/>
              </a:solidFill>
              <a:latin typeface="Trebuchet MS" pitchFamily="34" charset="0"/>
              <a:ea typeface="+mn-ea"/>
              <a:cs typeface="+mn-cs"/>
            </a:rPr>
            <a:t>Skills  analysis</a:t>
          </a:r>
          <a:endParaRPr lang="en-US" dirty="0">
            <a:solidFill>
              <a:sysClr val="window" lastClr="FFFFFF"/>
            </a:solidFill>
            <a:latin typeface="Trebuchet MS" pitchFamily="34" charset="0"/>
            <a:ea typeface="+mn-ea"/>
            <a:cs typeface="+mn-cs"/>
          </a:endParaRPr>
        </a:p>
      </dgm:t>
    </dgm:pt>
    <dgm:pt modelId="{D7CC188F-39AA-4BBE-8AF1-5303D4F1436A}" type="parTrans" cxnId="{239CEFC8-592B-45C2-AC2F-B36DCC340C5B}">
      <dgm:prSet/>
      <dgm:spPr/>
      <dgm:t>
        <a:bodyPr/>
        <a:lstStyle/>
        <a:p>
          <a:endParaRPr lang="en-US"/>
        </a:p>
      </dgm:t>
    </dgm:pt>
    <dgm:pt modelId="{4629E0AE-B890-4FC4-A792-BD737D0DA978}" type="sibTrans" cxnId="{239CEFC8-592B-45C2-AC2F-B36DCC340C5B}">
      <dgm:prSet/>
      <dgm:spPr/>
      <dgm:t>
        <a:bodyPr/>
        <a:lstStyle/>
        <a:p>
          <a:endParaRPr lang="en-US"/>
        </a:p>
      </dgm:t>
    </dgm:pt>
    <dgm:pt modelId="{59F4105E-66BF-4664-9D70-FD95E27C1ECC}">
      <dgm:prSet/>
      <dgm:spPr>
        <a:xfrm rot="16200000">
          <a:off x="5194795" y="853306"/>
          <a:ext cx="3581400" cy="1874787"/>
        </a:xfrm>
        <a:prstGeom prst="flowChartManualOperation">
          <a:avLst/>
        </a:prstGeom>
        <a:solidFill>
          <a:srgbClr val="438086">
            <a:hueOff val="6751989"/>
            <a:satOff val="2501"/>
            <a:lumOff val="7646"/>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Training programs</a:t>
          </a:r>
          <a:endParaRPr lang="en-US" dirty="0">
            <a:solidFill>
              <a:sysClr val="window" lastClr="FFFFFF"/>
            </a:solidFill>
            <a:latin typeface="Trebuchet MS" pitchFamily="34" charset="0"/>
            <a:ea typeface="+mn-ea"/>
            <a:cs typeface="+mn-cs"/>
          </a:endParaRPr>
        </a:p>
      </dgm:t>
    </dgm:pt>
    <dgm:pt modelId="{CADD5DCB-99F7-44DA-A6E3-CE225F8D99B5}" type="parTrans" cxnId="{6BC6E75C-327C-4AE8-98D0-849EDAC53FF3}">
      <dgm:prSet/>
      <dgm:spPr/>
      <dgm:t>
        <a:bodyPr/>
        <a:lstStyle/>
        <a:p>
          <a:endParaRPr lang="en-US"/>
        </a:p>
      </dgm:t>
    </dgm:pt>
    <dgm:pt modelId="{45E594E4-64BE-4793-95C5-D43A44034078}" type="sibTrans" cxnId="{6BC6E75C-327C-4AE8-98D0-849EDAC53FF3}">
      <dgm:prSet/>
      <dgm:spPr/>
      <dgm:t>
        <a:bodyPr/>
        <a:lstStyle/>
        <a:p>
          <a:endParaRPr lang="en-US"/>
        </a:p>
      </dgm:t>
    </dgm:pt>
    <dgm:pt modelId="{0C4B24B1-41F5-4751-A5C6-02C28505CBFF}">
      <dgm:prSet/>
      <dgm:spPr>
        <a:xfrm rot="16200000">
          <a:off x="5194795" y="853306"/>
          <a:ext cx="3581400" cy="1874787"/>
        </a:xfrm>
        <a:prstGeom prst="flowChartManualOperation">
          <a:avLst/>
        </a:prstGeom>
        <a:solidFill>
          <a:srgbClr val="438086">
            <a:hueOff val="6751989"/>
            <a:satOff val="2501"/>
            <a:lumOff val="7646"/>
            <a:alphaOff val="0"/>
          </a:srgbClr>
        </a:solidFill>
        <a:ln w="19050" cap="flat" cmpd="sng" algn="ctr">
          <a:solidFill>
            <a:sysClr val="window" lastClr="FFFFFF">
              <a:hueOff val="0"/>
              <a:satOff val="0"/>
              <a:lumOff val="0"/>
              <a:alphaOff val="0"/>
            </a:sysClr>
          </a:solidFill>
          <a:prstDash val="solid"/>
        </a:ln>
        <a:effectLst/>
      </dgm:spPr>
      <dgm:t>
        <a:bodyPr/>
        <a:lstStyle/>
        <a:p>
          <a:r>
            <a:rPr lang="en-US" smtClean="0">
              <a:solidFill>
                <a:sysClr val="window" lastClr="FFFFFF"/>
              </a:solidFill>
              <a:latin typeface="Trebuchet MS" pitchFamily="34" charset="0"/>
              <a:ea typeface="+mn-ea"/>
              <a:cs typeface="+mn-cs"/>
            </a:rPr>
            <a:t>Implement collaboration tools</a:t>
          </a:r>
          <a:endParaRPr lang="en-US" dirty="0">
            <a:solidFill>
              <a:sysClr val="window" lastClr="FFFFFF"/>
            </a:solidFill>
            <a:latin typeface="Trebuchet MS" pitchFamily="34" charset="0"/>
            <a:ea typeface="+mn-ea"/>
            <a:cs typeface="+mn-cs"/>
          </a:endParaRPr>
        </a:p>
      </dgm:t>
    </dgm:pt>
    <dgm:pt modelId="{5C3CA6EF-A93B-4683-A2AA-A38FF685710E}" type="parTrans" cxnId="{73B2C922-4237-4A1F-9BEF-C0F05BDD8494}">
      <dgm:prSet/>
      <dgm:spPr/>
      <dgm:t>
        <a:bodyPr/>
        <a:lstStyle/>
        <a:p>
          <a:endParaRPr lang="en-US"/>
        </a:p>
      </dgm:t>
    </dgm:pt>
    <dgm:pt modelId="{3E1EB6F3-8DA8-4C66-B164-5F38F6362454}" type="sibTrans" cxnId="{73B2C922-4237-4A1F-9BEF-C0F05BDD8494}">
      <dgm:prSet/>
      <dgm:spPr/>
      <dgm:t>
        <a:bodyPr/>
        <a:lstStyle/>
        <a:p>
          <a:endParaRPr lang="en-US"/>
        </a:p>
      </dgm:t>
    </dgm:pt>
    <dgm:pt modelId="{498029BC-2CCF-430A-B223-E9CFA8DDC400}">
      <dgm:prSet/>
      <dgm:spPr>
        <a:xfrm rot="16200000">
          <a:off x="5194795" y="853306"/>
          <a:ext cx="3581400" cy="1874787"/>
        </a:xfrm>
        <a:prstGeom prst="flowChartManualOperation">
          <a:avLst/>
        </a:prstGeom>
        <a:solidFill>
          <a:srgbClr val="438086">
            <a:hueOff val="6751989"/>
            <a:satOff val="2501"/>
            <a:lumOff val="7646"/>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Job descriptions and assignments</a:t>
          </a:r>
          <a:endParaRPr lang="en-US" dirty="0">
            <a:solidFill>
              <a:sysClr val="window" lastClr="FFFFFF"/>
            </a:solidFill>
            <a:latin typeface="Trebuchet MS" pitchFamily="34" charset="0"/>
            <a:ea typeface="+mn-ea"/>
            <a:cs typeface="+mn-cs"/>
          </a:endParaRPr>
        </a:p>
      </dgm:t>
    </dgm:pt>
    <dgm:pt modelId="{B865C041-3D88-4D1C-A4C2-83E0F3AE3E65}" type="parTrans" cxnId="{8008567E-09AD-4ED9-BC5C-9A38272EDB26}">
      <dgm:prSet/>
      <dgm:spPr/>
      <dgm:t>
        <a:bodyPr/>
        <a:lstStyle/>
        <a:p>
          <a:endParaRPr lang="en-US"/>
        </a:p>
      </dgm:t>
    </dgm:pt>
    <dgm:pt modelId="{25DE78FD-A676-48C3-9E15-E7F497B752C3}" type="sibTrans" cxnId="{8008567E-09AD-4ED9-BC5C-9A38272EDB26}">
      <dgm:prSet/>
      <dgm:spPr/>
      <dgm:t>
        <a:bodyPr/>
        <a:lstStyle/>
        <a:p>
          <a:endParaRPr lang="en-US"/>
        </a:p>
      </dgm:t>
    </dgm:pt>
    <dgm:pt modelId="{28D7D734-3DDA-418D-91C5-7153E0E7DE4C}">
      <dgm:prSet phldrT="[Text]"/>
      <dgm:spPr>
        <a:xfrm rot="16200000">
          <a:off x="1164001" y="853306"/>
          <a:ext cx="3581400" cy="1874787"/>
        </a:xfrm>
        <a:prstGeom prst="flowChartManualOperation">
          <a:avLst/>
        </a:prstGeom>
        <a:solidFill>
          <a:srgbClr val="438086">
            <a:hueOff val="2250663"/>
            <a:satOff val="834"/>
            <a:lumOff val="2549"/>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Recommend principles for space redesign</a:t>
          </a:r>
          <a:endParaRPr lang="en-US" dirty="0">
            <a:solidFill>
              <a:sysClr val="window" lastClr="FFFFFF"/>
            </a:solidFill>
            <a:latin typeface="Trebuchet MS" pitchFamily="34" charset="0"/>
            <a:ea typeface="+mn-ea"/>
            <a:cs typeface="+mn-cs"/>
          </a:endParaRPr>
        </a:p>
      </dgm:t>
    </dgm:pt>
    <dgm:pt modelId="{30C23D45-74A0-4CA7-8CF7-96723AB0A3B7}" type="parTrans" cxnId="{33E18A4A-E6C5-4636-B8F1-84C904EE5EFB}">
      <dgm:prSet/>
      <dgm:spPr/>
      <dgm:t>
        <a:bodyPr/>
        <a:lstStyle/>
        <a:p>
          <a:endParaRPr lang="en-US"/>
        </a:p>
      </dgm:t>
    </dgm:pt>
    <dgm:pt modelId="{ADFF3C25-40D1-494C-B558-038F7137BDBD}" type="sibTrans" cxnId="{33E18A4A-E6C5-4636-B8F1-84C904EE5EFB}">
      <dgm:prSet/>
      <dgm:spPr/>
      <dgm:t>
        <a:bodyPr/>
        <a:lstStyle/>
        <a:p>
          <a:endParaRPr lang="en-US"/>
        </a:p>
      </dgm:t>
    </dgm:pt>
    <dgm:pt modelId="{A791A754-DFBA-416D-858D-1B32D72BCF25}">
      <dgm:prSet/>
      <dgm:spPr>
        <a:xfrm rot="16200000">
          <a:off x="3179398" y="853306"/>
          <a:ext cx="3581400" cy="1874787"/>
        </a:xfrm>
        <a:prstGeom prst="flowChartManualOperation">
          <a:avLst/>
        </a:prstGeom>
        <a:solidFill>
          <a:srgbClr val="438086">
            <a:hueOff val="4501327"/>
            <a:satOff val="1667"/>
            <a:lumOff val="5097"/>
            <a:alphaOff val="0"/>
          </a:srgbClr>
        </a:solidFill>
        <a:ln w="1905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Trebuchet MS" pitchFamily="34" charset="0"/>
              <a:ea typeface="+mn-ea"/>
              <a:cs typeface="+mn-cs"/>
            </a:rPr>
            <a:t>Second phase of input for space redesign</a:t>
          </a:r>
          <a:endParaRPr lang="en-US" dirty="0">
            <a:solidFill>
              <a:sysClr val="window" lastClr="FFFFFF"/>
            </a:solidFill>
            <a:latin typeface="Trebuchet MS" pitchFamily="34" charset="0"/>
            <a:ea typeface="+mn-ea"/>
            <a:cs typeface="+mn-cs"/>
          </a:endParaRPr>
        </a:p>
      </dgm:t>
    </dgm:pt>
    <dgm:pt modelId="{4455AB83-8EA4-4E4D-98A4-7D4745A95660}" type="parTrans" cxnId="{938C79C5-AD8B-4D14-99EA-134FB87743A2}">
      <dgm:prSet/>
      <dgm:spPr/>
      <dgm:t>
        <a:bodyPr/>
        <a:lstStyle/>
        <a:p>
          <a:endParaRPr lang="en-US"/>
        </a:p>
      </dgm:t>
    </dgm:pt>
    <dgm:pt modelId="{425A1FBF-8675-4F05-AF5A-9EEB8AE52DD2}" type="sibTrans" cxnId="{938C79C5-AD8B-4D14-99EA-134FB87743A2}">
      <dgm:prSet/>
      <dgm:spPr/>
      <dgm:t>
        <a:bodyPr/>
        <a:lstStyle/>
        <a:p>
          <a:endParaRPr lang="en-US"/>
        </a:p>
      </dgm:t>
    </dgm:pt>
    <dgm:pt modelId="{6675B787-CA8D-413E-AEAC-1144AC8D82C7}" type="pres">
      <dgm:prSet presAssocID="{086565DE-2908-402C-B79F-AC2023E112FE}" presName="Name0" presStyleCnt="0">
        <dgm:presLayoutVars>
          <dgm:dir/>
          <dgm:resizeHandles val="exact"/>
        </dgm:presLayoutVars>
      </dgm:prSet>
      <dgm:spPr/>
      <dgm:t>
        <a:bodyPr/>
        <a:lstStyle/>
        <a:p>
          <a:endParaRPr lang="en-US"/>
        </a:p>
      </dgm:t>
    </dgm:pt>
    <dgm:pt modelId="{93AD4CE5-708C-47A2-9622-1179CE9B67B5}" type="pres">
      <dgm:prSet presAssocID="{C699C55B-E131-4B66-BE49-159C76AD694A}" presName="node" presStyleLbl="node1" presStyleIdx="0" presStyleCnt="4" custLinFactNeighborX="-57622">
        <dgm:presLayoutVars>
          <dgm:bulletEnabled val="1"/>
        </dgm:presLayoutVars>
      </dgm:prSet>
      <dgm:spPr/>
      <dgm:t>
        <a:bodyPr/>
        <a:lstStyle/>
        <a:p>
          <a:endParaRPr lang="en-US"/>
        </a:p>
      </dgm:t>
    </dgm:pt>
    <dgm:pt modelId="{6AA9BAA0-037C-488D-9223-209160DB18C2}" type="pres">
      <dgm:prSet presAssocID="{7FE035AB-C3CB-4AEA-BE11-E39C484A00E9}" presName="sibTrans" presStyleCnt="0"/>
      <dgm:spPr/>
      <dgm:t>
        <a:bodyPr/>
        <a:lstStyle/>
        <a:p>
          <a:endParaRPr lang="en-US"/>
        </a:p>
      </dgm:t>
    </dgm:pt>
    <dgm:pt modelId="{E7C4CBA5-C853-4C3C-A5E2-710FE3AEEA7F}" type="pres">
      <dgm:prSet presAssocID="{2D823A76-BBD6-48AE-8517-9D9F479CC591}" presName="node" presStyleLbl="node1" presStyleIdx="1" presStyleCnt="4">
        <dgm:presLayoutVars>
          <dgm:bulletEnabled val="1"/>
        </dgm:presLayoutVars>
      </dgm:prSet>
      <dgm:spPr/>
      <dgm:t>
        <a:bodyPr/>
        <a:lstStyle/>
        <a:p>
          <a:endParaRPr lang="en-US"/>
        </a:p>
      </dgm:t>
    </dgm:pt>
    <dgm:pt modelId="{5AA0A528-614F-4D0E-888E-10540A1FFD0D}" type="pres">
      <dgm:prSet presAssocID="{3C7B4204-C6CD-4853-AD97-AD4EE12E4DEE}" presName="sibTrans" presStyleCnt="0"/>
      <dgm:spPr/>
      <dgm:t>
        <a:bodyPr/>
        <a:lstStyle/>
        <a:p>
          <a:endParaRPr lang="en-US"/>
        </a:p>
      </dgm:t>
    </dgm:pt>
    <dgm:pt modelId="{9E50DC41-8FE7-4B10-99C0-335D603AECA4}" type="pres">
      <dgm:prSet presAssocID="{30ACC554-34F1-4601-A6DA-57FFEC030B1A}" presName="node" presStyleLbl="node1" presStyleIdx="2" presStyleCnt="4" custScaleX="101690">
        <dgm:presLayoutVars>
          <dgm:bulletEnabled val="1"/>
        </dgm:presLayoutVars>
      </dgm:prSet>
      <dgm:spPr/>
      <dgm:t>
        <a:bodyPr/>
        <a:lstStyle/>
        <a:p>
          <a:endParaRPr lang="en-US"/>
        </a:p>
      </dgm:t>
    </dgm:pt>
    <dgm:pt modelId="{FD79A3A2-622F-4FFD-9369-EAA4D287E339}" type="pres">
      <dgm:prSet presAssocID="{6E2A9E1C-87DB-4C12-AC76-B56E9D4E0705}" presName="sibTrans" presStyleCnt="0"/>
      <dgm:spPr/>
      <dgm:t>
        <a:bodyPr/>
        <a:lstStyle/>
        <a:p>
          <a:endParaRPr lang="en-US"/>
        </a:p>
      </dgm:t>
    </dgm:pt>
    <dgm:pt modelId="{0094C6D2-D211-49CB-AC03-3C1D3D7D5E81}" type="pres">
      <dgm:prSet presAssocID="{8AD314E0-6304-49A9-B190-3B11D874AF9B}" presName="node" presStyleLbl="node1" presStyleIdx="3" presStyleCnt="4">
        <dgm:presLayoutVars>
          <dgm:bulletEnabled val="1"/>
        </dgm:presLayoutVars>
      </dgm:prSet>
      <dgm:spPr/>
      <dgm:t>
        <a:bodyPr/>
        <a:lstStyle/>
        <a:p>
          <a:endParaRPr lang="en-US"/>
        </a:p>
      </dgm:t>
    </dgm:pt>
  </dgm:ptLst>
  <dgm:cxnLst>
    <dgm:cxn modelId="{1C5EBCB0-955D-4ECF-859D-102788D40A98}" type="presOf" srcId="{0C4B24B1-41F5-4751-A5C6-02C28505CBFF}" destId="{0094C6D2-D211-49CB-AC03-3C1D3D7D5E81}" srcOrd="0" destOrd="3" presId="urn:microsoft.com/office/officeart/2005/8/layout/hList6"/>
    <dgm:cxn modelId="{7C1998FE-3B81-4EB4-BB50-BA2BD20DCA12}" type="presOf" srcId="{DDCB0B93-BB51-420F-AA00-8F16223DDEB2}" destId="{9E50DC41-8FE7-4B10-99C0-335D603AECA4}" srcOrd="0" destOrd="2" presId="urn:microsoft.com/office/officeart/2005/8/layout/hList6"/>
    <dgm:cxn modelId="{8691A087-0CE3-4B09-965F-5F6F6DD7348E}" type="presOf" srcId="{050906AD-315C-4DE8-9D72-5C5538AC13AA}" destId="{E7C4CBA5-C853-4C3C-A5E2-710FE3AEEA7F}" srcOrd="0" destOrd="1" presId="urn:microsoft.com/office/officeart/2005/8/layout/hList6"/>
    <dgm:cxn modelId="{8391B157-9CF6-4641-B9C6-4E82094D1FF7}" srcId="{30ACC554-34F1-4601-A6DA-57FFEC030B1A}" destId="{24A50765-907F-436B-9D42-DCFD46EB5BE0}" srcOrd="2" destOrd="0" parTransId="{9044A96C-FED0-4675-8142-48649850AA34}" sibTransId="{86F1998D-9E3B-4AF6-BC22-BAC83E56CB01}"/>
    <dgm:cxn modelId="{819EB20C-ADEE-4952-82D4-BC459549BD7B}" type="presOf" srcId="{5B03F022-5683-44A9-A4B0-3CD13112C047}" destId="{0094C6D2-D211-49CB-AC03-3C1D3D7D5E81}" srcOrd="0" destOrd="1" presId="urn:microsoft.com/office/officeart/2005/8/layout/hList6"/>
    <dgm:cxn modelId="{224723B5-E1B9-42A8-BE16-E39B22461FDB}" srcId="{086565DE-2908-402C-B79F-AC2023E112FE}" destId="{C699C55B-E131-4B66-BE49-159C76AD694A}" srcOrd="0" destOrd="0" parTransId="{E8525A35-8E45-4FD8-981C-025340C365A7}" sibTransId="{7FE035AB-C3CB-4AEA-BE11-E39C484A00E9}"/>
    <dgm:cxn modelId="{8008567E-09AD-4ED9-BC5C-9A38272EDB26}" srcId="{8AD314E0-6304-49A9-B190-3B11D874AF9B}" destId="{498029BC-2CCF-430A-B223-E9CFA8DDC400}" srcOrd="3" destOrd="0" parTransId="{B865C041-3D88-4D1C-A4C2-83E0F3AE3E65}" sibTransId="{25DE78FD-A676-48C3-9E15-E7F497B752C3}"/>
    <dgm:cxn modelId="{104F1A89-0F15-4F56-993C-5E720B24468E}" type="presOf" srcId="{2D823A76-BBD6-48AE-8517-9D9F479CC591}" destId="{E7C4CBA5-C853-4C3C-A5E2-710FE3AEEA7F}" srcOrd="0" destOrd="0" presId="urn:microsoft.com/office/officeart/2005/8/layout/hList6"/>
    <dgm:cxn modelId="{03C88F1E-D99A-4652-88ED-1AF626D8EDA2}" type="presOf" srcId="{28D7D734-3DDA-418D-91C5-7153E0E7DE4C}" destId="{E7C4CBA5-C853-4C3C-A5E2-710FE3AEEA7F}" srcOrd="0" destOrd="3" presId="urn:microsoft.com/office/officeart/2005/8/layout/hList6"/>
    <dgm:cxn modelId="{D79554AE-FA61-4BD9-9E50-D5613B804663}" type="presOf" srcId="{30ACC554-34F1-4601-A6DA-57FFEC030B1A}" destId="{9E50DC41-8FE7-4B10-99C0-335D603AECA4}" srcOrd="0" destOrd="0" presId="urn:microsoft.com/office/officeart/2005/8/layout/hList6"/>
    <dgm:cxn modelId="{EC884411-B381-49E5-ACC4-FCE495DB6975}" srcId="{C699C55B-E131-4B66-BE49-159C76AD694A}" destId="{3730EE48-7BEB-4593-AF02-FA9E62F1A285}" srcOrd="1" destOrd="0" parTransId="{6DE6A962-0A4C-44CE-A646-46FDEBB5A6FE}" sibTransId="{0AFEB5A5-5BF3-4CFA-8310-FB1CB8338373}"/>
    <dgm:cxn modelId="{33E18A4A-E6C5-4636-B8F1-84C904EE5EFB}" srcId="{2D823A76-BBD6-48AE-8517-9D9F479CC591}" destId="{28D7D734-3DDA-418D-91C5-7153E0E7DE4C}" srcOrd="2" destOrd="0" parTransId="{30C23D45-74A0-4CA7-8CF7-96723AB0A3B7}" sibTransId="{ADFF3C25-40D1-494C-B558-038F7137BDBD}"/>
    <dgm:cxn modelId="{51145992-4144-41D5-A511-698C6AB26280}" type="presOf" srcId="{E5FAFB24-7BF2-40ED-A57F-838E09AAA513}" destId="{93AD4CE5-708C-47A2-9622-1179CE9B67B5}" srcOrd="0" destOrd="3" presId="urn:microsoft.com/office/officeart/2005/8/layout/hList6"/>
    <dgm:cxn modelId="{938C79C5-AD8B-4D14-99EA-134FB87743A2}" srcId="{30ACC554-34F1-4601-A6DA-57FFEC030B1A}" destId="{A791A754-DFBA-416D-858D-1B32D72BCF25}" srcOrd="3" destOrd="0" parTransId="{4455AB83-8EA4-4E4D-98A4-7D4745A95660}" sibTransId="{425A1FBF-8675-4F05-AF5A-9EEB8AE52DD2}"/>
    <dgm:cxn modelId="{FE37AEFE-1213-4CF0-98AA-C9B9AF0FBB19}" srcId="{2D823A76-BBD6-48AE-8517-9D9F479CC591}" destId="{050906AD-315C-4DE8-9D72-5C5538AC13AA}" srcOrd="0" destOrd="0" parTransId="{7DCBD85E-FA23-4200-B06F-EE9D28142C2B}" sibTransId="{C06FDF37-51B2-4C71-A09E-1169E673AD26}"/>
    <dgm:cxn modelId="{94E764ED-F1DA-4ABD-AB64-D575750CA0D2}" srcId="{30ACC554-34F1-4601-A6DA-57FFEC030B1A}" destId="{5C26427B-912A-4D3F-A9D9-0D24C2E93164}" srcOrd="0" destOrd="0" parTransId="{F7CB6883-5E45-42FB-9AC8-8F53E6362AF5}" sibTransId="{311A8C5F-68AB-47EA-9215-5DB4882ABE0C}"/>
    <dgm:cxn modelId="{9D39F053-B9C2-42B2-869C-E0055DDE1328}" type="presOf" srcId="{ED0CE3D6-04C0-403E-8390-2E7564D7F7D4}" destId="{93AD4CE5-708C-47A2-9622-1179CE9B67B5}" srcOrd="0" destOrd="1" presId="urn:microsoft.com/office/officeart/2005/8/layout/hList6"/>
    <dgm:cxn modelId="{47BFF07B-AA47-4956-8F7D-56B0D6FAC0E5}" type="presOf" srcId="{086565DE-2908-402C-B79F-AC2023E112FE}" destId="{6675B787-CA8D-413E-AEAC-1144AC8D82C7}" srcOrd="0" destOrd="0" presId="urn:microsoft.com/office/officeart/2005/8/layout/hList6"/>
    <dgm:cxn modelId="{6BC6E75C-327C-4AE8-98D0-849EDAC53FF3}" srcId="{8AD314E0-6304-49A9-B190-3B11D874AF9B}" destId="{59F4105E-66BF-4664-9D70-FD95E27C1ECC}" srcOrd="1" destOrd="0" parTransId="{CADD5DCB-99F7-44DA-A6E3-CE225F8D99B5}" sibTransId="{45E594E4-64BE-4793-95C5-D43A44034078}"/>
    <dgm:cxn modelId="{434B6522-B2D2-4DF3-BA84-A398F4169459}" srcId="{086565DE-2908-402C-B79F-AC2023E112FE}" destId="{2D823A76-BBD6-48AE-8517-9D9F479CC591}" srcOrd="1" destOrd="0" parTransId="{40D0D0E6-9E00-4F21-92E1-03D91874F8CD}" sibTransId="{3C7B4204-C6CD-4853-AD97-AD4EE12E4DEE}"/>
    <dgm:cxn modelId="{239CEFC8-592B-45C2-AC2F-B36DCC340C5B}" srcId="{8AD314E0-6304-49A9-B190-3B11D874AF9B}" destId="{5B03F022-5683-44A9-A4B0-3CD13112C047}" srcOrd="0" destOrd="0" parTransId="{D7CC188F-39AA-4BBE-8AF1-5303D4F1436A}" sibTransId="{4629E0AE-B890-4FC4-A792-BD737D0DA978}"/>
    <dgm:cxn modelId="{00CEDFD7-C134-4167-BD2B-C32A021B979C}" type="presOf" srcId="{498029BC-2CCF-430A-B223-E9CFA8DDC400}" destId="{0094C6D2-D211-49CB-AC03-3C1D3D7D5E81}" srcOrd="0" destOrd="4" presId="urn:microsoft.com/office/officeart/2005/8/layout/hList6"/>
    <dgm:cxn modelId="{E1E71A3C-7CC1-4FED-B9CC-DC0563370202}" type="presOf" srcId="{24A50765-907F-436B-9D42-DCFD46EB5BE0}" destId="{9E50DC41-8FE7-4B10-99C0-335D603AECA4}" srcOrd="0" destOrd="3" presId="urn:microsoft.com/office/officeart/2005/8/layout/hList6"/>
    <dgm:cxn modelId="{6E1B8CFD-E049-4E53-B5B1-422D50DE4886}" srcId="{30ACC554-34F1-4601-A6DA-57FFEC030B1A}" destId="{DDCB0B93-BB51-420F-AA00-8F16223DDEB2}" srcOrd="1" destOrd="0" parTransId="{D26A30BF-4814-4491-A80D-C5DC63E028CF}" sibTransId="{563BEE14-CA3D-41C1-B818-0CFEF72A0DE8}"/>
    <dgm:cxn modelId="{91EFDFD4-26AB-4A6C-B6E0-CC9AA18864C8}" type="presOf" srcId="{3730EE48-7BEB-4593-AF02-FA9E62F1A285}" destId="{93AD4CE5-708C-47A2-9622-1179CE9B67B5}" srcOrd="0" destOrd="2" presId="urn:microsoft.com/office/officeart/2005/8/layout/hList6"/>
    <dgm:cxn modelId="{2469FBEB-AF01-43F4-8F4B-B66E0619FFC8}" type="presOf" srcId="{C699C55B-E131-4B66-BE49-159C76AD694A}" destId="{93AD4CE5-708C-47A2-9622-1179CE9B67B5}" srcOrd="0" destOrd="0" presId="urn:microsoft.com/office/officeart/2005/8/layout/hList6"/>
    <dgm:cxn modelId="{1BF14BB2-A4EF-426B-80F9-A627F7132A79}" srcId="{2D823A76-BBD6-48AE-8517-9D9F479CC591}" destId="{9FBC25A5-2BB9-41A8-88D8-3AA69827F7EC}" srcOrd="1" destOrd="0" parTransId="{CF2DA993-4F6B-4D2E-9AE3-D82811FD5296}" sibTransId="{F41521C1-D3A7-4B2D-A18F-19B2600F16BA}"/>
    <dgm:cxn modelId="{73B2C922-4237-4A1F-9BEF-C0F05BDD8494}" srcId="{8AD314E0-6304-49A9-B190-3B11D874AF9B}" destId="{0C4B24B1-41F5-4751-A5C6-02C28505CBFF}" srcOrd="2" destOrd="0" parTransId="{5C3CA6EF-A93B-4683-A2AA-A38FF685710E}" sibTransId="{3E1EB6F3-8DA8-4C66-B164-5F38F6362454}"/>
    <dgm:cxn modelId="{F8BEF3F7-F427-4FEA-8CE0-273FF202C39D}" type="presOf" srcId="{EF54452B-E999-458B-8547-D9B5F1F1075A}" destId="{93AD4CE5-708C-47A2-9622-1179CE9B67B5}" srcOrd="0" destOrd="4" presId="urn:microsoft.com/office/officeart/2005/8/layout/hList6"/>
    <dgm:cxn modelId="{7118068C-A10D-43D5-9AF8-31965F6322B7}" type="presOf" srcId="{9FBC25A5-2BB9-41A8-88D8-3AA69827F7EC}" destId="{E7C4CBA5-C853-4C3C-A5E2-710FE3AEEA7F}" srcOrd="0" destOrd="2" presId="urn:microsoft.com/office/officeart/2005/8/layout/hList6"/>
    <dgm:cxn modelId="{82EF3501-C936-4CE8-AD7C-FBC358AA31DF}" type="presOf" srcId="{5C26427B-912A-4D3F-A9D9-0D24C2E93164}" destId="{9E50DC41-8FE7-4B10-99C0-335D603AECA4}" srcOrd="0" destOrd="1" presId="urn:microsoft.com/office/officeart/2005/8/layout/hList6"/>
    <dgm:cxn modelId="{645284F8-64EC-4ACD-84FD-75E8E9B5FFCE}" srcId="{C699C55B-E131-4B66-BE49-159C76AD694A}" destId="{E5FAFB24-7BF2-40ED-A57F-838E09AAA513}" srcOrd="2" destOrd="0" parTransId="{61E441B9-B4A8-4EBA-9395-BA9E02C14008}" sibTransId="{7C9A24A5-A45E-4C11-8DB3-EBC7A80B725F}"/>
    <dgm:cxn modelId="{320661EE-3DC4-4F86-BAE9-9E19B4D306CA}" srcId="{086565DE-2908-402C-B79F-AC2023E112FE}" destId="{8AD314E0-6304-49A9-B190-3B11D874AF9B}" srcOrd="3" destOrd="0" parTransId="{45896D37-CF8A-4E67-BA18-5262A5D8DC36}" sibTransId="{9271FA83-4E12-4EB5-A9B7-203423C3DD53}"/>
    <dgm:cxn modelId="{19DA8470-79A2-4AD7-A0A9-58577C83A497}" srcId="{C699C55B-E131-4B66-BE49-159C76AD694A}" destId="{ED0CE3D6-04C0-403E-8390-2E7564D7F7D4}" srcOrd="0" destOrd="0" parTransId="{78B8F699-FEA2-4DE7-A264-9DA25F624BD6}" sibTransId="{B344022F-C74E-4507-8DF6-948BF07B17CF}"/>
    <dgm:cxn modelId="{DE248139-2E04-45D3-8474-A2F77DA29709}" type="presOf" srcId="{59F4105E-66BF-4664-9D70-FD95E27C1ECC}" destId="{0094C6D2-D211-49CB-AC03-3C1D3D7D5E81}" srcOrd="0" destOrd="2" presId="urn:microsoft.com/office/officeart/2005/8/layout/hList6"/>
    <dgm:cxn modelId="{36D5B61F-C0E7-4FDC-8B17-FCF93481A556}" srcId="{086565DE-2908-402C-B79F-AC2023E112FE}" destId="{30ACC554-34F1-4601-A6DA-57FFEC030B1A}" srcOrd="2" destOrd="0" parTransId="{C424A5C5-05AB-4186-8AC8-B2F640AD8C92}" sibTransId="{6E2A9E1C-87DB-4C12-AC76-B56E9D4E0705}"/>
    <dgm:cxn modelId="{847961F3-87B6-4EA3-B8E1-5A6B60ABED7F}" type="presOf" srcId="{8AD314E0-6304-49A9-B190-3B11D874AF9B}" destId="{0094C6D2-D211-49CB-AC03-3C1D3D7D5E81}" srcOrd="0" destOrd="0" presId="urn:microsoft.com/office/officeart/2005/8/layout/hList6"/>
    <dgm:cxn modelId="{08293EA6-82A7-4EC7-910B-FF8A3D7970EC}" srcId="{C699C55B-E131-4B66-BE49-159C76AD694A}" destId="{EF54452B-E999-458B-8547-D9B5F1F1075A}" srcOrd="3" destOrd="0" parTransId="{35906EAD-FAF9-464F-AD24-4C797D672CBD}" sibTransId="{CBC7E48B-C0BA-4E70-8B35-359F82C6090A}"/>
    <dgm:cxn modelId="{BB7F51B3-5BB7-4FD2-AE83-3658DBBBAA34}" type="presOf" srcId="{A791A754-DFBA-416D-858D-1B32D72BCF25}" destId="{9E50DC41-8FE7-4B10-99C0-335D603AECA4}" srcOrd="0" destOrd="4" presId="urn:microsoft.com/office/officeart/2005/8/layout/hList6"/>
    <dgm:cxn modelId="{EF68EE58-BDAC-47B7-B746-0CE7000BE207}" type="presParOf" srcId="{6675B787-CA8D-413E-AEAC-1144AC8D82C7}" destId="{93AD4CE5-708C-47A2-9622-1179CE9B67B5}" srcOrd="0" destOrd="0" presId="urn:microsoft.com/office/officeart/2005/8/layout/hList6"/>
    <dgm:cxn modelId="{43028C06-46FE-4C5A-922E-18DF81FA603D}" type="presParOf" srcId="{6675B787-CA8D-413E-AEAC-1144AC8D82C7}" destId="{6AA9BAA0-037C-488D-9223-209160DB18C2}" srcOrd="1" destOrd="0" presId="urn:microsoft.com/office/officeart/2005/8/layout/hList6"/>
    <dgm:cxn modelId="{814D675C-4B7E-47A7-A5EE-2571FEF8390C}" type="presParOf" srcId="{6675B787-CA8D-413E-AEAC-1144AC8D82C7}" destId="{E7C4CBA5-C853-4C3C-A5E2-710FE3AEEA7F}" srcOrd="2" destOrd="0" presId="urn:microsoft.com/office/officeart/2005/8/layout/hList6"/>
    <dgm:cxn modelId="{01B92C93-CD77-410C-A22F-E605AC1EE937}" type="presParOf" srcId="{6675B787-CA8D-413E-AEAC-1144AC8D82C7}" destId="{5AA0A528-614F-4D0E-888E-10540A1FFD0D}" srcOrd="3" destOrd="0" presId="urn:microsoft.com/office/officeart/2005/8/layout/hList6"/>
    <dgm:cxn modelId="{835AB27F-E2C8-4DE4-91BE-9AB9D9986C77}" type="presParOf" srcId="{6675B787-CA8D-413E-AEAC-1144AC8D82C7}" destId="{9E50DC41-8FE7-4B10-99C0-335D603AECA4}" srcOrd="4" destOrd="0" presId="urn:microsoft.com/office/officeart/2005/8/layout/hList6"/>
    <dgm:cxn modelId="{E3624E9F-80CF-404F-B79F-B77AE86721F0}" type="presParOf" srcId="{6675B787-CA8D-413E-AEAC-1144AC8D82C7}" destId="{FD79A3A2-622F-4FFD-9369-EAA4D287E339}" srcOrd="5" destOrd="0" presId="urn:microsoft.com/office/officeart/2005/8/layout/hList6"/>
    <dgm:cxn modelId="{0BA14183-E7E8-41FB-B0B6-99BD449FA6BF}" type="presParOf" srcId="{6675B787-CA8D-413E-AEAC-1144AC8D82C7}" destId="{0094C6D2-D211-49CB-AC03-3C1D3D7D5E81}"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AD4CE5-708C-47A2-9622-1179CE9B67B5}">
      <dsp:nvSpPr>
        <dsp:cNvPr id="0" name=""/>
        <dsp:cNvSpPr/>
      </dsp:nvSpPr>
      <dsp:spPr>
        <a:xfrm rot="16200000">
          <a:off x="-857175" y="857175"/>
          <a:ext cx="3581400" cy="1867048"/>
        </a:xfrm>
        <a:prstGeom prst="flowChartManualOperation">
          <a:avLst/>
        </a:prstGeom>
        <a:solidFill>
          <a:srgbClr val="438086">
            <a:hueOff val="0"/>
            <a:satOff val="0"/>
            <a:lumOff val="0"/>
            <a:alphaOff val="0"/>
          </a:srgb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94916" bIns="0" numCol="1" spcCol="1270" anchor="t" anchorCtr="0">
          <a:noAutofit/>
        </a:bodyPr>
        <a:lstStyle/>
        <a:p>
          <a:pPr lvl="0" algn="l" defTabSz="666750">
            <a:lnSpc>
              <a:spcPct val="90000"/>
            </a:lnSpc>
            <a:spcBef>
              <a:spcPct val="0"/>
            </a:spcBef>
            <a:spcAft>
              <a:spcPct val="35000"/>
            </a:spcAft>
          </a:pPr>
          <a:r>
            <a:rPr lang="en-US" sz="1500" kern="1200" dirty="0" smtClean="0">
              <a:solidFill>
                <a:sysClr val="window" lastClr="FFFFFF"/>
              </a:solidFill>
              <a:latin typeface="Trebuchet MS" pitchFamily="34" charset="0"/>
              <a:ea typeface="+mn-ea"/>
              <a:cs typeface="+mn-cs"/>
            </a:rPr>
            <a:t>Environmental scan</a:t>
          </a:r>
          <a:endParaRPr lang="en-US" sz="15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smtClean="0">
              <a:solidFill>
                <a:sysClr val="window" lastClr="FFFFFF"/>
              </a:solidFill>
              <a:latin typeface="Trebuchet MS" pitchFamily="34" charset="0"/>
              <a:ea typeface="+mn-ea"/>
              <a:cs typeface="+mn-cs"/>
            </a:rPr>
            <a:t>Repeat Don King study</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dirty="0" smtClean="0">
              <a:solidFill>
                <a:sysClr val="window" lastClr="FFFFFF"/>
              </a:solidFill>
              <a:latin typeface="Trebuchet MS" pitchFamily="34" charset="0"/>
              <a:ea typeface="+mn-ea"/>
              <a:cs typeface="+mn-cs"/>
            </a:rPr>
            <a:t>Repeat user satisfaction study</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smtClean="0">
              <a:solidFill>
                <a:sysClr val="window" lastClr="FFFFFF"/>
              </a:solidFill>
              <a:latin typeface="Trebuchet MS" pitchFamily="34" charset="0"/>
              <a:ea typeface="+mn-ea"/>
              <a:cs typeface="+mn-cs"/>
            </a:rPr>
            <a:t>Personas study</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dirty="0" smtClean="0">
              <a:solidFill>
                <a:sysClr val="window" lastClr="FFFFFF"/>
              </a:solidFill>
              <a:latin typeface="Trebuchet MS" pitchFamily="34" charset="0"/>
              <a:ea typeface="+mn-ea"/>
              <a:cs typeface="+mn-cs"/>
            </a:rPr>
            <a:t>Current awareness</a:t>
          </a:r>
          <a:endParaRPr lang="en-US" sz="1200" kern="1200" dirty="0">
            <a:solidFill>
              <a:sysClr val="window" lastClr="FFFFFF"/>
            </a:solidFill>
            <a:latin typeface="Trebuchet MS" pitchFamily="34" charset="0"/>
            <a:ea typeface="+mn-ea"/>
            <a:cs typeface="+mn-cs"/>
          </a:endParaRPr>
        </a:p>
      </dsp:txBody>
      <dsp:txXfrm rot="5400000">
        <a:off x="1" y="716279"/>
        <a:ext cx="1867048" cy="2148840"/>
      </dsp:txXfrm>
    </dsp:sp>
    <dsp:sp modelId="{E7C4CBA5-C853-4C3C-A5E2-710FE3AEEA7F}">
      <dsp:nvSpPr>
        <dsp:cNvPr id="0" name=""/>
        <dsp:cNvSpPr/>
      </dsp:nvSpPr>
      <dsp:spPr>
        <a:xfrm rot="16200000">
          <a:off x="1152384" y="857175"/>
          <a:ext cx="3581400" cy="1867048"/>
        </a:xfrm>
        <a:prstGeom prst="flowChartManualOperation">
          <a:avLst/>
        </a:prstGeom>
        <a:solidFill>
          <a:srgbClr val="438086">
            <a:hueOff val="2250663"/>
            <a:satOff val="834"/>
            <a:lumOff val="2549"/>
            <a:alphaOff val="0"/>
          </a:srgb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94916" bIns="0" numCol="1" spcCol="1270" anchor="t" anchorCtr="0">
          <a:noAutofit/>
        </a:bodyPr>
        <a:lstStyle/>
        <a:p>
          <a:pPr lvl="0" algn="l" defTabSz="666750">
            <a:lnSpc>
              <a:spcPct val="90000"/>
            </a:lnSpc>
            <a:spcBef>
              <a:spcPct val="0"/>
            </a:spcBef>
            <a:spcAft>
              <a:spcPct val="35000"/>
            </a:spcAft>
          </a:pPr>
          <a:r>
            <a:rPr lang="en-US" sz="1500" kern="1200" dirty="0" smtClean="0">
              <a:solidFill>
                <a:sysClr val="window" lastClr="FFFFFF"/>
              </a:solidFill>
              <a:latin typeface="Trebuchet MS" pitchFamily="34" charset="0"/>
              <a:ea typeface="+mn-ea"/>
              <a:cs typeface="+mn-cs"/>
            </a:rPr>
            <a:t>Establish public services design principles</a:t>
          </a:r>
          <a:endParaRPr lang="en-US" sz="15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smtClean="0">
              <a:solidFill>
                <a:sysClr val="window" lastClr="FFFFFF"/>
              </a:solidFill>
              <a:latin typeface="Trebuchet MS" pitchFamily="34" charset="0"/>
              <a:ea typeface="+mn-ea"/>
              <a:cs typeface="+mn-cs"/>
            </a:rPr>
            <a:t>Create and share a vision (zero based)</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smtClean="0">
              <a:solidFill>
                <a:sysClr val="window" lastClr="FFFFFF"/>
              </a:solidFill>
              <a:latin typeface="Trebuchet MS" pitchFamily="34" charset="0"/>
              <a:ea typeface="+mn-ea"/>
              <a:cs typeface="+mn-cs"/>
            </a:rPr>
            <a:t>Create and share a roadmap of needed new services</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dirty="0" smtClean="0">
              <a:solidFill>
                <a:sysClr val="window" lastClr="FFFFFF"/>
              </a:solidFill>
              <a:latin typeface="Trebuchet MS" pitchFamily="34" charset="0"/>
              <a:ea typeface="+mn-ea"/>
              <a:cs typeface="+mn-cs"/>
            </a:rPr>
            <a:t>Recommend principles for space redesign</a:t>
          </a:r>
          <a:endParaRPr lang="en-US" sz="1200" kern="1200" dirty="0">
            <a:solidFill>
              <a:sysClr val="window" lastClr="FFFFFF"/>
            </a:solidFill>
            <a:latin typeface="Trebuchet MS" pitchFamily="34" charset="0"/>
            <a:ea typeface="+mn-ea"/>
            <a:cs typeface="+mn-cs"/>
          </a:endParaRPr>
        </a:p>
      </dsp:txBody>
      <dsp:txXfrm rot="5400000">
        <a:off x="2009560" y="716279"/>
        <a:ext cx="1867048" cy="2148840"/>
      </dsp:txXfrm>
    </dsp:sp>
    <dsp:sp modelId="{9E50DC41-8FE7-4B10-99C0-335D603AECA4}">
      <dsp:nvSpPr>
        <dsp:cNvPr id="0" name=""/>
        <dsp:cNvSpPr/>
      </dsp:nvSpPr>
      <dsp:spPr>
        <a:xfrm rot="16200000">
          <a:off x="3175238" y="841399"/>
          <a:ext cx="3581400" cy="1898601"/>
        </a:xfrm>
        <a:prstGeom prst="flowChartManualOperation">
          <a:avLst/>
        </a:prstGeom>
        <a:solidFill>
          <a:srgbClr val="438086">
            <a:hueOff val="4501327"/>
            <a:satOff val="1667"/>
            <a:lumOff val="5097"/>
            <a:alphaOff val="0"/>
          </a:srgb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94916" bIns="0" numCol="1" spcCol="1270" anchor="t" anchorCtr="0">
          <a:noAutofit/>
        </a:bodyPr>
        <a:lstStyle/>
        <a:p>
          <a:pPr lvl="0" algn="l" defTabSz="666750">
            <a:lnSpc>
              <a:spcPct val="90000"/>
            </a:lnSpc>
            <a:spcBef>
              <a:spcPct val="0"/>
            </a:spcBef>
            <a:spcAft>
              <a:spcPct val="35000"/>
            </a:spcAft>
          </a:pPr>
          <a:r>
            <a:rPr lang="en-US" sz="1500" kern="1200" dirty="0" smtClean="0">
              <a:solidFill>
                <a:sysClr val="window" lastClr="FFFFFF"/>
              </a:solidFill>
              <a:latin typeface="Trebuchet MS" pitchFamily="34" charset="0"/>
              <a:ea typeface="+mn-ea"/>
              <a:cs typeface="+mn-cs"/>
            </a:rPr>
            <a:t>Conduct existing services assessment</a:t>
          </a:r>
          <a:endParaRPr lang="en-US" sz="15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dirty="0" smtClean="0">
              <a:solidFill>
                <a:sysClr val="window" lastClr="FFFFFF"/>
              </a:solidFill>
              <a:latin typeface="Trebuchet MS" pitchFamily="34" charset="0"/>
              <a:ea typeface="+mn-ea"/>
              <a:cs typeface="+mn-cs"/>
            </a:rPr>
            <a:t>Identify existing services for enhancement/renewal</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dirty="0" smtClean="0">
              <a:solidFill>
                <a:sysClr val="window" lastClr="FFFFFF"/>
              </a:solidFill>
              <a:latin typeface="Trebuchet MS" pitchFamily="34" charset="0"/>
              <a:ea typeface="+mn-ea"/>
              <a:cs typeface="+mn-cs"/>
            </a:rPr>
            <a:t>Identify services to maintain</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smtClean="0">
              <a:solidFill>
                <a:sysClr val="window" lastClr="FFFFFF"/>
              </a:solidFill>
              <a:latin typeface="Trebuchet MS" pitchFamily="34" charset="0"/>
              <a:ea typeface="+mn-ea"/>
              <a:cs typeface="+mn-cs"/>
            </a:rPr>
            <a:t>Identify services to exit</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dirty="0" smtClean="0">
              <a:solidFill>
                <a:sysClr val="window" lastClr="FFFFFF"/>
              </a:solidFill>
              <a:latin typeface="Trebuchet MS" pitchFamily="34" charset="0"/>
              <a:ea typeface="+mn-ea"/>
              <a:cs typeface="+mn-cs"/>
            </a:rPr>
            <a:t>Second phase of input for space redesign</a:t>
          </a:r>
          <a:endParaRPr lang="en-US" sz="1200" kern="1200" dirty="0">
            <a:solidFill>
              <a:sysClr val="window" lastClr="FFFFFF"/>
            </a:solidFill>
            <a:latin typeface="Trebuchet MS" pitchFamily="34" charset="0"/>
            <a:ea typeface="+mn-ea"/>
            <a:cs typeface="+mn-cs"/>
          </a:endParaRPr>
        </a:p>
      </dsp:txBody>
      <dsp:txXfrm rot="5400000">
        <a:off x="4016637" y="716280"/>
        <a:ext cx="1898601" cy="2148840"/>
      </dsp:txXfrm>
    </dsp:sp>
    <dsp:sp modelId="{0094C6D2-D211-49CB-AC03-3C1D3D7D5E81}">
      <dsp:nvSpPr>
        <dsp:cNvPr id="0" name=""/>
        <dsp:cNvSpPr/>
      </dsp:nvSpPr>
      <dsp:spPr>
        <a:xfrm rot="16200000">
          <a:off x="5198092" y="857175"/>
          <a:ext cx="3581400" cy="1867048"/>
        </a:xfrm>
        <a:prstGeom prst="flowChartManualOperation">
          <a:avLst/>
        </a:prstGeom>
        <a:solidFill>
          <a:srgbClr val="438086">
            <a:hueOff val="6751989"/>
            <a:satOff val="2501"/>
            <a:lumOff val="7646"/>
            <a:alphaOff val="0"/>
          </a:srgb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94916" bIns="0" numCol="1" spcCol="1270" anchor="t" anchorCtr="0">
          <a:noAutofit/>
        </a:bodyPr>
        <a:lstStyle/>
        <a:p>
          <a:pPr lvl="0" algn="l" defTabSz="666750">
            <a:lnSpc>
              <a:spcPct val="90000"/>
            </a:lnSpc>
            <a:spcBef>
              <a:spcPct val="0"/>
            </a:spcBef>
            <a:spcAft>
              <a:spcPct val="35000"/>
            </a:spcAft>
          </a:pPr>
          <a:r>
            <a:rPr lang="en-US" sz="1500" kern="1200" smtClean="0">
              <a:solidFill>
                <a:sysClr val="window" lastClr="FFFFFF"/>
              </a:solidFill>
              <a:latin typeface="Trebuchet MS" pitchFamily="34" charset="0"/>
              <a:ea typeface="+mn-ea"/>
              <a:cs typeface="+mn-cs"/>
            </a:rPr>
            <a:t>Renew public services organization</a:t>
          </a:r>
          <a:endParaRPr lang="en-US" sz="15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smtClean="0">
              <a:solidFill>
                <a:sysClr val="window" lastClr="FFFFFF"/>
              </a:solidFill>
              <a:latin typeface="Trebuchet MS" pitchFamily="34" charset="0"/>
              <a:ea typeface="+mn-ea"/>
              <a:cs typeface="+mn-cs"/>
            </a:rPr>
            <a:t>Skills  analysis</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dirty="0" smtClean="0">
              <a:solidFill>
                <a:sysClr val="window" lastClr="FFFFFF"/>
              </a:solidFill>
              <a:latin typeface="Trebuchet MS" pitchFamily="34" charset="0"/>
              <a:ea typeface="+mn-ea"/>
              <a:cs typeface="+mn-cs"/>
            </a:rPr>
            <a:t>Training programs</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smtClean="0">
              <a:solidFill>
                <a:sysClr val="window" lastClr="FFFFFF"/>
              </a:solidFill>
              <a:latin typeface="Trebuchet MS" pitchFamily="34" charset="0"/>
              <a:ea typeface="+mn-ea"/>
              <a:cs typeface="+mn-cs"/>
            </a:rPr>
            <a:t>Implement collaboration tools</a:t>
          </a:r>
          <a:endParaRPr lang="en-US" sz="1200" kern="1200" dirty="0">
            <a:solidFill>
              <a:sysClr val="window" lastClr="FFFFFF"/>
            </a:solidFill>
            <a:latin typeface="Trebuchet MS" pitchFamily="34" charset="0"/>
            <a:ea typeface="+mn-ea"/>
            <a:cs typeface="+mn-cs"/>
          </a:endParaRPr>
        </a:p>
        <a:p>
          <a:pPr marL="114300" lvl="1" indent="-114300" algn="l" defTabSz="533400">
            <a:lnSpc>
              <a:spcPct val="90000"/>
            </a:lnSpc>
            <a:spcBef>
              <a:spcPct val="0"/>
            </a:spcBef>
            <a:spcAft>
              <a:spcPct val="15000"/>
            </a:spcAft>
            <a:buChar char="••"/>
          </a:pPr>
          <a:r>
            <a:rPr lang="en-US" sz="1200" kern="1200" dirty="0" smtClean="0">
              <a:solidFill>
                <a:sysClr val="window" lastClr="FFFFFF"/>
              </a:solidFill>
              <a:latin typeface="Trebuchet MS" pitchFamily="34" charset="0"/>
              <a:ea typeface="+mn-ea"/>
              <a:cs typeface="+mn-cs"/>
            </a:rPr>
            <a:t>Job descriptions and assignments</a:t>
          </a:r>
          <a:endParaRPr lang="en-US" sz="1200" kern="1200" dirty="0">
            <a:solidFill>
              <a:sysClr val="window" lastClr="FFFFFF"/>
            </a:solidFill>
            <a:latin typeface="Trebuchet MS" pitchFamily="34" charset="0"/>
            <a:ea typeface="+mn-ea"/>
            <a:cs typeface="+mn-cs"/>
          </a:endParaRPr>
        </a:p>
      </dsp:txBody>
      <dsp:txXfrm rot="5400000">
        <a:off x="6055268" y="716279"/>
        <a:ext cx="1867048" cy="214884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AC0DA03-89B6-4E44-86D2-2DCACF007157}" type="datetimeFigureOut">
              <a:rPr lang="en-US" smtClean="0"/>
              <a:pPr/>
              <a:t>10/10/2012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24505E-2D28-41C0-A91C-15D778F7CCF7}" type="slidenum">
              <a:rPr lang="en-US" smtClean="0"/>
              <a:pPr/>
              <a:t>‹#›</a:t>
            </a:fld>
            <a:endParaRPr lang="en-US" dirty="0"/>
          </a:p>
        </p:txBody>
      </p:sp>
    </p:spTree>
    <p:extLst>
      <p:ext uri="{BB962C8B-B14F-4D97-AF65-F5344CB8AC3E}">
        <p14:creationId xmlns:p14="http://schemas.microsoft.com/office/powerpoint/2010/main" val="4026543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D96C09-A5DA-4955-85C1-CBC707589942}" type="datetimeFigureOut">
              <a:rPr lang="en-US" smtClean="0"/>
              <a:pPr/>
              <a:t>10/10/2012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60C77B-210F-4F03-8431-4902E9C4AA36}" type="slidenum">
              <a:rPr lang="en-US" smtClean="0"/>
              <a:pPr/>
              <a:t>‹#›</a:t>
            </a:fld>
            <a:endParaRPr lang="en-US" dirty="0"/>
          </a:p>
        </p:txBody>
      </p:sp>
    </p:spTree>
    <p:extLst>
      <p:ext uri="{BB962C8B-B14F-4D97-AF65-F5344CB8AC3E}">
        <p14:creationId xmlns:p14="http://schemas.microsoft.com/office/powerpoint/2010/main" val="930868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96DBD4-50CB-4D84-923E-498FB49CE422}" type="slidenum">
              <a:rPr lang="en-US" smtClean="0">
                <a:solidFill>
                  <a:prstClr val="black"/>
                </a:solidFill>
              </a:rPr>
              <a:pPr/>
              <a:t>2</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Slides will be available for download</a:t>
            </a:r>
          </a:p>
          <a:p>
            <a:r>
              <a:rPr lang="en-US" sz="1400" dirty="0" smtClean="0"/>
              <a:t>(</a:t>
            </a:r>
            <a:r>
              <a:rPr lang="en-US" sz="1400" dirty="0" err="1" smtClean="0"/>
              <a:t>SlideShare</a:t>
            </a:r>
            <a:r>
              <a:rPr lang="en-US" sz="1400" dirty="0" smtClean="0"/>
              <a:t>?)</a:t>
            </a:r>
          </a:p>
          <a:p>
            <a:endParaRPr lang="en-US" sz="1400" dirty="0" smtClean="0"/>
          </a:p>
          <a:p>
            <a:r>
              <a:rPr lang="en-US" sz="1400" dirty="0" smtClean="0"/>
              <a:t>Throughout the presentation I will be referring to various reports and articles.  </a:t>
            </a:r>
          </a:p>
          <a:p>
            <a:endParaRPr lang="en-US" sz="1400" dirty="0" smtClean="0"/>
          </a:p>
          <a:p>
            <a:r>
              <a:rPr lang="en-US" sz="1400" dirty="0" smtClean="0"/>
              <a:t>The intent is of doing so is to provide you and your colleagues at home with some sources of ideas and best practices for later reference and further study, if you wish. </a:t>
            </a:r>
            <a:endParaRPr lang="en-US" sz="1400" dirty="0"/>
          </a:p>
        </p:txBody>
      </p:sp>
      <p:sp>
        <p:nvSpPr>
          <p:cNvPr id="4" name="Slide Number Placeholder 3"/>
          <p:cNvSpPr>
            <a:spLocks noGrp="1"/>
          </p:cNvSpPr>
          <p:nvPr>
            <p:ph type="sldNum" sz="quarter" idx="10"/>
          </p:nvPr>
        </p:nvSpPr>
        <p:spPr/>
        <p:txBody>
          <a:bodyPr/>
          <a:lstStyle/>
          <a:p>
            <a:fld id="{9796DBD4-50CB-4D84-923E-498FB49CE422}" type="slidenum">
              <a:rPr lang="en-US" smtClean="0">
                <a:solidFill>
                  <a:prstClr val="black"/>
                </a:solidFill>
              </a:rPr>
              <a:pPr/>
              <a:t>3</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dt" sz="quarter" idx="1"/>
          </p:nvPr>
        </p:nvSpPr>
        <p:spPr>
          <a:noFill/>
        </p:spPr>
        <p:txBody>
          <a:bodyPr/>
          <a:lstStyle/>
          <a:p>
            <a:r>
              <a:rPr lang="en-US"/>
              <a:t>March 2005</a:t>
            </a:r>
          </a:p>
        </p:txBody>
      </p:sp>
      <p:sp>
        <p:nvSpPr>
          <p:cNvPr id="40963" name="Rectangle 6"/>
          <p:cNvSpPr>
            <a:spLocks noGrp="1" noChangeArrowheads="1"/>
          </p:cNvSpPr>
          <p:nvPr>
            <p:ph type="ftr" sz="quarter" idx="4"/>
          </p:nvPr>
        </p:nvSpPr>
        <p:spPr>
          <a:noFill/>
        </p:spPr>
        <p:txBody>
          <a:bodyPr/>
          <a:lstStyle/>
          <a:p>
            <a:r>
              <a:rPr lang="en-US"/>
              <a:t>Calhoun</a:t>
            </a:r>
          </a:p>
        </p:txBody>
      </p:sp>
      <p:sp>
        <p:nvSpPr>
          <p:cNvPr id="40964" name="Rectangle 7"/>
          <p:cNvSpPr>
            <a:spLocks noGrp="1" noChangeArrowheads="1"/>
          </p:cNvSpPr>
          <p:nvPr>
            <p:ph type="sldNum" sz="quarter" idx="5"/>
          </p:nvPr>
        </p:nvSpPr>
        <p:spPr>
          <a:noFill/>
        </p:spPr>
        <p:txBody>
          <a:bodyPr/>
          <a:lstStyle/>
          <a:p>
            <a:fld id="{7F6AAAF1-670E-4DF2-BC0F-7FD9439C57B4}" type="slidenum">
              <a:rPr lang="en-US"/>
              <a:pPr/>
              <a:t>6</a:t>
            </a:fld>
            <a:endParaRPr lang="en-US"/>
          </a:p>
        </p:txBody>
      </p:sp>
      <p:sp>
        <p:nvSpPr>
          <p:cNvPr id="40965" name="Rectangle 2"/>
          <p:cNvSpPr>
            <a:spLocks noGrp="1" noRot="1" noChangeAspect="1" noChangeArrowheads="1" noTextEdit="1"/>
          </p:cNvSpPr>
          <p:nvPr>
            <p:ph type="sldImg"/>
          </p:nvPr>
        </p:nvSpPr>
        <p:spPr>
          <a:xfrm>
            <a:off x="1098550" y="676275"/>
            <a:ext cx="4603750" cy="3454400"/>
          </a:xfrm>
          <a:solidFill>
            <a:srgbClr val="FFFFFF"/>
          </a:solidFill>
          <a:ln/>
        </p:spPr>
      </p:sp>
      <p:sp>
        <p:nvSpPr>
          <p:cNvPr id="40966" name="Rectangle 3"/>
          <p:cNvSpPr>
            <a:spLocks noGrp="1" noChangeArrowheads="1"/>
          </p:cNvSpPr>
          <p:nvPr>
            <p:ph type="body" idx="1"/>
          </p:nvPr>
        </p:nvSpPr>
        <p:spPr>
          <a:xfrm>
            <a:off x="897702" y="4356222"/>
            <a:ext cx="5081268" cy="4129498"/>
          </a:xfrm>
          <a:solidFill>
            <a:srgbClr val="FFFFFF"/>
          </a:solidFill>
          <a:ln>
            <a:solidFill>
              <a:srgbClr val="000000"/>
            </a:solidFill>
          </a:ln>
        </p:spPr>
        <p:txBody>
          <a:bodyPr lIns="89913" tIns="44956" rIns="89913" bIns="44956"/>
          <a:lstStyle/>
          <a:p>
            <a:pPr eaLnBrk="1" hangingPunct="1"/>
            <a:r>
              <a:rPr lang="en-US" smtClean="0"/>
              <a:t>So how do we do it? </a:t>
            </a:r>
          </a:p>
          <a:p>
            <a:pPr eaLnBrk="1" hangingPunct="1"/>
            <a:r>
              <a:rPr lang="en-US" smtClean="0"/>
              <a:t>This sculpture depicts Atlas, who was condemned to support the sky on his shoulders.  He was a Titan, a person of inconceivable strength and power.  </a:t>
            </a:r>
          </a:p>
          <a:p>
            <a:pPr eaLnBrk="1" hangingPunct="1"/>
            <a:r>
              <a:rPr lang="en-US" smtClean="0"/>
              <a:t>Now I maintain, with some pride, that technical services has always supported the library on its shoulders, and we have accomplished a great deal.</a:t>
            </a:r>
          </a:p>
          <a:p>
            <a:pPr eaLnBrk="1" hangingPunct="1"/>
            <a:r>
              <a:rPr lang="en-US" smtClean="0"/>
              <a:t>But how, faced with these new demands, do we continue to keep the sky up there?</a:t>
            </a:r>
          </a:p>
          <a:p>
            <a:pPr eaLnBrk="1" hangingPunct="1"/>
            <a:endParaRPr lang="en-US" smtClean="0"/>
          </a:p>
          <a:p>
            <a:pPr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r>
              <a:rPr lang="en-US" sz="1400" dirty="0" smtClean="0"/>
              <a:t>I want to take off where Rick left off, with a quick review of trends around library physical collections.</a:t>
            </a:r>
          </a:p>
          <a:p>
            <a:endParaRPr lang="en-US" sz="1400" dirty="0"/>
          </a:p>
          <a:p>
            <a:r>
              <a:rPr lang="en-US" sz="1400" dirty="0"/>
              <a:t>Those of you from academic libraries may know instantly what this chart depicts, even w/o looking at the captions.  </a:t>
            </a:r>
            <a:endParaRPr lang="en-US" sz="1400" dirty="0" smtClean="0"/>
          </a:p>
          <a:p>
            <a:endParaRPr lang="en-US" sz="1400" dirty="0" smtClean="0"/>
          </a:p>
          <a:p>
            <a:r>
              <a:rPr lang="en-US" sz="1400" dirty="0" smtClean="0"/>
              <a:t> This chart depicts change in circulation and reference desk transactions since 1991. </a:t>
            </a:r>
          </a:p>
          <a:p>
            <a:endParaRPr lang="en-US" sz="1400" dirty="0"/>
          </a:p>
          <a:p>
            <a:r>
              <a:rPr lang="en-US" sz="1400" dirty="0"/>
              <a:t>I have added a linear trend line to the chart. If the trend holds, </a:t>
            </a:r>
            <a:r>
              <a:rPr lang="en-US" sz="1400" dirty="0" smtClean="0"/>
              <a:t>this year annual </a:t>
            </a:r>
            <a:r>
              <a:rPr lang="en-US" sz="1400" dirty="0"/>
              <a:t>median circulation will dip below 200,000 transactions—on collections generally comprised of 4 to 7 million  volumes.  </a:t>
            </a:r>
            <a:endParaRPr lang="en-US" sz="1400" dirty="0" smtClean="0"/>
          </a:p>
          <a:p>
            <a:endParaRPr lang="en-US" sz="1400" dirty="0"/>
          </a:p>
          <a:p>
            <a:r>
              <a:rPr lang="en-US" sz="1400" dirty="0"/>
              <a:t>As a rule in North America, coming to the research library to take advantage of the local collections and services is in decline. </a:t>
            </a:r>
          </a:p>
        </p:txBody>
      </p:sp>
      <p:sp>
        <p:nvSpPr>
          <p:cNvPr id="112644" name="Slide Number Placeholder 3"/>
          <p:cNvSpPr>
            <a:spLocks noGrp="1"/>
          </p:cNvSpPr>
          <p:nvPr>
            <p:ph type="sldNum" sz="quarter" idx="5"/>
          </p:nvPr>
        </p:nvSpPr>
        <p:spPr>
          <a:noFill/>
        </p:spPr>
        <p:txBody>
          <a:bodyPr/>
          <a:lstStyle/>
          <a:p>
            <a:r>
              <a:rPr lang="en-US" dirty="0" smtClean="0">
                <a:solidFill>
                  <a:prstClr val="black"/>
                </a:solidFill>
              </a:rPr>
              <a:t> </a:t>
            </a:r>
            <a:fld id="{21DBAB19-5BFB-4E2A-898F-A8E7A57537EC}" type="slidenum">
              <a:rPr lang="en-US" smtClean="0">
                <a:solidFill>
                  <a:prstClr val="black"/>
                </a:solidFill>
              </a:rPr>
              <a:pPr/>
              <a:t>7</a:t>
            </a:fld>
            <a:endParaRPr lang="en-US" dirty="0"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a:t>Here is some additional analysis of the latest ARL data.  </a:t>
            </a:r>
            <a:endParaRPr lang="en-US" sz="1400" dirty="0" smtClean="0"/>
          </a:p>
          <a:p>
            <a:endParaRPr lang="en-US" sz="1400" dirty="0" smtClean="0"/>
          </a:p>
          <a:p>
            <a:r>
              <a:rPr lang="en-US" sz="1400" dirty="0" smtClean="0"/>
              <a:t>This chart depicts median </a:t>
            </a:r>
            <a:r>
              <a:rPr lang="en-US" sz="1400" dirty="0"/>
              <a:t>resources expended per student  -- library staff per student, monographs purchased per student, volumes added per student – from 2000 to 2008. The chart tracks percentage change from the base year for analysis, the year 2000, each year through 2008.</a:t>
            </a:r>
          </a:p>
          <a:p>
            <a:r>
              <a:rPr lang="en-US" sz="1400" dirty="0"/>
              <a:t>Modest declines are evident in investment  per student in volumes added and monographs purchased. </a:t>
            </a:r>
          </a:p>
          <a:p>
            <a:r>
              <a:rPr lang="en-US" sz="1400" dirty="0"/>
              <a:t>Staffing per student is the most striking decline. ARLS devoted a median of over 14 staff per student in 2000, down to around 11 in 2008</a:t>
            </a:r>
            <a:r>
              <a:rPr lang="en-US" sz="1400" dirty="0" smtClean="0"/>
              <a:t>.</a:t>
            </a:r>
          </a:p>
          <a:p>
            <a:endParaRPr lang="en-US" sz="1400" dirty="0"/>
          </a:p>
          <a:p>
            <a:r>
              <a:rPr lang="en-US" sz="1400" dirty="0"/>
              <a:t>(Click.)  Meanwhile, the dollars invested per student in electronic serials changed from $39 per student in 2000 to $215 per student in 2008. </a:t>
            </a:r>
            <a:endParaRPr lang="en-US" sz="1400" dirty="0" smtClean="0"/>
          </a:p>
          <a:p>
            <a:endParaRPr lang="en-US" sz="1400" dirty="0" smtClean="0"/>
          </a:p>
          <a:p>
            <a:r>
              <a:rPr lang="en-US" sz="1400" dirty="0" smtClean="0"/>
              <a:t>Part of this is due to dramatic price increases in serials, but part is because users are demanding online materials, and libraries are trading dollars traditionally spent on print for e-resources. </a:t>
            </a:r>
            <a:endParaRPr lang="en-US" sz="1400" dirty="0"/>
          </a:p>
          <a:p>
            <a:endParaRPr lang="en-US" sz="1400" dirty="0"/>
          </a:p>
        </p:txBody>
      </p:sp>
      <p:sp>
        <p:nvSpPr>
          <p:cNvPr id="4" name="Slide Number Placeholder 3"/>
          <p:cNvSpPr>
            <a:spLocks noGrp="1"/>
          </p:cNvSpPr>
          <p:nvPr>
            <p:ph type="sldNum" sz="quarter" idx="10"/>
          </p:nvPr>
        </p:nvSpPr>
        <p:spPr/>
        <p:txBody>
          <a:bodyPr/>
          <a:lstStyle/>
          <a:p>
            <a:pPr>
              <a:defRPr/>
            </a:pPr>
            <a:fld id="{756B66DC-2B1A-4B62-863B-E13CDBB98FC2}" type="slidenum">
              <a:rPr lang="en-US" smtClean="0">
                <a:solidFill>
                  <a:prstClr val="black"/>
                </a:solidFill>
              </a:rPr>
              <a:pPr>
                <a:defRPr/>
              </a:pPr>
              <a:t>10</a:t>
            </a:fld>
            <a:endParaRPr lang="en-US" dirty="0">
              <a:solidFill>
                <a:prstClr val="black"/>
              </a:solidFill>
            </a:endParaRPr>
          </a:p>
        </p:txBody>
      </p:sp>
      <p:sp>
        <p:nvSpPr>
          <p:cNvPr id="5" name="Header Placeholder 4"/>
          <p:cNvSpPr>
            <a:spLocks noGrp="1"/>
          </p:cNvSpPr>
          <p:nvPr>
            <p:ph type="hdr" sz="quarter" idx="11"/>
          </p:nvPr>
        </p:nvSpPr>
        <p:spPr/>
        <p:txBody>
          <a:bodyPr/>
          <a:lstStyle/>
          <a:p>
            <a:r>
              <a:rPr lang="en-US" dirty="0" smtClean="0">
                <a:solidFill>
                  <a:prstClr val="black"/>
                </a:solidFill>
              </a:rPr>
              <a:t>HKUL - Trends in Tech Services</a:t>
            </a:r>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ACA88B-0836-4A0D-8C2E-503D45F5E464}" type="slidenum">
              <a:rPr lang="en-US">
                <a:solidFill>
                  <a:prstClr val="black"/>
                </a:solidFill>
              </a:rPr>
              <a:pPr/>
              <a:t>11</a:t>
            </a:fld>
            <a:endParaRPr lang="en-US" dirty="0">
              <a:solidFill>
                <a:prstClr val="black"/>
              </a:solidFill>
            </a:endParaRPr>
          </a:p>
        </p:txBody>
      </p:sp>
      <p:sp>
        <p:nvSpPr>
          <p:cNvPr id="68610" name="Rectangle 2"/>
          <p:cNvSpPr>
            <a:spLocks noGrp="1" noRot="1" noChangeAspect="1" noChangeArrowheads="1" noTextEdit="1"/>
          </p:cNvSpPr>
          <p:nvPr>
            <p:ph type="sldImg"/>
          </p:nvPr>
        </p:nvSpPr>
        <p:spPr>
          <a:xfrm>
            <a:off x="1146175" y="687388"/>
            <a:ext cx="4570413" cy="3429000"/>
          </a:xfrm>
          <a:ln/>
        </p:spPr>
      </p:sp>
      <p:sp>
        <p:nvSpPr>
          <p:cNvPr id="68611" name="Rectangle 3"/>
          <p:cNvSpPr>
            <a:spLocks noGrp="1" noChangeArrowheads="1"/>
          </p:cNvSpPr>
          <p:nvPr>
            <p:ph type="body" idx="1"/>
          </p:nvPr>
        </p:nvSpPr>
        <p:spPr>
          <a:xfrm>
            <a:off x="915021" y="4342698"/>
            <a:ext cx="5027959" cy="4113397"/>
          </a:xfrm>
        </p:spPr>
        <p:txBody>
          <a:bodyPr lIns="88781" tIns="44391" rIns="88781" bIns="44391"/>
          <a:lstStyle/>
          <a:p>
            <a:pPr>
              <a:lnSpc>
                <a:spcPct val="90000"/>
              </a:lnSpc>
            </a:pPr>
            <a:r>
              <a:rPr lang="en-US" sz="1400" dirty="0" smtClean="0"/>
              <a:t>The demand for e-resources seems unquenchable. </a:t>
            </a:r>
          </a:p>
          <a:p>
            <a:pPr>
              <a:lnSpc>
                <a:spcPct val="90000"/>
              </a:lnSpc>
            </a:pPr>
            <a:endParaRPr lang="en-US" sz="1400" dirty="0" smtClean="0"/>
          </a:p>
          <a:p>
            <a:pPr>
              <a:lnSpc>
                <a:spcPct val="90000"/>
              </a:lnSpc>
            </a:pPr>
            <a:r>
              <a:rPr lang="en-US" sz="1400" dirty="0" smtClean="0"/>
              <a:t>This slide reports findings from research </a:t>
            </a:r>
            <a:r>
              <a:rPr lang="en-US" sz="1400" dirty="0"/>
              <a:t>completed in 2002 on behalf of the Digital Library Federation and the Council on Library and Information </a:t>
            </a:r>
            <a:r>
              <a:rPr lang="en-US" sz="1400" dirty="0" smtClean="0"/>
              <a:t>Resources.</a:t>
            </a:r>
          </a:p>
          <a:p>
            <a:pPr>
              <a:lnSpc>
                <a:spcPct val="90000"/>
              </a:lnSpc>
            </a:pPr>
            <a:endParaRPr lang="en-US" sz="1400" dirty="0" smtClean="0"/>
          </a:p>
          <a:p>
            <a:pPr>
              <a:lnSpc>
                <a:spcPct val="90000"/>
              </a:lnSpc>
            </a:pPr>
            <a:r>
              <a:rPr lang="en-US" sz="1400" dirty="0" smtClean="0"/>
              <a:t>The study found </a:t>
            </a:r>
            <a:r>
              <a:rPr lang="en-US" sz="1400" dirty="0"/>
              <a:t>that </a:t>
            </a:r>
            <a:r>
              <a:rPr lang="en-US" sz="1400" dirty="0" smtClean="0"/>
              <a:t>already in 2002, faculty </a:t>
            </a:r>
            <a:r>
              <a:rPr lang="en-US" sz="1400" dirty="0"/>
              <a:t>and students </a:t>
            </a:r>
            <a:r>
              <a:rPr lang="en-US" sz="1400" dirty="0" smtClean="0"/>
              <a:t>were reporting that they like </a:t>
            </a:r>
            <a:r>
              <a:rPr lang="en-US" sz="1400" dirty="0"/>
              <a:t>to work </a:t>
            </a:r>
            <a:r>
              <a:rPr lang="en-US" sz="1400" dirty="0" smtClean="0"/>
              <a:t>online.</a:t>
            </a:r>
          </a:p>
          <a:p>
            <a:pPr>
              <a:lnSpc>
                <a:spcPct val="90000"/>
              </a:lnSpc>
            </a:pPr>
            <a:endParaRPr lang="en-US" sz="1400" dirty="0"/>
          </a:p>
          <a:p>
            <a:pPr>
              <a:lnSpc>
                <a:spcPct val="90000"/>
              </a:lnSpc>
            </a:pPr>
            <a:r>
              <a:rPr lang="en-US" sz="1400" dirty="0" smtClean="0"/>
              <a:t>Nine years later, in 2011, the importance of electronic resources to faculty and students has grown even more.</a:t>
            </a:r>
          </a:p>
          <a:p>
            <a:pPr>
              <a:lnSpc>
                <a:spcPct val="90000"/>
              </a:lnSpc>
            </a:pPr>
            <a:r>
              <a:rPr lang="en-US" sz="1400" dirty="0" smtClean="0"/>
              <a:t> </a:t>
            </a:r>
          </a:p>
          <a:p>
            <a:pPr>
              <a:lnSpc>
                <a:spcPct val="90000"/>
              </a:lnSpc>
            </a:pPr>
            <a:r>
              <a:rPr lang="en-US" sz="1400" dirty="0" smtClean="0"/>
              <a:t>Providing good service now means providing online access to materials and supporting user self-sufficiency.</a:t>
            </a:r>
            <a:endParaRPr lang="en-US" sz="14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5138738" y="292100"/>
            <a:ext cx="1423987" cy="1069975"/>
          </a:xfrm>
          <a:ln/>
        </p:spPr>
      </p:sp>
      <p:sp>
        <p:nvSpPr>
          <p:cNvPr id="33795" name="Notes Placeholder 2"/>
          <p:cNvSpPr>
            <a:spLocks noGrp="1"/>
          </p:cNvSpPr>
          <p:nvPr>
            <p:ph type="body" idx="1"/>
          </p:nvPr>
        </p:nvSpPr>
        <p:spPr>
          <a:xfrm>
            <a:off x="292101" y="1552785"/>
            <a:ext cx="6280150" cy="6882787"/>
          </a:xfrm>
          <a:noFill/>
          <a:ln/>
        </p:spPr>
        <p:txBody>
          <a:bodyPr lIns="91109" tIns="45555" rIns="91109" bIns="45555"/>
          <a:lstStyle/>
          <a:p>
            <a:r>
              <a:rPr lang="en-US" dirty="0" smtClean="0"/>
              <a:t>Some say we don’t know much about what information seekers want, but actually there is a large body of research already available, inside and outside the field of librarianship.</a:t>
            </a:r>
          </a:p>
          <a:p>
            <a:r>
              <a:rPr lang="en-US" dirty="0" smtClean="0"/>
              <a:t>New reports appear all the time, like this one that a research team and I produced last year.</a:t>
            </a:r>
          </a:p>
          <a:p>
            <a:r>
              <a:rPr lang="en-US" dirty="0" smtClean="0"/>
              <a:t>We found …</a:t>
            </a:r>
          </a:p>
        </p:txBody>
      </p:sp>
      <p:sp>
        <p:nvSpPr>
          <p:cNvPr id="33796" name="Slide Number Placeholder 3"/>
          <p:cNvSpPr txBox="1">
            <a:spLocks noGrp="1"/>
          </p:cNvSpPr>
          <p:nvPr/>
        </p:nvSpPr>
        <p:spPr bwMode="auto">
          <a:xfrm>
            <a:off x="3884613" y="8685043"/>
            <a:ext cx="2971800" cy="457360"/>
          </a:xfrm>
          <a:prstGeom prst="rect">
            <a:avLst/>
          </a:prstGeom>
          <a:noFill/>
          <a:ln w="9525">
            <a:noFill/>
            <a:miter lim="800000"/>
            <a:headEnd/>
            <a:tailEnd/>
          </a:ln>
        </p:spPr>
        <p:txBody>
          <a:bodyPr lIns="91109" tIns="45555" rIns="91109" bIns="45555" anchor="b"/>
          <a:lstStyle/>
          <a:p>
            <a:pPr algn="r" defTabSz="911784"/>
            <a:fld id="{64441C76-1C19-4EEE-AAB2-1084B06B630C}" type="slidenum">
              <a:rPr lang="en-US" sz="1000">
                <a:latin typeface="Arial" charset="0"/>
              </a:rPr>
              <a:pPr algn="r" defTabSz="911784"/>
              <a:t>12</a:t>
            </a:fld>
            <a:endParaRPr lang="en-US" sz="1000" dirty="0">
              <a:latin typeface="Arial" charset="0"/>
            </a:endParaRPr>
          </a:p>
        </p:txBody>
      </p:sp>
      <p:sp>
        <p:nvSpPr>
          <p:cNvPr id="5" name="Date Placeholder 4"/>
          <p:cNvSpPr>
            <a:spLocks noGrp="1"/>
          </p:cNvSpPr>
          <p:nvPr>
            <p:ph type="dt" idx="10"/>
          </p:nvPr>
        </p:nvSpPr>
        <p:spPr/>
        <p:txBody>
          <a:bodyPr/>
          <a:lstStyle/>
          <a:p>
            <a:pPr>
              <a:defRPr/>
            </a:pPr>
            <a:r>
              <a:rPr lang="en-US" smtClean="0"/>
              <a:t>October 2010</a:t>
            </a:r>
            <a:endParaRPr lang="en-US" dirty="0"/>
          </a:p>
        </p:txBody>
      </p:sp>
      <p:sp>
        <p:nvSpPr>
          <p:cNvPr id="6" name="Footer Placeholder 5"/>
          <p:cNvSpPr>
            <a:spLocks noGrp="1"/>
          </p:cNvSpPr>
          <p:nvPr>
            <p:ph type="ftr" sz="quarter" idx="11"/>
          </p:nvPr>
        </p:nvSpPr>
        <p:spPr/>
        <p:txBody>
          <a:bodyPr/>
          <a:lstStyle/>
          <a:p>
            <a:pPr>
              <a:defRPr/>
            </a:pPr>
            <a:r>
              <a:rPr lang="en-US" smtClean="0"/>
              <a:t>Met Museum of Art</a:t>
            </a:r>
            <a:endParaRPr lang="en-US" dirty="0"/>
          </a:p>
        </p:txBody>
      </p:sp>
      <p:sp>
        <p:nvSpPr>
          <p:cNvPr id="7" name="Header Placeholder 6"/>
          <p:cNvSpPr>
            <a:spLocks noGrp="1"/>
          </p:cNvSpPr>
          <p:nvPr>
            <p:ph type="hdr" sz="quarter" idx="12"/>
          </p:nvPr>
        </p:nvSpPr>
        <p:spPr/>
        <p:txBody>
          <a:bodyPr/>
          <a:lstStyle/>
          <a:p>
            <a:pPr>
              <a:defRPr/>
            </a:pPr>
            <a:r>
              <a:rPr lang="en-US" smtClean="0"/>
              <a:t>Calhoun</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r>
              <a:rPr lang="en-US" sz="1400" dirty="0" smtClean="0"/>
              <a:t>Before moving on to discuss trends in special collections, I should not fail to mention new forms of discovery and access to born digital materials, for example, open </a:t>
            </a:r>
            <a:r>
              <a:rPr lang="en-US" sz="1400" dirty="0"/>
              <a:t>access repositories, both discipline- and </a:t>
            </a:r>
            <a:r>
              <a:rPr lang="en-US" sz="1400" dirty="0" smtClean="0"/>
              <a:t>institutionally-based.</a:t>
            </a:r>
          </a:p>
          <a:p>
            <a:endParaRPr lang="en-US" sz="1400" dirty="0" smtClean="0"/>
          </a:p>
          <a:p>
            <a:r>
              <a:rPr lang="en-US" sz="1400" dirty="0" smtClean="0"/>
              <a:t>Along with licensed e-resources, these repositories are also gaining </a:t>
            </a:r>
            <a:r>
              <a:rPr lang="en-US" sz="1400" dirty="0"/>
              <a:t>in visibility and </a:t>
            </a:r>
            <a:r>
              <a:rPr lang="en-US" sz="1400" dirty="0" smtClean="0"/>
              <a:t>impact, although gaining faculty commitment to contribute to institutional repositories is still an issue.</a:t>
            </a:r>
          </a:p>
          <a:p>
            <a:r>
              <a:rPr lang="en-US" sz="1400" dirty="0" smtClean="0"/>
              <a:t> </a:t>
            </a:r>
            <a:endParaRPr lang="en-US" sz="1400" dirty="0"/>
          </a:p>
          <a:p>
            <a:r>
              <a:rPr lang="en-US" sz="1400" dirty="0"/>
              <a:t>This </a:t>
            </a:r>
            <a:r>
              <a:rPr lang="en-US" sz="1400" dirty="0" smtClean="0"/>
              <a:t>chart from </a:t>
            </a:r>
            <a:r>
              <a:rPr lang="en-US" sz="1400" dirty="0"/>
              <a:t>Alexa.com, tracks </a:t>
            </a:r>
            <a:r>
              <a:rPr lang="en-US" sz="1400" dirty="0" smtClean="0"/>
              <a:t>web traffic </a:t>
            </a:r>
            <a:r>
              <a:rPr lang="en-US" sz="1400" dirty="0"/>
              <a:t>in 2008 and 2009 to three of the top open access repositories, as ranked by the Cybermetrics Lab, against the traffic to bl.uk, the British Library’s domain, to give you a sense of the scope and scale of attention received by these repositories. </a:t>
            </a:r>
            <a:endParaRPr lang="en-US" sz="1400" dirty="0" smtClean="0"/>
          </a:p>
          <a:p>
            <a:endParaRPr lang="en-US" sz="1400" dirty="0" smtClean="0"/>
          </a:p>
          <a:p>
            <a:r>
              <a:rPr lang="en-US" sz="1400" dirty="0" smtClean="0"/>
              <a:t>I checked the results again this week on Alexa.com, and the trends captured here still hold.</a:t>
            </a:r>
            <a:endParaRPr lang="en-US" sz="1400" dirty="0"/>
          </a:p>
        </p:txBody>
      </p:sp>
      <p:sp>
        <p:nvSpPr>
          <p:cNvPr id="103428" name="Slide Number Placeholder 3"/>
          <p:cNvSpPr>
            <a:spLocks noGrp="1"/>
          </p:cNvSpPr>
          <p:nvPr>
            <p:ph type="sldNum" sz="quarter" idx="5"/>
          </p:nvPr>
        </p:nvSpPr>
        <p:spPr>
          <a:noFill/>
        </p:spPr>
        <p:txBody>
          <a:bodyPr/>
          <a:lstStyle/>
          <a:p>
            <a:fld id="{BF0970EE-9205-4CC8-931E-952E348C9169}" type="slidenum">
              <a:rPr lang="en-US" smtClean="0">
                <a:solidFill>
                  <a:prstClr val="black"/>
                </a:solidFill>
              </a:rPr>
              <a:pPr/>
              <a:t>13</a:t>
            </a:fld>
            <a:endParaRPr lang="en-US" dirty="0" smtClean="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So, reviewing up to this point, interest in the physical collections of academic research libraries is waning; and the demand for e-resources seems unquenchable.</a:t>
            </a:r>
          </a:p>
          <a:p>
            <a:endParaRPr lang="en-US" sz="1400" dirty="0" smtClean="0"/>
          </a:p>
          <a:p>
            <a:r>
              <a:rPr lang="en-US" sz="1400" dirty="0" smtClean="0"/>
              <a:t>There is also rising interest in library special collections, which are often insufficiently cataloged and processed.</a:t>
            </a:r>
          </a:p>
          <a:p>
            <a:endParaRPr lang="en-US" sz="1400" dirty="0" smtClean="0"/>
          </a:p>
          <a:p>
            <a:r>
              <a:rPr lang="en-US" sz="1400" dirty="0" smtClean="0"/>
              <a:t>This is a report released only a few months ago by the OCLC Office of Research.  </a:t>
            </a:r>
          </a:p>
          <a:p>
            <a:endParaRPr lang="en-US" sz="1400" dirty="0" smtClean="0"/>
          </a:p>
          <a:p>
            <a:r>
              <a:rPr lang="en-US" sz="1400" dirty="0" smtClean="0"/>
              <a:t>The report affirms that interest in special collections is rising … </a:t>
            </a:r>
          </a:p>
          <a:p>
            <a:endParaRPr lang="en-US" sz="1400" dirty="0" smtClean="0"/>
          </a:p>
          <a:p>
            <a:r>
              <a:rPr lang="en-US" sz="1400" dirty="0" smtClean="0"/>
              <a:t>But at the moment many are undiscoverable …</a:t>
            </a:r>
          </a:p>
          <a:p>
            <a:endParaRPr lang="en-US" sz="1400" dirty="0" smtClean="0"/>
          </a:p>
          <a:p>
            <a:r>
              <a:rPr lang="en-US" sz="1400" dirty="0" smtClean="0"/>
              <a:t>At a time when monetary and staffing resources to describe and manage them are scarcer than ever</a:t>
            </a:r>
            <a:endParaRPr lang="en-US" sz="1400" dirty="0"/>
          </a:p>
        </p:txBody>
      </p:sp>
      <p:sp>
        <p:nvSpPr>
          <p:cNvPr id="4" name="Slide Number Placeholder 3"/>
          <p:cNvSpPr>
            <a:spLocks noGrp="1"/>
          </p:cNvSpPr>
          <p:nvPr>
            <p:ph type="sldNum" sz="quarter" idx="10"/>
          </p:nvPr>
        </p:nvSpPr>
        <p:spPr/>
        <p:txBody>
          <a:bodyPr/>
          <a:lstStyle/>
          <a:p>
            <a:fld id="{9796DBD4-50CB-4D84-923E-498FB49CE422}" type="slidenum">
              <a:rPr lang="en-US" smtClean="0">
                <a:solidFill>
                  <a:prstClr val="black"/>
                </a:solidFill>
              </a:rPr>
              <a:pPr/>
              <a:t>14</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normAutofit lnSpcReduction="10000"/>
          </a:bodyPr>
          <a:lstStyle/>
          <a:p>
            <a:r>
              <a:rPr lang="en-US" sz="1400" dirty="0" smtClean="0"/>
              <a:t>Here are some other indications </a:t>
            </a:r>
            <a:r>
              <a:rPr lang="en-US" sz="1400" dirty="0"/>
              <a:t>that digital library </a:t>
            </a:r>
            <a:r>
              <a:rPr lang="en-US" sz="1400" dirty="0" smtClean="0"/>
              <a:t>special collections are </a:t>
            </a:r>
            <a:r>
              <a:rPr lang="en-US" sz="1400" dirty="0"/>
              <a:t>attracting more attention than expected. </a:t>
            </a:r>
            <a:endParaRPr lang="en-US" sz="1400" dirty="0" smtClean="0"/>
          </a:p>
          <a:p>
            <a:endParaRPr lang="en-US" sz="1400" dirty="0"/>
          </a:p>
          <a:p>
            <a:r>
              <a:rPr lang="en-US" sz="1400" dirty="0"/>
              <a:t>This is </a:t>
            </a:r>
            <a:r>
              <a:rPr lang="en-US" sz="1400" dirty="0" smtClean="0"/>
              <a:t>also a </a:t>
            </a:r>
            <a:r>
              <a:rPr lang="en-US" sz="1400" dirty="0"/>
              <a:t>chart from Alexa. com, a Web traffic analysis service, showing Web traffic to the bnf.fr and loc.gov domains.  Alexa provides data about where users go once they are on a site. </a:t>
            </a:r>
            <a:r>
              <a:rPr lang="en-US" sz="1400" dirty="0" smtClean="0"/>
              <a:t> This screen capture is from 2008, but I checked the results this week, and the percentages are holding.</a:t>
            </a:r>
          </a:p>
          <a:p>
            <a:endParaRPr lang="en-US" sz="1400" dirty="0"/>
          </a:p>
          <a:p>
            <a:r>
              <a:rPr lang="en-US" sz="1400" dirty="0"/>
              <a:t>In the case of those who visit bnf.fr, 30% visit the expositions pages—a virtual gallery of curated exhibits around the collections.  More than 50% of the traffic is split between the BnF library catalog and Gallica—the digital library of France. </a:t>
            </a:r>
            <a:endParaRPr lang="en-US" sz="1400" dirty="0" smtClean="0"/>
          </a:p>
          <a:p>
            <a:endParaRPr lang="en-US" sz="1400" dirty="0"/>
          </a:p>
          <a:p>
            <a:r>
              <a:rPr lang="en-US" sz="1400" dirty="0"/>
              <a:t>Over 40% of the visitors to the Library of Congress web  site go to American Memory, which LC describes it as a digital record of American history and creativity. </a:t>
            </a:r>
          </a:p>
          <a:p>
            <a:r>
              <a:rPr lang="en-US" sz="1400" dirty="0"/>
              <a:t>Contrast this with the other two most popular destinations for loc.gov visitors—the catalog, at 17%, and federal legislative information at 6%.</a:t>
            </a:r>
          </a:p>
        </p:txBody>
      </p:sp>
      <p:sp>
        <p:nvSpPr>
          <p:cNvPr id="100356" name="Slide Number Placeholder 3"/>
          <p:cNvSpPr>
            <a:spLocks noGrp="1"/>
          </p:cNvSpPr>
          <p:nvPr>
            <p:ph type="sldNum" sz="quarter" idx="5"/>
          </p:nvPr>
        </p:nvSpPr>
        <p:spPr>
          <a:noFill/>
        </p:spPr>
        <p:txBody>
          <a:bodyPr/>
          <a:lstStyle/>
          <a:p>
            <a:fld id="{6F1B3D58-1057-4B95-831E-7C5DACBD8A23}" type="slidenum">
              <a:rPr lang="en-US" smtClean="0">
                <a:solidFill>
                  <a:prstClr val="black"/>
                </a:solidFill>
              </a:rPr>
              <a:pPr/>
              <a:t>15</a:t>
            </a:fld>
            <a:endParaRPr lang="en-US" dirty="0" smtClean="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Again, reviewing up to this point:</a:t>
            </a:r>
          </a:p>
          <a:p>
            <a:endParaRPr lang="en-US" sz="1400" dirty="0" smtClean="0"/>
          </a:p>
          <a:p>
            <a:r>
              <a:rPr lang="en-US" sz="1400" dirty="0" smtClean="0"/>
              <a:t>Interest in the physical collections of academic research libraries is waning; the demand for e-resources seems unquenchable; there is also rising interest in library special collections, which are often insufficiently cataloged and processed. </a:t>
            </a:r>
          </a:p>
          <a:p>
            <a:endParaRPr lang="en-US" sz="1400" dirty="0" smtClean="0"/>
          </a:p>
          <a:p>
            <a:r>
              <a:rPr lang="en-US" sz="1400" dirty="0" smtClean="0"/>
              <a:t>Would you agree that e-resources and special collections description, access and management should be library priorities? </a:t>
            </a:r>
          </a:p>
          <a:p>
            <a:endParaRPr lang="en-US" sz="1400" dirty="0" smtClean="0"/>
          </a:p>
          <a:p>
            <a:r>
              <a:rPr lang="en-US" sz="1400" dirty="0" smtClean="0"/>
              <a:t>Yet the demands of processing the traditional physical collections continues to dominate how most academic library technical services departments spend their time.</a:t>
            </a:r>
          </a:p>
          <a:p>
            <a:endParaRPr lang="en-US" sz="1400" dirty="0" smtClean="0"/>
          </a:p>
          <a:p>
            <a:endParaRPr lang="en-US" sz="1400" dirty="0" smtClean="0"/>
          </a:p>
          <a:p>
            <a:endParaRPr lang="en-US" sz="1400" dirty="0" smtClean="0"/>
          </a:p>
          <a:p>
            <a:endParaRPr lang="en-US" sz="1400" dirty="0"/>
          </a:p>
        </p:txBody>
      </p:sp>
      <p:sp>
        <p:nvSpPr>
          <p:cNvPr id="4" name="Slide Number Placeholder 3"/>
          <p:cNvSpPr>
            <a:spLocks noGrp="1"/>
          </p:cNvSpPr>
          <p:nvPr>
            <p:ph type="sldNum" sz="quarter" idx="10"/>
          </p:nvPr>
        </p:nvSpPr>
        <p:spPr/>
        <p:txBody>
          <a:bodyPr/>
          <a:lstStyle/>
          <a:p>
            <a:fld id="{9796DBD4-50CB-4D84-923E-498FB49CE422}" type="slidenum">
              <a:rPr lang="en-US" smtClean="0">
                <a:solidFill>
                  <a:prstClr val="black"/>
                </a:solidFill>
              </a:rPr>
              <a:pPr/>
              <a:t>16</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May 2008</a:t>
            </a:r>
          </a:p>
        </p:txBody>
      </p:sp>
      <p:sp>
        <p:nvSpPr>
          <p:cNvPr id="6" name="Rectangle 6"/>
          <p:cNvSpPr>
            <a:spLocks noGrp="1" noChangeArrowheads="1"/>
          </p:cNvSpPr>
          <p:nvPr>
            <p:ph type="ftr" sz="quarter" idx="4"/>
          </p:nvPr>
        </p:nvSpPr>
        <p:spPr>
          <a:ln/>
        </p:spPr>
        <p:txBody>
          <a:bodyPr/>
          <a:lstStyle/>
          <a:p>
            <a:r>
              <a:rPr lang="en-US" dirty="0"/>
              <a:t>Karen Calhoun</a:t>
            </a:r>
          </a:p>
        </p:txBody>
      </p:sp>
      <p:sp>
        <p:nvSpPr>
          <p:cNvPr id="7" name="Rectangle 7"/>
          <p:cNvSpPr>
            <a:spLocks noGrp="1" noChangeArrowheads="1"/>
          </p:cNvSpPr>
          <p:nvPr>
            <p:ph type="sldNum" sz="quarter" idx="5"/>
          </p:nvPr>
        </p:nvSpPr>
        <p:spPr>
          <a:ln/>
        </p:spPr>
        <p:txBody>
          <a:bodyPr/>
          <a:lstStyle/>
          <a:p>
            <a:fld id="{B3F61126-4741-4A3B-99FF-7EF777FD5FD3}" type="slidenum">
              <a:rPr lang="en-US"/>
              <a:pPr/>
              <a:t>18</a:t>
            </a:fld>
            <a:endParaRPr lang="en-US" dirty="0"/>
          </a:p>
        </p:txBody>
      </p:sp>
      <p:sp>
        <p:nvSpPr>
          <p:cNvPr id="822274" name="Rectangle 2"/>
          <p:cNvSpPr>
            <a:spLocks noGrp="1" noRot="1" noChangeAspect="1" noChangeArrowheads="1" noTextEdit="1"/>
          </p:cNvSpPr>
          <p:nvPr>
            <p:ph type="sldImg"/>
          </p:nvPr>
        </p:nvSpPr>
        <p:spPr>
          <a:ln/>
        </p:spPr>
      </p:sp>
      <p:sp>
        <p:nvSpPr>
          <p:cNvPr id="822275" name="Rectangle 3"/>
          <p:cNvSpPr>
            <a:spLocks noGrp="1" noChangeArrowheads="1"/>
          </p:cNvSpPr>
          <p:nvPr>
            <p:ph type="body" idx="1"/>
          </p:nvPr>
        </p:nvSpPr>
        <p:spPr/>
        <p:txBody>
          <a:bodyPr/>
          <a:lstStyle/>
          <a:p>
            <a:r>
              <a:rPr lang="en-US" dirty="0" smtClean="0"/>
              <a:t>Research is becoming more interdisciplinary</a:t>
            </a:r>
          </a:p>
          <a:p>
            <a:r>
              <a:rPr lang="en-US" dirty="0" smtClean="0"/>
              <a:t>Faculty and researchers continue to publish in the journal literature, but there are now many ways in which they use the Web to communicate with other scholars</a:t>
            </a:r>
          </a:p>
          <a:p>
            <a:r>
              <a:rPr lang="en-US" dirty="0" smtClean="0"/>
              <a:t>This is Osamu Shimomura, who won the 2008 Nobel Prize in chemistry for his innovative work across three academic fields</a:t>
            </a:r>
          </a:p>
          <a:p>
            <a:r>
              <a:rPr lang="en-US" dirty="0" smtClean="0"/>
              <a:t>This distinguished professor’s achievements provide just one example of how research, teaching, and learning are changing </a:t>
            </a:r>
          </a:p>
          <a:p>
            <a:r>
              <a:rPr lang="en-US" dirty="0" smtClean="0"/>
              <a:t>Beyond supplying him with the online journals he needs, the library has new opportunities to help him, his colleagues and research associates, to create new knowledge.</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May 2008</a:t>
            </a:r>
          </a:p>
        </p:txBody>
      </p:sp>
      <p:sp>
        <p:nvSpPr>
          <p:cNvPr id="6" name="Rectangle 6"/>
          <p:cNvSpPr>
            <a:spLocks noGrp="1" noChangeArrowheads="1"/>
          </p:cNvSpPr>
          <p:nvPr>
            <p:ph type="ftr" sz="quarter" idx="4"/>
          </p:nvPr>
        </p:nvSpPr>
        <p:spPr>
          <a:ln/>
        </p:spPr>
        <p:txBody>
          <a:bodyPr/>
          <a:lstStyle/>
          <a:p>
            <a:r>
              <a:rPr lang="en-US" dirty="0"/>
              <a:t>Karen Calhoun</a:t>
            </a:r>
          </a:p>
        </p:txBody>
      </p:sp>
      <p:sp>
        <p:nvSpPr>
          <p:cNvPr id="7" name="Rectangle 7"/>
          <p:cNvSpPr>
            <a:spLocks noGrp="1" noChangeArrowheads="1"/>
          </p:cNvSpPr>
          <p:nvPr>
            <p:ph type="sldNum" sz="quarter" idx="5"/>
          </p:nvPr>
        </p:nvSpPr>
        <p:spPr>
          <a:ln/>
        </p:spPr>
        <p:txBody>
          <a:bodyPr/>
          <a:lstStyle/>
          <a:p>
            <a:fld id="{29C60BF9-9AD7-4A85-ADCB-C08B2E035C62}" type="slidenum">
              <a:rPr lang="en-US"/>
              <a:pPr/>
              <a:t>19</a:t>
            </a:fld>
            <a:endParaRPr lang="en-US" dirty="0"/>
          </a:p>
        </p:txBody>
      </p:sp>
      <p:sp>
        <p:nvSpPr>
          <p:cNvPr id="823298" name="Rectangle 2"/>
          <p:cNvSpPr>
            <a:spLocks noGrp="1" noRot="1" noChangeAspect="1" noChangeArrowheads="1" noTextEdit="1"/>
          </p:cNvSpPr>
          <p:nvPr>
            <p:ph type="sldImg"/>
          </p:nvPr>
        </p:nvSpPr>
        <p:spPr>
          <a:ln/>
        </p:spPr>
      </p:sp>
      <p:sp>
        <p:nvSpPr>
          <p:cNvPr id="823299" name="Rectangle 3"/>
          <p:cNvSpPr>
            <a:spLocks noGrp="1" noChangeArrowheads="1"/>
          </p:cNvSpPr>
          <p:nvPr>
            <p:ph type="body" idx="1"/>
          </p:nvPr>
        </p:nvSpPr>
        <p:spPr/>
        <p:txBody>
          <a:bodyPr/>
          <a:lstStyle/>
          <a:p>
            <a:r>
              <a:rPr lang="en-US" dirty="0" smtClean="0"/>
              <a:t>Students are also changing.</a:t>
            </a:r>
          </a:p>
          <a:p>
            <a:r>
              <a:rPr lang="en-US" dirty="0" smtClean="0"/>
              <a:t>Their information seeking needs, expectations, and behaviors are different than those of past generations</a:t>
            </a:r>
          </a:p>
          <a:p>
            <a:r>
              <a:rPr lang="en-US" dirty="0" smtClean="0"/>
              <a:t>They are very comfortable with technology and with the social Web, including sites like GREE—the Japanese answer to Facebook</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95A1D5-FD1D-4EFE-866F-40F0CD2F3B43}" type="slidenum">
              <a:rPr lang="en-US"/>
              <a:pPr/>
              <a:t>20</a:t>
            </a:fld>
            <a:endParaRPr lang="en-US"/>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r>
              <a:rPr lang="en-US"/>
              <a:t>To begin to answer that question, let us examine the context in which academic libraries exist, higher education.</a:t>
            </a:r>
          </a:p>
          <a:p>
            <a:r>
              <a:rPr lang="en-US"/>
              <a:t>To help me I’d like to draw upon the work of Chun Wei Choo, an expert in knowledge management on the faculty of the University of Toronto.  </a:t>
            </a:r>
          </a:p>
          <a:p>
            <a:r>
              <a:rPr lang="en-US"/>
              <a:t>Read</a:t>
            </a:r>
          </a:p>
          <a:p>
            <a:r>
              <a:rPr lang="en-US"/>
              <a:t>If we assume that the university is a knowledge community that observes and makes sense of the world, creates new knowledge, and seeks information to support decision-making, then the role of an information service such as a library comes into focus: to participate in the generation and processing of information and knowledge for our communities.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0A2F97-958D-4267-9C3D-5A88AEB6B242}" type="slidenum">
              <a:rPr lang="en-US"/>
              <a:pPr/>
              <a:t>21</a:t>
            </a:fld>
            <a:endParaRPr lang="en-US"/>
          </a:p>
        </p:txBody>
      </p:sp>
      <p:sp>
        <p:nvSpPr>
          <p:cNvPr id="22530" name="Rectangle 2"/>
          <p:cNvSpPr>
            <a:spLocks noGrp="1" noRot="1" noChangeAspect="1" noChangeArrowheads="1" noTextEdit="1"/>
          </p:cNvSpPr>
          <p:nvPr>
            <p:ph type="sldImg"/>
          </p:nvPr>
        </p:nvSpPr>
        <p:spPr>
          <a:ln cap="flat"/>
        </p:spPr>
      </p:sp>
      <p:sp>
        <p:nvSpPr>
          <p:cNvPr id="22531" name="Rectangle 3"/>
          <p:cNvSpPr>
            <a:spLocks noGrp="1" noChangeArrowheads="1"/>
          </p:cNvSpPr>
          <p:nvPr>
            <p:ph type="body" idx="1"/>
          </p:nvPr>
        </p:nvSpPr>
        <p:spPr>
          <a:xfrm>
            <a:off x="915021" y="4342699"/>
            <a:ext cx="5027959" cy="4114956"/>
          </a:xfrm>
          <a:noFill/>
          <a:ln/>
        </p:spPr>
        <p:txBody>
          <a:bodyPr lIns="90479" tIns="44446" rIns="90479" bIns="44446"/>
          <a:lstStyle/>
          <a:p>
            <a:r>
              <a:rPr lang="en-US"/>
              <a:t>Choo further defines a proactive role, rather than a reactive one, for the library.</a:t>
            </a:r>
          </a:p>
          <a:p>
            <a:r>
              <a:rPr lang="en-US"/>
              <a:t>He says “in the knowing organization, information systems and services go beyond simply </a:t>
            </a:r>
            <a:r>
              <a:rPr lang="en-US" i="1"/>
              <a:t>what </a:t>
            </a:r>
            <a:r>
              <a:rPr lang="en-US"/>
              <a:t>people want to know, to </a:t>
            </a:r>
            <a:r>
              <a:rPr lang="en-US" i="1"/>
              <a:t>why</a:t>
            </a:r>
            <a:r>
              <a:rPr lang="en-US"/>
              <a:t> and </a:t>
            </a:r>
            <a:r>
              <a:rPr lang="en-US" i="1"/>
              <a:t>how</a:t>
            </a:r>
            <a:r>
              <a:rPr lang="en-US"/>
              <a:t> they will use the information.”</a:t>
            </a:r>
          </a:p>
          <a:p>
            <a:r>
              <a:rPr lang="en-US"/>
              <a:t>This figure is an adaptation of Choo’s illustration of a highly collaborative model for knowledge creation and organizational growth. </a:t>
            </a:r>
          </a:p>
          <a:p>
            <a:r>
              <a:rPr lang="en-US"/>
              <a:t>This figure suggests new partnerships between “domain experts, information experts, and IT experts” to bring together the communities’ capabilities.</a:t>
            </a:r>
          </a:p>
          <a:p>
            <a:r>
              <a:rPr lang="en-US"/>
              <a:t>Domain experts – personally involved in creating and using info</a:t>
            </a:r>
          </a:p>
          <a:p>
            <a:r>
              <a:rPr lang="en-US"/>
              <a:t>Info experts – have the skills to select, acquire, organize info into systems and structures, to enhance the accessibility and quality of info, and to provide services to promote learning and awareness</a:t>
            </a:r>
          </a:p>
          <a:p>
            <a:r>
              <a:rPr lang="en-US"/>
              <a:t>IT experts – possess specialized technical expertise to build and maintain IT infrastructures</a:t>
            </a:r>
          </a:p>
          <a:p>
            <a:r>
              <a:rPr lang="en-US"/>
              <a:t>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D2C125-B8F3-4E07-8AA5-4452DAF9BAF0}" type="slidenum">
              <a:rPr lang="en-US"/>
              <a:pPr/>
              <a:t>22</a:t>
            </a:fld>
            <a:endParaRPr lang="en-US"/>
          </a:p>
        </p:txBody>
      </p:sp>
      <p:sp>
        <p:nvSpPr>
          <p:cNvPr id="26626" name="Rectangle 2"/>
          <p:cNvSpPr>
            <a:spLocks noGrp="1" noRot="1" noChangeAspect="1" noChangeArrowheads="1" noTextEdit="1"/>
          </p:cNvSpPr>
          <p:nvPr>
            <p:ph type="sldImg"/>
          </p:nvPr>
        </p:nvSpPr>
        <p:spPr>
          <a:ln cap="flat"/>
        </p:spPr>
      </p:sp>
      <p:sp>
        <p:nvSpPr>
          <p:cNvPr id="26627" name="Rectangle 3"/>
          <p:cNvSpPr>
            <a:spLocks noGrp="1" noChangeArrowheads="1"/>
          </p:cNvSpPr>
          <p:nvPr>
            <p:ph type="body" idx="1"/>
          </p:nvPr>
        </p:nvSpPr>
        <p:spPr>
          <a:noFill/>
          <a:ln/>
        </p:spPr>
        <p:txBody>
          <a:bodyPr/>
          <a:lstStyle/>
          <a:p>
            <a:r>
              <a:rPr lang="en-US"/>
              <a:t>If as Choo suggests with his notion of a “knowledge pyramid,” being a librarian will require more active participation in its knowledge communities, librarians will also need to have a deeper understanding of where students and scholars turn for information.  </a:t>
            </a:r>
          </a:p>
          <a:p>
            <a:r>
              <a:rPr lang="en-US"/>
              <a:t>This is a quote from Rob Cross, assistant professor at University of Virginia's McIntire School of Commerce, and others. Cross and his team’s research into social networks builds evidence that working relationships and personal contacts are enormously important to the ways people obtain information and learn. </a:t>
            </a:r>
          </a:p>
          <a:p>
            <a:r>
              <a:rPr lang="en-US"/>
              <a:t>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CCF159-D6EA-4193-8790-4E7163F190D4}" type="slidenum">
              <a:rPr lang="en-US"/>
              <a:pPr/>
              <a:t>23</a:t>
            </a:fld>
            <a:endParaRPr lang="en-US"/>
          </a:p>
        </p:txBody>
      </p:sp>
      <p:sp>
        <p:nvSpPr>
          <p:cNvPr id="28674" name="Rectangle 2"/>
          <p:cNvSpPr>
            <a:spLocks noGrp="1" noRot="1" noChangeAspect="1" noChangeArrowheads="1" noTextEdit="1"/>
          </p:cNvSpPr>
          <p:nvPr>
            <p:ph type="sldImg"/>
          </p:nvPr>
        </p:nvSpPr>
        <p:spPr>
          <a:ln cap="flat"/>
        </p:spPr>
      </p:sp>
      <p:sp>
        <p:nvSpPr>
          <p:cNvPr id="28675" name="Rectangle 3"/>
          <p:cNvSpPr>
            <a:spLocks noGrp="1" noChangeArrowheads="1"/>
          </p:cNvSpPr>
          <p:nvPr>
            <p:ph type="body" idx="1"/>
          </p:nvPr>
        </p:nvSpPr>
        <p:spPr>
          <a:noFill/>
          <a:ln/>
        </p:spPr>
        <p:txBody>
          <a:bodyPr/>
          <a:lstStyle/>
          <a:p>
            <a:r>
              <a:rPr lang="en-US"/>
              <a:t>This concludes my brief look at libraries and information processes in the context of higher education.</a:t>
            </a:r>
          </a:p>
          <a:p>
            <a:r>
              <a:rPr lang="en-US"/>
              <a:t>Here is a quick summary to make explicit what I’ve tried to say about the implications and opportunities for libraries of today’s technology-driven, community-based and interactive study, teaching, and learning.</a:t>
            </a:r>
          </a:p>
          <a:p>
            <a:r>
              <a:rPr lang="en-US"/>
              <a:t>(read)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CF7EFD-D721-4EEA-BB1A-FE7C04FEE8B8}" type="slidenum">
              <a:rPr lang="en-US"/>
              <a:pPr/>
              <a:t>25</a:t>
            </a:fld>
            <a:endParaRPr lang="en-US"/>
          </a:p>
        </p:txBody>
      </p:sp>
      <p:sp>
        <p:nvSpPr>
          <p:cNvPr id="43010" name="Rectangle 2"/>
          <p:cNvSpPr>
            <a:spLocks noGrp="1" noRot="1" noChangeAspect="1" noChangeArrowheads="1" noTextEdit="1"/>
          </p:cNvSpPr>
          <p:nvPr>
            <p:ph type="sldImg"/>
          </p:nvPr>
        </p:nvSpPr>
        <p:spPr>
          <a:ln cap="flat"/>
        </p:spPr>
      </p:sp>
      <p:sp>
        <p:nvSpPr>
          <p:cNvPr id="43011" name="Rectangle 3"/>
          <p:cNvSpPr>
            <a:spLocks noGrp="1" noChangeArrowheads="1"/>
          </p:cNvSpPr>
          <p:nvPr>
            <p:ph type="body" idx="1"/>
          </p:nvPr>
        </p:nvSpPr>
        <p:spPr>
          <a:xfrm>
            <a:off x="685490" y="4344259"/>
            <a:ext cx="5487020" cy="4113396"/>
          </a:xfrm>
          <a:noFill/>
          <a:ln/>
        </p:spPr>
        <p:txBody>
          <a:bodyPr/>
          <a:lstStyle/>
          <a:p>
            <a:r>
              <a:rPr lang="en-US"/>
              <a:t>This slide attempts to articulate a new service model for the library, in which, instead of having users come to us and to our Web pages—that is, to our well-- the library meets users where </a:t>
            </a:r>
            <a:r>
              <a:rPr lang="en-US" i="1"/>
              <a:t>they</a:t>
            </a:r>
            <a:r>
              <a:rPr lang="en-US"/>
              <a:t> are—navigating the waterways of the Web. </a:t>
            </a:r>
          </a:p>
          <a:p>
            <a:r>
              <a:rPr lang="en-US"/>
              <a:t>The library has the opportunity to be more proactive both locally and globally by (read—start with second bullet)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400" dirty="0" smtClean="0"/>
              <a:t>I became aware of Deming’s approach when I was working at OCLC in the 1990s as the head of the Online Data Quality Control Section. It was in that job when I first developed strong working relationships with colleagues at the Library of Congress.  </a:t>
            </a:r>
          </a:p>
          <a:p>
            <a:endParaRPr lang="en-US" sz="1400" dirty="0" smtClean="0"/>
          </a:p>
          <a:p>
            <a:r>
              <a:rPr lang="en-US" sz="1400" dirty="0" smtClean="0"/>
              <a:t>Later, in my position in technical services at the Cornell University Library, with my team I began applying the concepts and practices of process redesign, with striking results in effective and less labor-intensive workflows with high productivity.  </a:t>
            </a:r>
          </a:p>
          <a:p>
            <a:endParaRPr lang="en-US" sz="1400" dirty="0" smtClean="0"/>
          </a:p>
          <a:p>
            <a:r>
              <a:rPr lang="en-US" sz="1400" dirty="0" smtClean="0"/>
              <a:t>As a result of these intersections of professional relationships and experience, some years ago the Library of Congress asked me to prepare a report on the future of the catalog, together with a blueprint for action.</a:t>
            </a:r>
          </a:p>
          <a:p>
            <a:endParaRPr lang="en-US" sz="1400" dirty="0" smtClean="0"/>
          </a:p>
          <a:p>
            <a:r>
              <a:rPr lang="en-US" sz="1400" dirty="0" smtClean="0"/>
              <a:t>Click. One section of the blueprint I produced had to do with actions to innovate and reduce the costs of the processes that produce the catalog.</a:t>
            </a:r>
          </a:p>
          <a:p>
            <a:endParaRPr lang="en-US" sz="1400" dirty="0" smtClean="0"/>
          </a:p>
          <a:p>
            <a:r>
              <a:rPr lang="en-US" sz="1400" dirty="0" smtClean="0"/>
              <a:t>These were not just abstract ideas. We had implemented them at Cornell and we knew they produced good results. At the time they were viewed by some as radical, but over the past five years they are becoming more accepted and widely implemented. </a:t>
            </a:r>
            <a:endParaRPr lang="en-US" sz="1400" dirty="0"/>
          </a:p>
        </p:txBody>
      </p:sp>
      <p:sp>
        <p:nvSpPr>
          <p:cNvPr id="4" name="Slide Number Placeholder 3"/>
          <p:cNvSpPr>
            <a:spLocks noGrp="1"/>
          </p:cNvSpPr>
          <p:nvPr>
            <p:ph type="sldNum" sz="quarter" idx="10"/>
          </p:nvPr>
        </p:nvSpPr>
        <p:spPr/>
        <p:txBody>
          <a:bodyPr/>
          <a:lstStyle/>
          <a:p>
            <a:fld id="{9796DBD4-50CB-4D84-923E-498FB49CE422}" type="slidenum">
              <a:rPr lang="en-US" smtClean="0">
                <a:solidFill>
                  <a:prstClr val="black"/>
                </a:solidFill>
              </a:rPr>
              <a:pPr/>
              <a:t>27</a:t>
            </a:fld>
            <a:endParaRPr 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1E7220-F318-47AD-96B7-6E91B2931E0F}" type="slidenum">
              <a:rPr lang="en-US"/>
              <a:pPr/>
              <a:t>32</a:t>
            </a:fld>
            <a:endParaRPr lang="en-US"/>
          </a:p>
        </p:txBody>
      </p:sp>
      <p:sp>
        <p:nvSpPr>
          <p:cNvPr id="16386" name="Rectangle 2"/>
          <p:cNvSpPr>
            <a:spLocks noGrp="1" noRot="1" noChangeAspect="1" noChangeArrowheads="1" noTextEdit="1"/>
          </p:cNvSpPr>
          <p:nvPr>
            <p:ph type="sldImg"/>
          </p:nvPr>
        </p:nvSpPr>
        <p:spPr>
          <a:xfrm>
            <a:off x="1146175" y="685800"/>
            <a:ext cx="4565650" cy="3425825"/>
          </a:xfrm>
          <a:ln cap="flat"/>
        </p:spPr>
      </p:sp>
      <p:sp>
        <p:nvSpPr>
          <p:cNvPr id="16387" name="Rectangle 3"/>
          <p:cNvSpPr>
            <a:spLocks noGrp="1" noChangeArrowheads="1"/>
          </p:cNvSpPr>
          <p:nvPr>
            <p:ph type="body" idx="1"/>
          </p:nvPr>
        </p:nvSpPr>
        <p:spPr>
          <a:xfrm>
            <a:off x="685490" y="4342699"/>
            <a:ext cx="5487020" cy="4116516"/>
          </a:xfrm>
          <a:noFill/>
          <a:ln/>
        </p:spPr>
        <p:txBody>
          <a:bodyPr/>
          <a:lstStyle/>
          <a:p>
            <a:r>
              <a:rPr lang="en-US"/>
              <a:t>I’ll come back to the catalog in a bit.</a:t>
            </a:r>
          </a:p>
          <a:p>
            <a:r>
              <a:rPr lang="en-US"/>
              <a:t>For now, let’s thing about libraries in light of the discontinuous changes wrought by the Internet, widespread ownership of personal computers and rising computer literacy, and the shift in information seekers’ demand for online, easy to use sources of information. </a:t>
            </a:r>
          </a:p>
          <a:p>
            <a:r>
              <a:rPr lang="en-US"/>
              <a:t>In the 20</a:t>
            </a:r>
            <a:r>
              <a:rPr lang="en-US" baseline="30000"/>
              <a:t>th</a:t>
            </a:r>
            <a:r>
              <a:rPr lang="en-US"/>
              <a:t> cent., two conceptualizations have dominated our profession’s thinking about academic libraries: 1) the library as a warehouse of collections and  2) the library as a center of experts and tools that guide users to appropriate library resources.</a:t>
            </a:r>
          </a:p>
          <a:p>
            <a:r>
              <a:rPr lang="en-US"/>
              <a:t>Within their communities, libraries have been a well of knowledge and nourishment of the human mind and spirit.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E0BEB-BA26-43AA-8DF4-BA6197BB085F}" type="slidenum">
              <a:rPr lang="en-US"/>
              <a:pPr/>
              <a:t>33</a:t>
            </a:fld>
            <a:endParaRPr lang="en-US"/>
          </a:p>
        </p:txBody>
      </p:sp>
      <p:sp>
        <p:nvSpPr>
          <p:cNvPr id="18434" name="Rectangle 2"/>
          <p:cNvSpPr>
            <a:spLocks noGrp="1" noRot="1" noChangeAspect="1" noChangeArrowheads="1" noTextEdit="1"/>
          </p:cNvSpPr>
          <p:nvPr>
            <p:ph type="sldImg"/>
          </p:nvPr>
        </p:nvSpPr>
        <p:spPr>
          <a:xfrm>
            <a:off x="1146175" y="685800"/>
            <a:ext cx="4565650" cy="3425825"/>
          </a:xfrm>
          <a:ln cap="flat"/>
        </p:spPr>
      </p:sp>
      <p:sp>
        <p:nvSpPr>
          <p:cNvPr id="18435" name="Rectangle 3"/>
          <p:cNvSpPr>
            <a:spLocks noGrp="1" noChangeArrowheads="1"/>
          </p:cNvSpPr>
          <p:nvPr>
            <p:ph type="body" idx="1"/>
          </p:nvPr>
        </p:nvSpPr>
        <p:spPr>
          <a:xfrm>
            <a:off x="685490" y="4342699"/>
            <a:ext cx="5487020" cy="4116516"/>
          </a:xfrm>
          <a:noFill/>
          <a:ln/>
        </p:spPr>
        <p:txBody>
          <a:bodyPr/>
          <a:lstStyle/>
          <a:p>
            <a:r>
              <a:rPr lang="en-US"/>
              <a:t>Today, at the beginning of the 21</a:t>
            </a:r>
            <a:r>
              <a:rPr lang="en-US" baseline="30000"/>
              <a:t>st</a:t>
            </a:r>
            <a:r>
              <a:rPr lang="en-US"/>
              <a:t> century, both of these concepts of the library are having the effect of restricting academic librarians to an unnecessarily narrow role in their communities and in the learning process. </a:t>
            </a:r>
          </a:p>
          <a:p>
            <a:r>
              <a:rPr lang="en-US"/>
              <a:t>We need to be part of the flowing rivers that tie us all together in the messy but invigorating process of technology-driven, community-based and interactive learning, study, and teaching.  The goals—contributing to the nourishment of the human mind and spirit and to the public good—are the same, but new conditions are driving changes in librarians’ and libraries’ roles.  </a:t>
            </a:r>
          </a:p>
          <a:p>
            <a:r>
              <a:rPr lang="en-US"/>
              <a:t>Information seekers interact with libraries, services and collections both in library buildings and on the Web. Numerous studies support the view that information seekers in university communities prefer to work online from their homes and offices.  Many types of information objects interest and engage them, not just books and the scholarly journal literature. Their interests go well beyond what libraries have traditionally provided stewardship over.  In fact, today, library collections and scholarly journals are only part of the flowing rivers of information that engage the attention of students and faculty.</a:t>
            </a:r>
          </a:p>
          <a:p>
            <a:r>
              <a:rPr lang="en-US"/>
              <a:t>This situation provides not the death knell for libraries or their information systems, but the opportunity for libraries to be more and to do more for students and faculty.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Thanks for </a:t>
            </a:r>
            <a:r>
              <a:rPr lang="en-US" sz="1400" smtClean="0"/>
              <a:t>the opportunity </a:t>
            </a:r>
            <a:r>
              <a:rPr lang="en-US" sz="1400" dirty="0" smtClean="0"/>
              <a:t>etc …</a:t>
            </a:r>
            <a:endParaRPr lang="en-US" sz="1400" dirty="0"/>
          </a:p>
        </p:txBody>
      </p:sp>
      <p:sp>
        <p:nvSpPr>
          <p:cNvPr id="4" name="Slide Number Placeholder 3"/>
          <p:cNvSpPr>
            <a:spLocks noGrp="1"/>
          </p:cNvSpPr>
          <p:nvPr>
            <p:ph type="sldNum" sz="quarter" idx="10"/>
          </p:nvPr>
        </p:nvSpPr>
        <p:spPr/>
        <p:txBody>
          <a:bodyPr/>
          <a:lstStyle/>
          <a:p>
            <a:fld id="{9796DBD4-50CB-4D84-923E-498FB49CE422}" type="slidenum">
              <a:rPr lang="en-US" smtClean="0">
                <a:solidFill>
                  <a:prstClr val="black"/>
                </a:solidFill>
              </a:rPr>
              <a:pPr/>
              <a:t>35</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85800" y="3429000"/>
            <a:ext cx="7772400" cy="1600200"/>
          </a:xfrm>
        </p:spPr>
        <p:txBody>
          <a:bodyPr wrap="square" bIns="0" anchor="b" anchorCtr="0">
            <a:noAutofit/>
          </a:bodyPr>
          <a:lstStyle>
            <a:lvl1pPr algn="l">
              <a:lnSpc>
                <a:spcPts val="6000"/>
              </a:lnSpc>
              <a:defRPr sz="5400" b="1" cap="all" spc="300" baseline="0">
                <a:solidFill>
                  <a:srgbClr val="0B5395"/>
                </a:solidFill>
              </a:defRPr>
            </a:lvl1pPr>
          </a:lstStyle>
          <a:p>
            <a:r>
              <a:rPr lang="en-US" dirty="0" smtClean="0"/>
              <a:t>Click to edit Master title style</a:t>
            </a:r>
            <a:endParaRPr lang="en-US" dirty="0"/>
          </a:p>
        </p:txBody>
      </p:sp>
      <p:sp>
        <p:nvSpPr>
          <p:cNvPr id="11" name="Text Placeholder 2"/>
          <p:cNvSpPr>
            <a:spLocks noGrp="1"/>
          </p:cNvSpPr>
          <p:nvPr>
            <p:ph type="body" idx="1"/>
          </p:nvPr>
        </p:nvSpPr>
        <p:spPr>
          <a:xfrm>
            <a:off x="685800" y="5029200"/>
            <a:ext cx="7772400" cy="456535"/>
          </a:xfrm>
        </p:spPr>
        <p:txBody>
          <a:bodyPr lIns="45720" rIns="45720" bIns="0" anchor="b" anchorCtr="0">
            <a:spAutoFit/>
          </a:bodyPr>
          <a:lstStyle>
            <a:lvl1pPr marL="0" indent="0" algn="l">
              <a:lnSpc>
                <a:spcPts val="3200"/>
              </a:lnSpc>
              <a:spcBef>
                <a:spcPts val="0"/>
              </a:spcBef>
              <a:buNone/>
              <a:defRPr sz="32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4" name="Text Placeholder 2"/>
          <p:cNvSpPr>
            <a:spLocks noGrp="1"/>
          </p:cNvSpPr>
          <p:nvPr>
            <p:ph type="body" idx="10"/>
          </p:nvPr>
        </p:nvSpPr>
        <p:spPr>
          <a:xfrm>
            <a:off x="685800" y="5485735"/>
            <a:ext cx="7772400" cy="400110"/>
          </a:xfrm>
        </p:spPr>
        <p:txBody>
          <a:bodyPr wrap="square" lIns="45720" rIns="45720" anchor="t" anchorCtr="0">
            <a:spAutoFit/>
          </a:bodyPr>
          <a:lstStyle>
            <a:lvl1pPr marL="0" indent="0" algn="l">
              <a:buNone/>
              <a:defRPr sz="2000" b="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ue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85800" y="2590800"/>
            <a:ext cx="7772400" cy="1600200"/>
          </a:xfrm>
        </p:spPr>
        <p:txBody>
          <a:bodyPr wrap="square" bIns="0" anchor="b" anchorCtr="0">
            <a:noAutofit/>
          </a:bodyPr>
          <a:lstStyle>
            <a:lvl1pPr algn="l">
              <a:lnSpc>
                <a:spcPts val="5000"/>
              </a:lnSpc>
              <a:defRPr sz="5400" b="1" cap="all" spc="300" baseline="0">
                <a:solidFill>
                  <a:schemeClr val="bg1"/>
                </a:solidFill>
              </a:defRPr>
            </a:lvl1pPr>
          </a:lstStyle>
          <a:p>
            <a:r>
              <a:rPr lang="en-US" dirty="0" smtClean="0"/>
              <a:t>Click to edit Master title style</a:t>
            </a:r>
            <a:endParaRPr lang="en-US" dirty="0"/>
          </a:p>
        </p:txBody>
      </p:sp>
      <p:sp>
        <p:nvSpPr>
          <p:cNvPr id="11" name="Text Placeholder 2"/>
          <p:cNvSpPr>
            <a:spLocks noGrp="1"/>
          </p:cNvSpPr>
          <p:nvPr>
            <p:ph type="body" idx="1"/>
          </p:nvPr>
        </p:nvSpPr>
        <p:spPr>
          <a:xfrm>
            <a:off x="685800" y="4191000"/>
            <a:ext cx="7772400" cy="456535"/>
          </a:xfrm>
        </p:spPr>
        <p:txBody>
          <a:bodyPr lIns="45720" rIns="45720" bIns="0" anchor="b" anchorCtr="0">
            <a:spAutoFit/>
          </a:bodyPr>
          <a:lstStyle>
            <a:lvl1pPr marL="0" indent="0" algn="l">
              <a:lnSpc>
                <a:spcPts val="3200"/>
              </a:lnSpc>
              <a:spcBef>
                <a:spcPts val="0"/>
              </a:spcBef>
              <a:buNone/>
              <a:defRPr sz="3200" baseline="0">
                <a:solidFill>
                  <a:srgbClr val="3FCB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4" name="Text Placeholder 2"/>
          <p:cNvSpPr>
            <a:spLocks noGrp="1"/>
          </p:cNvSpPr>
          <p:nvPr>
            <p:ph type="body" idx="10"/>
          </p:nvPr>
        </p:nvSpPr>
        <p:spPr>
          <a:xfrm>
            <a:off x="685800" y="4648200"/>
            <a:ext cx="7772400" cy="400110"/>
          </a:xfrm>
        </p:spPr>
        <p:txBody>
          <a:bodyPr wrap="square" lIns="45720" rIns="45720" anchor="t" anchorCtr="0">
            <a:spAutoFit/>
          </a:bodyPr>
          <a:lstStyle>
            <a:lvl1pPr marL="0" indent="0" algn="l">
              <a:buNone/>
              <a:defRPr sz="2000" b="0">
                <a:solidFill>
                  <a:schemeClr val="bg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37566265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1"/>
            <a:ext cx="8229600" cy="762000"/>
          </a:xfrm>
        </p:spPr>
        <p:txBody>
          <a:bodyPr/>
          <a:lstStyle/>
          <a:p>
            <a:r>
              <a:rPr lang="en-US" dirty="0" smtClean="0"/>
              <a:t>Click to edit Master title style</a:t>
            </a:r>
            <a:endParaRPr lang="en-US" dirty="0"/>
          </a:p>
        </p:txBody>
      </p:sp>
      <p:sp>
        <p:nvSpPr>
          <p:cNvPr id="4" name="Content Placeholder 3"/>
          <p:cNvSpPr>
            <a:spLocks noGrp="1"/>
          </p:cNvSpPr>
          <p:nvPr>
            <p:ph sz="quarter" idx="10"/>
          </p:nvPr>
        </p:nvSpPr>
        <p:spPr>
          <a:xfrm>
            <a:off x="457200" y="2438400"/>
            <a:ext cx="8229600" cy="4038600"/>
          </a:xfrm>
        </p:spPr>
        <p:txBody>
          <a:bodyPr/>
          <a:lstStyle>
            <a:lvl1pPr>
              <a:defRPr>
                <a:solidFill>
                  <a:srgbClr val="1076D2"/>
                </a:solidFill>
              </a:defRPr>
            </a:lvl1pPr>
            <a:lvl2pPr marL="457200" indent="-285750">
              <a:buClr>
                <a:srgbClr val="97C9F7"/>
              </a:buClr>
              <a:buSzPct val="100000"/>
              <a:buFont typeface="Wingdings" pitchFamily="2" charset="2"/>
              <a:buChar char="§"/>
              <a:defRPr/>
            </a:lvl2pPr>
            <a:lvl3pPr marL="914400" indent="-228600">
              <a:buClr>
                <a:srgbClr val="97C9F7"/>
              </a:buClr>
              <a:buSzPct val="100000"/>
              <a:buFont typeface="Wingdings" pitchFamily="2" charset="2"/>
              <a:buChar char="§"/>
              <a:defRPr/>
            </a:lvl3pPr>
            <a:lvl4pPr marL="1371600" indent="-228600">
              <a:buClr>
                <a:srgbClr val="97C9F7"/>
              </a:buClr>
              <a:buSzPct val="100000"/>
              <a:buFont typeface="Wingdings" pitchFamily="2" charset="2"/>
              <a:buChar char="§"/>
              <a:defRPr/>
            </a:lvl4pPr>
            <a:lvl5pPr marL="1828800" indent="-228600">
              <a:buClr>
                <a:srgbClr val="97C9F7"/>
              </a:buClr>
              <a:buSzPct val="100000"/>
              <a:buFont typeface="Wingdings" pitchFamily="2" charset="2"/>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Narrow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584775"/>
          </a:xfrm>
        </p:spPr>
        <p:txBody>
          <a:bodyPr/>
          <a:lstStyle>
            <a:lvl1pPr>
              <a:lnSpc>
                <a:spcPct val="100000"/>
              </a:lnSpc>
              <a:defRPr sz="3200" cap="none" spc="0" baseline="0">
                <a:solidFill>
                  <a:srgbClr val="0B5395"/>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0757409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with  2- Column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819400"/>
            <a:ext cx="8229600" cy="3306763"/>
          </a:xfrm>
        </p:spPr>
        <p:txBody>
          <a:bodyPr numCol="2"/>
          <a:lstStyle>
            <a:lvl1pPr>
              <a:defRPr sz="2800"/>
            </a:lvl1pPr>
            <a:lvl2pPr>
              <a:buClr>
                <a:srgbClr val="97C9F7"/>
              </a:buClr>
              <a:buSzPct val="100000"/>
              <a:defRPr sz="2400"/>
            </a:lvl2pPr>
            <a:lvl3pPr>
              <a:buClr>
                <a:srgbClr val="97C9F7"/>
              </a:buClr>
              <a:buSzPct val="100000"/>
              <a:defRPr sz="2000"/>
            </a:lvl3pPr>
            <a:lvl4pPr>
              <a:buClr>
                <a:srgbClr val="97C9F7"/>
              </a:buClr>
              <a:buSzPct val="100000"/>
              <a:defRPr sz="1800"/>
            </a:lvl4pPr>
            <a:lvl5pPr>
              <a:buClr>
                <a:srgbClr val="97C9F7"/>
              </a:buClr>
              <a:buSzPct val="100000"/>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0"/>
          </p:nvPr>
        </p:nvSpPr>
        <p:spPr>
          <a:xfrm>
            <a:off x="457200" y="2209800"/>
            <a:ext cx="8229600" cy="533400"/>
          </a:xfrm>
        </p:spPr>
        <p:txBody>
          <a:bodyPr>
            <a:noAutofit/>
          </a:bodyPr>
          <a:lstStyle>
            <a:lvl1pPr>
              <a:defRPr sz="3200" b="0">
                <a:solidFill>
                  <a:srgbClr val="1076D2"/>
                </a:solidFill>
              </a:defRPr>
            </a:lvl1pPr>
          </a:lstStyle>
          <a:p>
            <a:pPr lvl="0"/>
            <a:endParaRPr lang="en-US" dirty="0"/>
          </a:p>
        </p:txBody>
      </p:sp>
      <p:sp>
        <p:nvSpPr>
          <p:cNvPr id="5" name="Title 4"/>
          <p:cNvSpPr>
            <a:spLocks noGrp="1"/>
          </p:cNvSpPr>
          <p:nvPr>
            <p:ph type="title"/>
          </p:nvPr>
        </p:nvSpPr>
        <p:spPr>
          <a:xfrm>
            <a:off x="457200" y="1600201"/>
            <a:ext cx="8229600" cy="685799"/>
          </a:xfr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69400672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2743200"/>
            <a:ext cx="4038600" cy="3382963"/>
          </a:xfrm>
        </p:spPr>
        <p:txBody>
          <a:bodyPr/>
          <a:lstStyle>
            <a:lvl1pPr>
              <a:defRPr sz="2800"/>
            </a:lvl1pPr>
            <a:lvl2pPr marL="0" indent="0">
              <a:buNone/>
              <a:defRPr sz="2400" b="1"/>
            </a:lvl2pPr>
            <a:lvl3pPr marL="457200">
              <a:defRPr sz="2000"/>
            </a:lvl3pPr>
            <a:lvl4pPr>
              <a:defRPr sz="1800"/>
            </a:lvl4pPr>
            <a:lvl5pPr>
              <a:defRPr sz="1800"/>
            </a:lvl5pPr>
            <a:lvl6pPr>
              <a:defRPr sz="1800"/>
            </a:lvl6pPr>
            <a:lvl7pPr>
              <a:defRPr sz="1800"/>
            </a:lvl7pPr>
            <a:lvl8pPr>
              <a:defRPr sz="1800"/>
            </a:lvl8pPr>
            <a:lvl9pPr>
              <a:defRPr sz="1800"/>
            </a:lvl9pPr>
          </a:lstStyle>
          <a:p>
            <a:pPr lvl="1"/>
            <a:r>
              <a:rPr lang="en-US" dirty="0" smtClean="0"/>
              <a:t>Second level</a:t>
            </a:r>
          </a:p>
          <a:p>
            <a:pPr lvl="2"/>
            <a:r>
              <a:rPr lang="en-US" dirty="0" smtClean="0"/>
              <a:t>Third level</a:t>
            </a:r>
          </a:p>
        </p:txBody>
      </p:sp>
      <p:sp>
        <p:nvSpPr>
          <p:cNvPr id="4" name="Content Placeholder 3"/>
          <p:cNvSpPr>
            <a:spLocks noGrp="1"/>
          </p:cNvSpPr>
          <p:nvPr>
            <p:ph sz="half" idx="2" hasCustomPrompt="1"/>
          </p:nvPr>
        </p:nvSpPr>
        <p:spPr>
          <a:xfrm>
            <a:off x="4648200" y="2743200"/>
            <a:ext cx="4038600" cy="3382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1"/>
            <a:r>
              <a:rPr lang="en-US" dirty="0" smtClean="0"/>
              <a:t>Second level</a:t>
            </a:r>
          </a:p>
          <a:p>
            <a:pPr lvl="2"/>
            <a:r>
              <a:rPr lang="en-US" dirty="0" smtClean="0"/>
              <a:t>Third level</a:t>
            </a:r>
          </a:p>
        </p:txBody>
      </p:sp>
      <p:sp>
        <p:nvSpPr>
          <p:cNvPr id="7" name="Text Placeholder 6"/>
          <p:cNvSpPr>
            <a:spLocks noGrp="1"/>
          </p:cNvSpPr>
          <p:nvPr>
            <p:ph type="body" sz="quarter" idx="10"/>
          </p:nvPr>
        </p:nvSpPr>
        <p:spPr>
          <a:xfrm>
            <a:off x="457200" y="2209800"/>
            <a:ext cx="4038600" cy="533400"/>
          </a:xfrm>
        </p:spPr>
        <p:txBody>
          <a:bodyPr>
            <a:noAutofit/>
          </a:bodyPr>
          <a:lstStyle>
            <a:lvl1pPr>
              <a:defRPr sz="3200" b="0">
                <a:solidFill>
                  <a:schemeClr val="accent1">
                    <a:lumMod val="60000"/>
                    <a:lumOff val="40000"/>
                  </a:schemeClr>
                </a:solidFill>
              </a:defRPr>
            </a:lvl1pPr>
          </a:lstStyle>
          <a:p>
            <a:pPr lvl="0"/>
            <a:endParaRPr lang="en-US" dirty="0"/>
          </a:p>
        </p:txBody>
      </p:sp>
      <p:sp>
        <p:nvSpPr>
          <p:cNvPr id="8" name="Text Placeholder 6"/>
          <p:cNvSpPr>
            <a:spLocks noGrp="1"/>
          </p:cNvSpPr>
          <p:nvPr>
            <p:ph type="body" sz="quarter" idx="11"/>
          </p:nvPr>
        </p:nvSpPr>
        <p:spPr>
          <a:xfrm>
            <a:off x="4648200" y="2209800"/>
            <a:ext cx="4038600" cy="533400"/>
          </a:xfrm>
        </p:spPr>
        <p:txBody>
          <a:bodyPr>
            <a:noAutofit/>
          </a:bodyPr>
          <a:lstStyle>
            <a:lvl1pPr>
              <a:defRPr sz="3200" b="0">
                <a:solidFill>
                  <a:schemeClr val="accent1">
                    <a:lumMod val="60000"/>
                    <a:lumOff val="40000"/>
                  </a:schemeClr>
                </a:solidFill>
              </a:defRPr>
            </a:lvl1pPr>
          </a:lstStyle>
          <a:p>
            <a:pPr lvl="0"/>
            <a:endParaRPr lang="en-US" dirty="0"/>
          </a:p>
        </p:txBody>
      </p:sp>
      <p:sp>
        <p:nvSpPr>
          <p:cNvPr id="5" name="Title 4"/>
          <p:cNvSpPr>
            <a:spLocks noGrp="1"/>
          </p:cNvSpPr>
          <p:nvPr>
            <p:ph type="title"/>
          </p:nvPr>
        </p:nvSpPr>
        <p:spPr>
          <a:xfrm>
            <a:off x="457200" y="1600201"/>
            <a:ext cx="8229600" cy="533399"/>
          </a:xfrm>
        </p:spPr>
        <p:txBody>
          <a:body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ntent with 1 Subheading">
    <p:spTree>
      <p:nvGrpSpPr>
        <p:cNvPr id="1" name=""/>
        <p:cNvGrpSpPr/>
        <p:nvPr/>
      </p:nvGrpSpPr>
      <p:grpSpPr>
        <a:xfrm>
          <a:off x="0" y="0"/>
          <a:ext cx="0" cy="0"/>
          <a:chOff x="0" y="0"/>
          <a:chExt cx="0" cy="0"/>
        </a:xfrm>
      </p:grpSpPr>
      <p:sp>
        <p:nvSpPr>
          <p:cNvPr id="8" name="Text Placeholder 6"/>
          <p:cNvSpPr>
            <a:spLocks noGrp="1"/>
          </p:cNvSpPr>
          <p:nvPr>
            <p:ph type="body" sz="quarter" idx="11"/>
          </p:nvPr>
        </p:nvSpPr>
        <p:spPr>
          <a:xfrm>
            <a:off x="5486400" y="2438400"/>
            <a:ext cx="3200400" cy="457200"/>
          </a:xfrm>
        </p:spPr>
        <p:txBody>
          <a:bodyPr>
            <a:noAutofit/>
          </a:bodyPr>
          <a:lstStyle>
            <a:lvl1pPr>
              <a:defRPr sz="2000" b="0" cap="none" baseline="0">
                <a:solidFill>
                  <a:srgbClr val="0B5395"/>
                </a:solidFill>
              </a:defRPr>
            </a:lvl1pPr>
          </a:lstStyle>
          <a:p>
            <a:pPr lvl="0"/>
            <a:endParaRPr lang="en-US" dirty="0"/>
          </a:p>
        </p:txBody>
      </p:sp>
      <p:sp>
        <p:nvSpPr>
          <p:cNvPr id="2" name="Title 1"/>
          <p:cNvSpPr>
            <a:spLocks noGrp="1"/>
          </p:cNvSpPr>
          <p:nvPr>
            <p:ph type="title"/>
          </p:nvPr>
        </p:nvSpPr>
        <p:spPr>
          <a:xfrm>
            <a:off x="457200" y="1600201"/>
            <a:ext cx="8229600" cy="685799"/>
          </a:xfrm>
        </p:spPr>
        <p:txBody>
          <a:bodyPr/>
          <a:lstStyle/>
          <a:p>
            <a:r>
              <a:rPr lang="en-US" dirty="0" smtClean="0"/>
              <a:t>Click to edit Master title style</a:t>
            </a:r>
            <a:endParaRPr lang="en-US" dirty="0"/>
          </a:p>
        </p:txBody>
      </p:sp>
      <p:sp>
        <p:nvSpPr>
          <p:cNvPr id="11" name="Text Placeholder 6"/>
          <p:cNvSpPr>
            <a:spLocks noGrp="1"/>
          </p:cNvSpPr>
          <p:nvPr>
            <p:ph type="body" sz="quarter" idx="13"/>
          </p:nvPr>
        </p:nvSpPr>
        <p:spPr>
          <a:xfrm>
            <a:off x="457200" y="2438400"/>
            <a:ext cx="4800600" cy="3962400"/>
          </a:xfrm>
          <a:solidFill>
            <a:srgbClr val="D4E9FC"/>
          </a:solidFill>
        </p:spPr>
        <p:txBody>
          <a:bodyPr>
            <a:noAutofit/>
          </a:bodyPr>
          <a:lstStyle>
            <a:lvl1pPr>
              <a:defRPr sz="2800" b="0" cap="none" baseline="0">
                <a:solidFill>
                  <a:srgbClr val="0B5395"/>
                </a:solidFill>
              </a:defRPr>
            </a:lvl1pPr>
          </a:lstStyle>
          <a:p>
            <a:pPr lvl="0"/>
            <a:endParaRPr lang="en-US" dirty="0"/>
          </a:p>
        </p:txBody>
      </p:sp>
      <p:sp>
        <p:nvSpPr>
          <p:cNvPr id="13" name="Content Placeholder 12"/>
          <p:cNvSpPr>
            <a:spLocks noGrp="1"/>
          </p:cNvSpPr>
          <p:nvPr>
            <p:ph sz="quarter" idx="14" hasCustomPrompt="1"/>
          </p:nvPr>
        </p:nvSpPr>
        <p:spPr>
          <a:xfrm>
            <a:off x="5486400" y="2895600"/>
            <a:ext cx="3200400" cy="3505200"/>
          </a:xfrm>
        </p:spPr>
        <p:txBody>
          <a:bodyPr/>
          <a:lstStyle>
            <a:lvl2pPr marL="0" indent="0">
              <a:buNone/>
              <a:defRPr/>
            </a:lvl2pPr>
            <a:lvl3pPr marL="685800" indent="0">
              <a:buNone/>
              <a:defRPr/>
            </a:lvl3pPr>
            <a:lvl4pPr marL="457200">
              <a:defRPr/>
            </a:lvl4pPr>
          </a:lstStyle>
          <a:p>
            <a:pPr lvl="1"/>
            <a:r>
              <a:rPr lang="en-US" dirty="0" smtClean="0"/>
              <a:t>Third level</a:t>
            </a:r>
          </a:p>
          <a:p>
            <a:pPr lvl="3"/>
            <a:r>
              <a:rPr lang="en-US" dirty="0" smtClean="0"/>
              <a:t>Fourth level</a:t>
            </a:r>
          </a:p>
        </p:txBody>
      </p:sp>
    </p:spTree>
    <p:extLst>
      <p:ext uri="{BB962C8B-B14F-4D97-AF65-F5344CB8AC3E}">
        <p14:creationId xmlns:p14="http://schemas.microsoft.com/office/powerpoint/2010/main" val="136687716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8"/>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r>
              <a:rPr lang="en-US"/>
              <a:t>March 2005 </a:t>
            </a:r>
          </a:p>
        </p:txBody>
      </p:sp>
      <p:sp>
        <p:nvSpPr>
          <p:cNvPr id="4" name="Rectangle 69"/>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r>
              <a:rPr lang="en-US"/>
              <a:t>Calhoun</a:t>
            </a:r>
          </a:p>
        </p:txBody>
      </p:sp>
      <p:sp>
        <p:nvSpPr>
          <p:cNvPr id="5" name="Rectangle 70"/>
          <p:cNvSpPr>
            <a:spLocks noGrp="1" noChangeArrowheads="1"/>
          </p:cNvSpPr>
          <p:nvPr>
            <p:ph type="sldNum" sz="quarter" idx="12"/>
          </p:nvPr>
        </p:nvSpPr>
        <p:spPr>
          <a:xfrm>
            <a:off x="8174736" y="2272"/>
            <a:ext cx="762000" cy="365760"/>
          </a:xfrm>
          <a:prstGeom prst="rect">
            <a:avLst/>
          </a:prstGeom>
          <a:ln/>
        </p:spPr>
        <p:txBody>
          <a:bodyPr/>
          <a:lstStyle>
            <a:lvl1pPr>
              <a:defRPr/>
            </a:lvl1pPr>
          </a:lstStyle>
          <a:p>
            <a:pPr>
              <a:defRPr/>
            </a:pPr>
            <a:fld id="{5ECC2AB3-EA0A-4847-ABE4-02827642BC1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600200"/>
            <a:ext cx="8229600" cy="733534"/>
          </a:xfrm>
          <a:prstGeom prst="rect">
            <a:avLst/>
          </a:prstGeom>
        </p:spPr>
        <p:txBody>
          <a:bodyPr vert="horz" lIns="45720" tIns="45720" rIns="45720" bIns="45720" rtlCol="0" anchor="t" anchorCtr="0">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514600"/>
            <a:ext cx="8229600" cy="3886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0" y="6566356"/>
            <a:ext cx="9144000" cy="215444"/>
          </a:xfrm>
          <a:prstGeom prst="rect">
            <a:avLst/>
          </a:prstGeom>
          <a:noFill/>
        </p:spPr>
        <p:txBody>
          <a:bodyPr wrap="square" rtlCol="0">
            <a:spAutoFit/>
          </a:bodyPr>
          <a:lstStyle/>
          <a:p>
            <a:pPr algn="ctr"/>
            <a:r>
              <a:rPr lang="en-US" sz="800" cap="all" spc="100" baseline="0" dirty="0" smtClean="0">
                <a:solidFill>
                  <a:schemeClr val="tx1">
                    <a:lumMod val="50000"/>
                    <a:lumOff val="50000"/>
                  </a:schemeClr>
                </a:solidFill>
              </a:rPr>
              <a:t>ULS  In-Service Day     ▪    August 12, 2011     ▪    Noon-3:30 p.m.     ▪    William Pitt Union, Assembly Room</a:t>
            </a:r>
            <a:endParaRPr lang="en-US" sz="800" cap="all" spc="100" baseline="0" dirty="0">
              <a:solidFill>
                <a:schemeClr val="tx1">
                  <a:lumMod val="50000"/>
                  <a:lumOff val="50000"/>
                </a:schemeClr>
              </a:solidFill>
            </a:endParaRPr>
          </a:p>
        </p:txBody>
      </p:sp>
      <p:sp>
        <p:nvSpPr>
          <p:cNvPr id="9" name="Title 15"/>
          <p:cNvSpPr txBox="1">
            <a:spLocks/>
          </p:cNvSpPr>
          <p:nvPr userDrawn="1"/>
        </p:nvSpPr>
        <p:spPr>
          <a:xfrm>
            <a:off x="457200" y="1600200"/>
            <a:ext cx="8229600" cy="762000"/>
          </a:xfrm>
          <a:prstGeom prst="rect">
            <a:avLst/>
          </a:prstGeom>
        </p:spPr>
        <p:txBody>
          <a:bodyPr>
            <a:noAutofit/>
          </a:bodyPr>
          <a:lstStyle>
            <a:lvl1pPr algn="l" defTabSz="914400" rtl="0" eaLnBrk="1" latinLnBrk="0" hangingPunct="1">
              <a:lnSpc>
                <a:spcPts val="4000"/>
              </a:lnSpc>
              <a:spcBef>
                <a:spcPct val="0"/>
              </a:spcBef>
              <a:buNone/>
              <a:defRPr lang="en-US" sz="4400" b="1" kern="1200" cap="all" spc="100" baseline="0">
                <a:solidFill>
                  <a:schemeClr val="accent1">
                    <a:lumMod val="75000"/>
                  </a:schemeClr>
                </a:solidFill>
                <a:latin typeface="+mj-lt"/>
                <a:ea typeface="+mj-ea"/>
                <a:cs typeface="+mj-cs"/>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9" r:id="rId4"/>
    <p:sldLayoutId id="2147483660" r:id="rId5"/>
    <p:sldLayoutId id="2147483652" r:id="rId6"/>
    <p:sldLayoutId id="2147483662" r:id="rId7"/>
    <p:sldLayoutId id="2147483665" r:id="rId8"/>
    <p:sldLayoutId id="2147483667" r:id="rId9"/>
  </p:sldLayoutIdLst>
  <p:timing>
    <p:tnLst>
      <p:par>
        <p:cTn id="1" dur="indefinite" restart="never" nodeType="tmRoot"/>
      </p:par>
    </p:tnLst>
  </p:timing>
  <p:txStyles>
    <p:titleStyle>
      <a:lvl1pPr algn="l" defTabSz="914400" rtl="0" eaLnBrk="1" latinLnBrk="0" hangingPunct="1">
        <a:lnSpc>
          <a:spcPct val="100000"/>
        </a:lnSpc>
        <a:spcBef>
          <a:spcPct val="0"/>
        </a:spcBef>
        <a:buNone/>
        <a:defRPr lang="en-US" sz="4000" b="1" kern="1200" cap="none" spc="0" baseline="0" dirty="0">
          <a:solidFill>
            <a:srgbClr val="0B5395"/>
          </a:solidFill>
          <a:latin typeface="Trebuchet MS" pitchFamily="34" charset="0"/>
          <a:ea typeface="+mj-ea"/>
          <a:cs typeface="Tahoma" pitchFamily="34" charset="0"/>
        </a:defRPr>
      </a:lvl1pPr>
    </p:titleStyle>
    <p:bodyStyle>
      <a:lvl1pPr marL="0" indent="0" algn="l" defTabSz="914400" rtl="0" eaLnBrk="1" latinLnBrk="0" hangingPunct="1">
        <a:spcBef>
          <a:spcPts val="0"/>
        </a:spcBef>
        <a:buFont typeface="Wingdings" pitchFamily="2" charset="2"/>
        <a:buNone/>
        <a:defRPr lang="en-US" sz="2800" b="1" kern="1200" dirty="0" smtClean="0">
          <a:solidFill>
            <a:schemeClr val="tx1">
              <a:lumMod val="50000"/>
              <a:lumOff val="50000"/>
            </a:schemeClr>
          </a:solidFill>
          <a:latin typeface="Trebuchet MS" pitchFamily="34" charset="0"/>
          <a:ea typeface="+mn-ea"/>
          <a:cs typeface="+mn-cs"/>
        </a:defRPr>
      </a:lvl1pPr>
      <a:lvl2pPr marL="457200" indent="-285750" algn="l" defTabSz="914400" rtl="0" eaLnBrk="1" latinLnBrk="0" hangingPunct="1">
        <a:spcBef>
          <a:spcPts val="0"/>
        </a:spcBef>
        <a:buClr>
          <a:srgbClr val="97C9F7"/>
        </a:buClr>
        <a:buSzPct val="100000"/>
        <a:buFont typeface="Wingdings" pitchFamily="2" charset="2"/>
        <a:buChar char="§"/>
        <a:defRPr sz="2600" kern="1200">
          <a:solidFill>
            <a:schemeClr val="tx1">
              <a:lumMod val="50000"/>
              <a:lumOff val="50000"/>
            </a:schemeClr>
          </a:solidFill>
          <a:latin typeface="Trebuchet MS" pitchFamily="34" charset="0"/>
          <a:ea typeface="+mn-ea"/>
          <a:cs typeface="+mn-cs"/>
        </a:defRPr>
      </a:lvl2pPr>
      <a:lvl3pPr marL="914400" indent="-228600" algn="l" defTabSz="914400" rtl="0" eaLnBrk="1" latinLnBrk="0" hangingPunct="1">
        <a:spcBef>
          <a:spcPts val="0"/>
        </a:spcBef>
        <a:buClr>
          <a:srgbClr val="97C9F7"/>
        </a:buClr>
        <a:buSzPct val="100000"/>
        <a:buFont typeface="Wingdings" pitchFamily="2" charset="2"/>
        <a:buChar char="§"/>
        <a:defRPr sz="2200" kern="1200">
          <a:solidFill>
            <a:schemeClr val="tx1">
              <a:lumMod val="50000"/>
              <a:lumOff val="50000"/>
            </a:schemeClr>
          </a:solidFill>
          <a:latin typeface="Trebuchet MS" pitchFamily="34" charset="0"/>
          <a:ea typeface="+mn-ea"/>
          <a:cs typeface="+mn-cs"/>
        </a:defRPr>
      </a:lvl3pPr>
      <a:lvl4pPr marL="1371600" indent="-228600" algn="l" defTabSz="914400" rtl="0" eaLnBrk="1" latinLnBrk="0" hangingPunct="1">
        <a:spcBef>
          <a:spcPts val="0"/>
        </a:spcBef>
        <a:buClr>
          <a:srgbClr val="97C9F7"/>
        </a:buClr>
        <a:buSzPct val="100000"/>
        <a:buFont typeface="Wingdings" pitchFamily="2" charset="2"/>
        <a:buChar char="§"/>
        <a:defRPr sz="1800" kern="1200">
          <a:solidFill>
            <a:schemeClr val="tx1">
              <a:lumMod val="50000"/>
              <a:lumOff val="50000"/>
            </a:schemeClr>
          </a:solidFill>
          <a:latin typeface="Trebuchet MS" pitchFamily="34" charset="0"/>
          <a:ea typeface="+mn-ea"/>
          <a:cs typeface="+mn-cs"/>
        </a:defRPr>
      </a:lvl4pPr>
      <a:lvl5pPr marL="1828800" indent="-228600" algn="l" defTabSz="914400" rtl="0" eaLnBrk="1" latinLnBrk="0" hangingPunct="1">
        <a:spcBef>
          <a:spcPts val="0"/>
        </a:spcBef>
        <a:buClr>
          <a:srgbClr val="97C9F7"/>
        </a:buClr>
        <a:buSzPct val="100000"/>
        <a:buFont typeface="Wingdings" pitchFamily="2" charset="2"/>
        <a:buChar char="§"/>
        <a:defRPr sz="1600" kern="1200">
          <a:solidFill>
            <a:schemeClr val="tx1">
              <a:lumMod val="50000"/>
              <a:lumOff val="50000"/>
            </a:schemeClr>
          </a:solidFill>
          <a:latin typeface="Trebuchet MS"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blog.bulsuk.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www.arl.org/bm~doc/arlstat08.pdf" TargetMode="Externa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www.arl.org/bm~doc/arlstat08.pdf" TargetMode="Externa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hyperlink" Target="http://www.clir.org/PUBS/reports/pub110/contents.html" TargetMode="Externa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repositories.webometrics.info/about.html"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oclc.org/research/publications/library/2010/2010-11.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flickr.com/photos/ulleskelf/"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commons.wikimedia.org/wiki/User:Prolineserver"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hyperlink" Target="http://creativecommons.org/licenses/by-sa/3.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flickr.com/photos/acroamatic/387565075/"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ecommons.cornell.edu/bitstream/1813/8302/2/cul_personas_final2.pdf" TargetMode="External"/><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9.wmf"/></Relationships>
</file>

<file path=ppt/slides/_rels/slide33.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685800" y="2743200"/>
            <a:ext cx="7772400" cy="1600200"/>
          </a:xfrm>
        </p:spPr>
        <p:txBody>
          <a:bodyPr>
            <a:spAutoFit/>
          </a:bodyPr>
          <a:lstStyle/>
          <a:p>
            <a:pPr>
              <a:lnSpc>
                <a:spcPts val="4000"/>
              </a:lnSpc>
            </a:pPr>
            <a:r>
              <a:rPr lang="en-US" sz="8000" baseline="30000" dirty="0" smtClean="0"/>
              <a:t>Making Change</a:t>
            </a:r>
            <a:r>
              <a:rPr lang="en-US" baseline="30000" dirty="0" smtClean="0"/>
              <a:t/>
            </a:r>
            <a:br>
              <a:rPr lang="en-US" baseline="30000" dirty="0" smtClean="0"/>
            </a:br>
            <a:r>
              <a:rPr lang="en-US" b="0" cap="none" spc="0" baseline="30000" dirty="0" smtClean="0"/>
              <a:t>Revitalizing the Library in the University Knowledge Community</a:t>
            </a:r>
            <a:endParaRPr lang="en-US" dirty="0"/>
          </a:p>
        </p:txBody>
      </p:sp>
      <p:sp>
        <p:nvSpPr>
          <p:cNvPr id="13" name="Text Placeholder 12"/>
          <p:cNvSpPr>
            <a:spLocks noGrp="1"/>
          </p:cNvSpPr>
          <p:nvPr>
            <p:ph type="body" idx="1"/>
          </p:nvPr>
        </p:nvSpPr>
        <p:spPr/>
        <p:txBody>
          <a:bodyPr/>
          <a:lstStyle/>
          <a:p>
            <a:r>
              <a:rPr lang="en-US" dirty="0" smtClean="0"/>
              <a:t>Karen Calhoun</a:t>
            </a:r>
            <a:endParaRPr lang="en-US" dirty="0"/>
          </a:p>
        </p:txBody>
      </p:sp>
      <p:sp>
        <p:nvSpPr>
          <p:cNvPr id="14" name="Text Placeholder 13"/>
          <p:cNvSpPr>
            <a:spLocks noGrp="1"/>
          </p:cNvSpPr>
          <p:nvPr>
            <p:ph type="body" idx="10"/>
          </p:nvPr>
        </p:nvSpPr>
        <p:spPr>
          <a:xfrm>
            <a:off x="685800" y="4648200"/>
            <a:ext cx="7772400" cy="762000"/>
          </a:xfrm>
        </p:spPr>
        <p:txBody>
          <a:bodyPr>
            <a:noAutofit/>
          </a:bodyPr>
          <a:lstStyle/>
          <a:p>
            <a:r>
              <a:rPr lang="en-US" dirty="0" smtClean="0"/>
              <a:t>Assistant University Librarian for</a:t>
            </a:r>
            <a:r>
              <a:rPr lang="en-US" dirty="0"/>
              <a:t> </a:t>
            </a:r>
            <a:r>
              <a:rPr lang="en-US" dirty="0" smtClean="0"/>
              <a:t>Organizational</a:t>
            </a:r>
          </a:p>
          <a:p>
            <a:r>
              <a:rPr lang="en-US" dirty="0" smtClean="0"/>
              <a:t>Development and Strategic Initiatives</a:t>
            </a:r>
          </a:p>
        </p:txBody>
      </p:sp>
    </p:spTree>
    <p:extLst>
      <p:ext uri="{BB962C8B-B14F-4D97-AF65-F5344CB8AC3E}">
        <p14:creationId xmlns:p14="http://schemas.microsoft.com/office/powerpoint/2010/main" val="1164079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7/7a/PDCA_Cycle.svg/500px-PDCA_Cycle.svg.png"/>
          <p:cNvPicPr>
            <a:picLocks noChangeAspect="1" noChangeArrowheads="1"/>
          </p:cNvPicPr>
          <p:nvPr/>
        </p:nvPicPr>
        <p:blipFill>
          <a:blip r:embed="rId3" cstate="print"/>
          <a:srcRect/>
          <a:stretch>
            <a:fillRect/>
          </a:stretch>
        </p:blipFill>
        <p:spPr bwMode="auto">
          <a:xfrm>
            <a:off x="1828800" y="2384707"/>
            <a:ext cx="4876800" cy="3316224"/>
          </a:xfrm>
          <a:prstGeom prst="rect">
            <a:avLst/>
          </a:prstGeom>
          <a:noFill/>
        </p:spPr>
      </p:pic>
      <p:sp>
        <p:nvSpPr>
          <p:cNvPr id="6" name="TextBox 5"/>
          <p:cNvSpPr txBox="1"/>
          <p:nvPr/>
        </p:nvSpPr>
        <p:spPr>
          <a:xfrm>
            <a:off x="1905000" y="5586631"/>
            <a:ext cx="3063659" cy="830997"/>
          </a:xfrm>
          <a:prstGeom prst="rect">
            <a:avLst/>
          </a:prstGeom>
          <a:noFill/>
        </p:spPr>
        <p:txBody>
          <a:bodyPr wrap="none" rtlCol="0">
            <a:spAutoFit/>
          </a:bodyPr>
          <a:lstStyle/>
          <a:p>
            <a:r>
              <a:rPr lang="en-US" sz="1200" dirty="0" smtClean="0">
                <a:solidFill>
                  <a:prstClr val="black"/>
                </a:solidFill>
                <a:latin typeface="Arial Narrow" pitchFamily="34" charset="0"/>
              </a:rPr>
              <a:t>The Deming circle.</a:t>
            </a:r>
            <a:br>
              <a:rPr lang="en-US" sz="1200" dirty="0" smtClean="0">
                <a:solidFill>
                  <a:prstClr val="black"/>
                </a:solidFill>
                <a:latin typeface="Arial Narrow" pitchFamily="34" charset="0"/>
              </a:rPr>
            </a:br>
            <a:r>
              <a:rPr lang="en-US" sz="1200" dirty="0" smtClean="0">
                <a:solidFill>
                  <a:prstClr val="black"/>
                </a:solidFill>
                <a:latin typeface="Arial Narrow" pitchFamily="34" charset="0"/>
              </a:rPr>
              <a:t>Image: CC BY 3.0</a:t>
            </a:r>
            <a:br>
              <a:rPr lang="en-US" sz="1200" dirty="0" smtClean="0">
                <a:solidFill>
                  <a:prstClr val="black"/>
                </a:solidFill>
                <a:latin typeface="Arial Narrow" pitchFamily="34" charset="0"/>
              </a:rPr>
            </a:br>
            <a:r>
              <a:rPr lang="en-US" sz="1200" dirty="0" smtClean="0">
                <a:solidFill>
                  <a:prstClr val="black"/>
                </a:solidFill>
                <a:latin typeface="Arial Narrow" pitchFamily="34" charset="0"/>
              </a:rPr>
              <a:t>Diagram by Karn G. Bulsuk (</a:t>
            </a:r>
            <a:r>
              <a:rPr lang="en-US" sz="1200" dirty="0" smtClean="0">
                <a:solidFill>
                  <a:prstClr val="black"/>
                </a:solidFill>
                <a:latin typeface="Arial Narrow" pitchFamily="34" charset="0"/>
                <a:hlinkClick r:id="rId4"/>
              </a:rPr>
              <a:t>http://blog.bulsuk.com</a:t>
            </a:r>
            <a:r>
              <a:rPr lang="en-US" sz="1200" dirty="0" smtClean="0">
                <a:solidFill>
                  <a:prstClr val="black"/>
                </a:solidFill>
                <a:latin typeface="Arial Narrow" pitchFamily="34" charset="0"/>
              </a:rPr>
              <a:t>)</a:t>
            </a:r>
          </a:p>
          <a:p>
            <a:endParaRPr lang="en-US" sz="1200" dirty="0">
              <a:solidFill>
                <a:prstClr val="black"/>
              </a:solidFill>
              <a:latin typeface="Arial Narrow" pitchFamily="34" charset="0"/>
            </a:endParaRPr>
          </a:p>
        </p:txBody>
      </p:sp>
    </p:spTree>
    <p:extLst>
      <p:ext uri="{BB962C8B-B14F-4D97-AF65-F5344CB8AC3E}">
        <p14:creationId xmlns:p14="http://schemas.microsoft.com/office/powerpoint/2010/main" val="3231265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0"/>
          </p:nvPr>
        </p:nvSpPr>
        <p:spPr>
          <a:prstGeom prst="rect">
            <a:avLst/>
          </a:prstGeom>
        </p:spPr>
        <p:txBody>
          <a:bodyPr>
            <a:normAutofit lnSpcReduction="10000"/>
          </a:bodyPr>
          <a:lstStyle/>
          <a:p>
            <a:r>
              <a:rPr lang="en-US" dirty="0" smtClean="0">
                <a:solidFill>
                  <a:srgbClr val="1076D2"/>
                </a:solidFill>
              </a:rPr>
              <a:t>Review of research library trends</a:t>
            </a:r>
          </a:p>
          <a:p>
            <a:pPr lvl="1"/>
            <a:r>
              <a:rPr lang="en-US" dirty="0" smtClean="0"/>
              <a:t>The Pitt ULS and Cambridge strategies in context</a:t>
            </a:r>
          </a:p>
          <a:p>
            <a:r>
              <a:rPr lang="en-US" dirty="0" smtClean="0">
                <a:solidFill>
                  <a:srgbClr val="1076D2"/>
                </a:solidFill>
              </a:rPr>
              <a:t>Change and revitalization</a:t>
            </a:r>
          </a:p>
          <a:p>
            <a:pPr lvl="1"/>
            <a:r>
              <a:rPr lang="en-US" dirty="0" smtClean="0"/>
              <a:t>Studying university communities of practice</a:t>
            </a:r>
          </a:p>
          <a:p>
            <a:pPr lvl="1"/>
            <a:r>
              <a:rPr lang="en-US" dirty="0" smtClean="0"/>
              <a:t>Some principles and methods of library service redesign</a:t>
            </a:r>
          </a:p>
          <a:p>
            <a:pPr lvl="1"/>
            <a:r>
              <a:rPr lang="en-US" dirty="0" smtClean="0"/>
              <a:t>A proposed approach: innovation and life cycle management</a:t>
            </a:r>
          </a:p>
          <a:p>
            <a:pPr lvl="1"/>
            <a:r>
              <a:rPr lang="en-US" dirty="0" smtClean="0"/>
              <a:t>Closing thoughts</a:t>
            </a:r>
          </a:p>
          <a:p>
            <a:r>
              <a:rPr lang="en-US" dirty="0" smtClean="0">
                <a:solidFill>
                  <a:srgbClr val="1076D2"/>
                </a:solidFill>
              </a:rPr>
              <a:t>Discussion</a:t>
            </a:r>
            <a:endParaRPr lang="en-US" dirty="0">
              <a:solidFill>
                <a:srgbClr val="1076D2"/>
              </a:solidFill>
            </a:endParaRPr>
          </a:p>
        </p:txBody>
      </p:sp>
      <p:sp>
        <p:nvSpPr>
          <p:cNvPr id="4" name="Slide Number Placeholder 3"/>
          <p:cNvSpPr>
            <a:spLocks noGrp="1"/>
          </p:cNvSpPr>
          <p:nvPr>
            <p:ph type="sldNum" sz="quarter" idx="4294967295"/>
          </p:nvPr>
        </p:nvSpPr>
        <p:spPr>
          <a:xfrm>
            <a:off x="8382000" y="1588"/>
            <a:ext cx="762000" cy="366712"/>
          </a:xfrm>
          <a:prstGeom prst="rect">
            <a:avLst/>
          </a:prstGeom>
        </p:spPr>
        <p:txBody>
          <a:bodyPr/>
          <a:lstStyle/>
          <a:p>
            <a:fld id="{33FE9935-EE29-468C-97AC-B4E12B71064A}" type="slidenum">
              <a:rPr lang="en-US" smtClean="0"/>
              <a:pPr/>
              <a:t>3</a:t>
            </a:fld>
            <a:endParaRPr lang="en-US" dirty="0"/>
          </a:p>
        </p:txBody>
      </p:sp>
    </p:spTree>
    <p:extLst>
      <p:ext uri="{BB962C8B-B14F-4D97-AF65-F5344CB8AC3E}">
        <p14:creationId xmlns:p14="http://schemas.microsoft.com/office/powerpoint/2010/main" val="13572545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610600" cy="914400"/>
          </a:xfrm>
        </p:spPr>
        <p:txBody>
          <a:bodyPr>
            <a:normAutofit/>
          </a:bodyPr>
          <a:lstStyle/>
          <a:p>
            <a:pPr>
              <a:lnSpc>
                <a:spcPct val="100000"/>
              </a:lnSpc>
            </a:pPr>
            <a:r>
              <a:rPr lang="en-US" sz="2200" dirty="0" smtClean="0"/>
              <a:t>Themes of the ULS Library Strategic Framework</a:t>
            </a:r>
            <a:br>
              <a:rPr lang="en-US" sz="2200" dirty="0" smtClean="0"/>
            </a:br>
            <a:r>
              <a:rPr lang="en-US" sz="2200" b="0" dirty="0" smtClean="0"/>
              <a:t>(Long Range Plan)</a:t>
            </a:r>
            <a:endParaRPr lang="en-US" sz="2200" b="0" dirty="0"/>
          </a:p>
        </p:txBody>
      </p:sp>
      <p:graphicFrame>
        <p:nvGraphicFramePr>
          <p:cNvPr id="8" name="Table 7"/>
          <p:cNvGraphicFramePr>
            <a:graphicFrameLocks noGrp="1"/>
          </p:cNvGraphicFramePr>
          <p:nvPr>
            <p:extLst>
              <p:ext uri="{D42A27DB-BD31-4B8C-83A1-F6EECF244321}">
                <p14:modId xmlns:p14="http://schemas.microsoft.com/office/powerpoint/2010/main" val="1968818161"/>
              </p:ext>
            </p:extLst>
          </p:nvPr>
        </p:nvGraphicFramePr>
        <p:xfrm>
          <a:off x="304800" y="1600200"/>
          <a:ext cx="8610600" cy="4916360"/>
        </p:xfrm>
        <a:graphic>
          <a:graphicData uri="http://schemas.openxmlformats.org/drawingml/2006/table">
            <a:tbl>
              <a:tblPr>
                <a:tableStyleId>{3C2FFA5D-87B4-456A-9821-1D502468CF0F}</a:tableStyleId>
              </a:tblPr>
              <a:tblGrid>
                <a:gridCol w="2448886"/>
                <a:gridCol w="6161714"/>
              </a:tblGrid>
              <a:tr h="261350">
                <a:tc gridSpan="2">
                  <a:txBody>
                    <a:bodyPr/>
                    <a:lstStyle/>
                    <a:p>
                      <a:pPr marL="0" marR="0" algn="ctr">
                        <a:lnSpc>
                          <a:spcPct val="115000"/>
                        </a:lnSpc>
                        <a:spcBef>
                          <a:spcPts val="0"/>
                        </a:spcBef>
                        <a:spcAft>
                          <a:spcPts val="0"/>
                        </a:spcAft>
                      </a:pPr>
                      <a:r>
                        <a:rPr lang="en-US" sz="2000" b="1" dirty="0"/>
                        <a:t>Overarching Theme: User-Centered Collections and Services</a:t>
                      </a:r>
                      <a:endParaRPr lang="en-US" sz="2000" b="1" dirty="0">
                        <a:solidFill>
                          <a:schemeClr val="bg1"/>
                        </a:solidFill>
                        <a:latin typeface="Calibri"/>
                        <a:ea typeface="Calibri"/>
                        <a:cs typeface="Times New Roman"/>
                      </a:endParaRPr>
                    </a:p>
                  </a:txBody>
                  <a:tcPr marL="54448" marR="54448" marT="0" marB="0"/>
                </a:tc>
                <a:tc hMerge="1">
                  <a:txBody>
                    <a:bodyPr/>
                    <a:lstStyle/>
                    <a:p>
                      <a:endParaRPr lang="en-US"/>
                    </a:p>
                  </a:txBody>
                  <a:tcPr/>
                </a:tc>
              </a:tr>
              <a:tr h="261350">
                <a:tc>
                  <a:txBody>
                    <a:bodyPr/>
                    <a:lstStyle/>
                    <a:p>
                      <a:pPr marL="0" marR="0" indent="0">
                        <a:lnSpc>
                          <a:spcPct val="100000"/>
                        </a:lnSpc>
                        <a:spcBef>
                          <a:spcPts val="0"/>
                        </a:spcBef>
                        <a:spcAft>
                          <a:spcPts val="0"/>
                        </a:spcAft>
                      </a:pPr>
                      <a:r>
                        <a:rPr lang="en-US" sz="1600" b="1" cap="all" dirty="0" smtClean="0">
                          <a:solidFill>
                            <a:schemeClr val="bg1"/>
                          </a:solidFill>
                        </a:rPr>
                        <a:t>     Long</a:t>
                      </a:r>
                      <a:r>
                        <a:rPr lang="en-US" sz="1600" b="1" cap="all" baseline="0" dirty="0" smtClean="0">
                          <a:solidFill>
                            <a:schemeClr val="bg1"/>
                          </a:solidFill>
                        </a:rPr>
                        <a:t> Range Goals</a:t>
                      </a:r>
                      <a:endParaRPr lang="en-US" sz="1600" b="1" cap="all" dirty="0">
                        <a:solidFill>
                          <a:schemeClr val="bg1"/>
                        </a:solidFill>
                        <a:latin typeface="Trebuchet MS" pitchFamily="34" charset="0"/>
                        <a:ea typeface="Calibri"/>
                        <a:cs typeface="Times New Roman"/>
                      </a:endParaRPr>
                    </a:p>
                  </a:txBody>
                  <a:tcPr marL="54448" marR="54448" marT="0" marB="0">
                    <a:solidFill>
                      <a:srgbClr val="0B5395"/>
                    </a:solidFill>
                  </a:tcPr>
                </a:tc>
                <a:tc>
                  <a:txBody>
                    <a:bodyPr/>
                    <a:lstStyle/>
                    <a:p>
                      <a:pPr marL="0" marR="0" lvl="0">
                        <a:lnSpc>
                          <a:spcPct val="100000"/>
                        </a:lnSpc>
                        <a:spcBef>
                          <a:spcPts val="0"/>
                        </a:spcBef>
                        <a:spcAft>
                          <a:spcPts val="0"/>
                        </a:spcAft>
                      </a:pPr>
                      <a:r>
                        <a:rPr lang="en-US" sz="1600" b="1" cap="all" dirty="0" smtClean="0">
                          <a:solidFill>
                            <a:schemeClr val="bg1"/>
                          </a:solidFill>
                        </a:rPr>
                        <a:t>       Objectives</a:t>
                      </a:r>
                      <a:endParaRPr lang="en-US" sz="1600" b="1" cap="all" dirty="0">
                        <a:solidFill>
                          <a:schemeClr val="bg1"/>
                        </a:solidFill>
                        <a:latin typeface="Trebuchet MS" pitchFamily="34" charset="0"/>
                        <a:ea typeface="Calibri"/>
                        <a:cs typeface="Times New Roman"/>
                      </a:endParaRPr>
                    </a:p>
                  </a:txBody>
                  <a:tcPr marL="54448" marR="54448" marT="0" marB="0">
                    <a:solidFill>
                      <a:srgbClr val="0B5395"/>
                    </a:solidFill>
                  </a:tcPr>
                </a:tc>
              </a:tr>
              <a:tr h="704104">
                <a:tc>
                  <a:txBody>
                    <a:bodyPr/>
                    <a:lstStyle/>
                    <a:p>
                      <a:pPr marL="0" marR="0" indent="0">
                        <a:lnSpc>
                          <a:spcPct val="100000"/>
                        </a:lnSpc>
                        <a:spcBef>
                          <a:spcPts val="0"/>
                        </a:spcBef>
                        <a:spcAft>
                          <a:spcPts val="1000"/>
                        </a:spcAft>
                        <a:buFont typeface="+mj-lt"/>
                        <a:buNone/>
                      </a:pPr>
                      <a:r>
                        <a:rPr lang="en-US" sz="1600" b="1" dirty="0" smtClean="0"/>
                        <a:t>Information</a:t>
                      </a:r>
                      <a:r>
                        <a:rPr lang="en-US" sz="1600" b="1" baseline="0" dirty="0" smtClean="0"/>
                        <a:t> resources</a:t>
                      </a:r>
                      <a:br>
                        <a:rPr lang="en-US" sz="1600" b="1" baseline="0" dirty="0" smtClean="0"/>
                      </a:br>
                      <a:r>
                        <a:rPr lang="en-US" sz="1600" b="1" baseline="0" dirty="0" smtClean="0"/>
                        <a:t>and collections</a:t>
                      </a:r>
                      <a:endParaRPr lang="en-US" sz="1600" b="1" dirty="0">
                        <a:latin typeface="Trebuchet MS" pitchFamily="34" charset="0"/>
                        <a:ea typeface="Calibri"/>
                        <a:cs typeface="Times New Roman"/>
                      </a:endParaRPr>
                    </a:p>
                  </a:txBody>
                  <a:tcPr marL="54448" marR="54448" marT="0" marB="0" anchor="ctr"/>
                </a:tc>
                <a:tc>
                  <a:txBody>
                    <a:bodyPr/>
                    <a:lstStyle/>
                    <a:p>
                      <a:pPr marL="285750" marR="0" lvl="0" indent="-285750">
                        <a:lnSpc>
                          <a:spcPct val="100000"/>
                        </a:lnSpc>
                        <a:spcBef>
                          <a:spcPts val="0"/>
                        </a:spcBef>
                        <a:spcAft>
                          <a:spcPts val="0"/>
                        </a:spcAft>
                        <a:buFont typeface="Arial" pitchFamily="34" charset="0"/>
                        <a:buChar char="•"/>
                      </a:pPr>
                      <a:r>
                        <a:rPr lang="en-US" sz="1500" b="1" dirty="0"/>
                        <a:t>Understand user needs, expectations </a:t>
                      </a:r>
                      <a:br>
                        <a:rPr lang="en-US" sz="1500" b="1" dirty="0"/>
                      </a:br>
                      <a:r>
                        <a:rPr lang="en-US" sz="1500" b="1" dirty="0"/>
                        <a:t>Deliver  innovation </a:t>
                      </a:r>
                      <a:r>
                        <a:rPr lang="en-US" sz="1500" b="1" dirty="0" smtClean="0"/>
                        <a:t> (enhance access)</a:t>
                      </a:r>
                      <a:r>
                        <a:rPr lang="en-US" sz="1500" b="1" dirty="0"/>
                        <a:t/>
                      </a:r>
                      <a:br>
                        <a:rPr lang="en-US" sz="1500" b="1" dirty="0"/>
                      </a:br>
                      <a:r>
                        <a:rPr lang="en-US" sz="1500" b="1" dirty="0" smtClean="0"/>
                        <a:t>Stewardship</a:t>
                      </a:r>
                      <a:r>
                        <a:rPr lang="en-US" sz="1500" b="1" baseline="0" dirty="0" smtClean="0"/>
                        <a:t> of collections (conservation, preservation)</a:t>
                      </a:r>
                      <a:endParaRPr lang="en-US" sz="1500" b="1" i="0" dirty="0">
                        <a:solidFill>
                          <a:schemeClr val="tx1"/>
                        </a:solidFill>
                        <a:latin typeface="Trebuchet MS" pitchFamily="34" charset="0"/>
                        <a:ea typeface="Calibri"/>
                        <a:cs typeface="Times New Roman"/>
                      </a:endParaRPr>
                    </a:p>
                  </a:txBody>
                  <a:tcPr marL="54448" marR="54448" marT="0" marB="0"/>
                </a:tc>
              </a:tr>
              <a:tr h="628586">
                <a:tc>
                  <a:txBody>
                    <a:bodyPr/>
                    <a:lstStyle/>
                    <a:p>
                      <a:pPr marL="0" marR="0" indent="0">
                        <a:lnSpc>
                          <a:spcPct val="100000"/>
                        </a:lnSpc>
                        <a:spcBef>
                          <a:spcPts val="0"/>
                        </a:spcBef>
                        <a:spcAft>
                          <a:spcPts val="0"/>
                        </a:spcAft>
                        <a:buFont typeface="+mj-lt"/>
                        <a:buNone/>
                      </a:pPr>
                      <a:r>
                        <a:rPr lang="en-US" sz="1600" b="1" dirty="0" smtClean="0"/>
                        <a:t>Infrastructure</a:t>
                      </a:r>
                      <a:r>
                        <a:rPr lang="en-US" sz="1600" b="1" baseline="0" dirty="0" smtClean="0"/>
                        <a:t/>
                      </a:r>
                      <a:br>
                        <a:rPr lang="en-US" sz="1600" b="1" baseline="0" dirty="0" smtClean="0"/>
                      </a:br>
                      <a:r>
                        <a:rPr lang="en-US" sz="1400" b="0" baseline="0" dirty="0" smtClean="0"/>
                        <a:t>(space, equipment, systems)</a:t>
                      </a:r>
                      <a:endParaRPr lang="en-US" sz="1400" b="0" dirty="0">
                        <a:latin typeface="Trebuchet MS" pitchFamily="34" charset="0"/>
                        <a:ea typeface="Calibri"/>
                        <a:cs typeface="Times New Roman"/>
                      </a:endParaRPr>
                    </a:p>
                  </a:txBody>
                  <a:tcPr marL="54448" marR="54448" marT="0" marB="0" anchor="ctr"/>
                </a:tc>
                <a:tc>
                  <a:txBody>
                    <a:bodyPr/>
                    <a:lstStyle/>
                    <a:p>
                      <a:pPr marL="285750" marR="0" lvl="0" indent="-285750">
                        <a:lnSpc>
                          <a:spcPct val="100000"/>
                        </a:lnSpc>
                        <a:spcBef>
                          <a:spcPts val="0"/>
                        </a:spcBef>
                        <a:spcAft>
                          <a:spcPts val="0"/>
                        </a:spcAft>
                        <a:buFont typeface="Arial" pitchFamily="34" charset="0"/>
                        <a:buChar char="•"/>
                      </a:pPr>
                      <a:r>
                        <a:rPr lang="en-US" sz="1500" b="1" i="1" dirty="0" smtClean="0">
                          <a:solidFill>
                            <a:srgbClr val="C00000"/>
                          </a:solidFill>
                        </a:rPr>
                        <a:t>User-centered</a:t>
                      </a:r>
                      <a:r>
                        <a:rPr lang="en-US" sz="1500" b="1" i="1" baseline="0" dirty="0" smtClean="0">
                          <a:solidFill>
                            <a:srgbClr val="C00000"/>
                          </a:solidFill>
                        </a:rPr>
                        <a:t> renovation of space, equipment, systems</a:t>
                      </a:r>
                    </a:p>
                    <a:p>
                      <a:pPr marL="285750" marR="0" lvl="0" indent="-285750">
                        <a:lnSpc>
                          <a:spcPct val="100000"/>
                        </a:lnSpc>
                        <a:spcBef>
                          <a:spcPts val="0"/>
                        </a:spcBef>
                        <a:spcAft>
                          <a:spcPts val="0"/>
                        </a:spcAft>
                        <a:buFont typeface="Arial" pitchFamily="34" charset="0"/>
                        <a:buChar char="•"/>
                      </a:pPr>
                      <a:r>
                        <a:rPr lang="en-US" sz="1500" b="1" dirty="0" smtClean="0"/>
                        <a:t>Closer</a:t>
                      </a:r>
                      <a:r>
                        <a:rPr lang="en-US" sz="1500" b="1" baseline="0" dirty="0" smtClean="0"/>
                        <a:t> integration within and across ULS with faculty and departments</a:t>
                      </a:r>
                      <a:endParaRPr lang="en-US" sz="1500" b="1" i="0" dirty="0">
                        <a:solidFill>
                          <a:schemeClr val="tx1"/>
                        </a:solidFill>
                        <a:latin typeface="Trebuchet MS" pitchFamily="34" charset="0"/>
                        <a:ea typeface="Calibri"/>
                        <a:cs typeface="Times New Roman"/>
                      </a:endParaRPr>
                    </a:p>
                  </a:txBody>
                  <a:tcPr marL="54448" marR="54448" marT="0" marB="0"/>
                </a:tc>
              </a:tr>
              <a:tr h="895414">
                <a:tc>
                  <a:txBody>
                    <a:bodyPr/>
                    <a:lstStyle/>
                    <a:p>
                      <a:pPr marL="0" marR="0" indent="0">
                        <a:lnSpc>
                          <a:spcPct val="100000"/>
                        </a:lnSpc>
                        <a:spcBef>
                          <a:spcPts val="0"/>
                        </a:spcBef>
                        <a:spcAft>
                          <a:spcPts val="0"/>
                        </a:spcAft>
                        <a:buFont typeface="+mj-lt"/>
                        <a:buNone/>
                      </a:pPr>
                      <a:r>
                        <a:rPr lang="en-US" sz="1600" b="1" dirty="0" smtClean="0"/>
                        <a:t>Services </a:t>
                      </a:r>
                      <a:endParaRPr lang="en-US" sz="1600" b="1" dirty="0">
                        <a:latin typeface="Trebuchet MS" pitchFamily="34" charset="0"/>
                        <a:ea typeface="Calibri"/>
                        <a:cs typeface="Times New Roman"/>
                      </a:endParaRPr>
                    </a:p>
                  </a:txBody>
                  <a:tcPr marL="54448" marR="54448" marT="0" marB="0" anchor="ctr"/>
                </a:tc>
                <a:tc>
                  <a:txBody>
                    <a:bodyPr/>
                    <a:lstStyle/>
                    <a:p>
                      <a:pPr marL="285750" marR="0" lvl="0" indent="-285750">
                        <a:lnSpc>
                          <a:spcPct val="100000"/>
                        </a:lnSpc>
                        <a:spcBef>
                          <a:spcPts val="0"/>
                        </a:spcBef>
                        <a:spcAft>
                          <a:spcPts val="0"/>
                        </a:spcAft>
                        <a:buFont typeface="Arial" pitchFamily="34" charset="0"/>
                        <a:buChar char="•"/>
                      </a:pPr>
                      <a:r>
                        <a:rPr lang="en-US" sz="1500" b="1" i="1" dirty="0" smtClean="0">
                          <a:solidFill>
                            <a:srgbClr val="C00000"/>
                          </a:solidFill>
                        </a:rPr>
                        <a:t>Develop</a:t>
                      </a:r>
                      <a:r>
                        <a:rPr lang="en-US" sz="1500" b="1" i="1" baseline="0" dirty="0" smtClean="0">
                          <a:solidFill>
                            <a:srgbClr val="C00000"/>
                          </a:solidFill>
                        </a:rPr>
                        <a:t> a new service model for reference blending traditional and digital formats</a:t>
                      </a:r>
                    </a:p>
                    <a:p>
                      <a:pPr marL="285750" marR="0" lvl="0" indent="-285750">
                        <a:lnSpc>
                          <a:spcPct val="100000"/>
                        </a:lnSpc>
                        <a:spcBef>
                          <a:spcPts val="0"/>
                        </a:spcBef>
                        <a:spcAft>
                          <a:spcPts val="0"/>
                        </a:spcAft>
                        <a:buFont typeface="Arial" pitchFamily="34" charset="0"/>
                        <a:buChar char="•"/>
                      </a:pPr>
                      <a:r>
                        <a:rPr lang="en-US" sz="1500" b="1" dirty="0" smtClean="0"/>
                        <a:t>Innovate</a:t>
                      </a:r>
                      <a:r>
                        <a:rPr lang="en-US" sz="1500" b="1" baseline="0" dirty="0" smtClean="0"/>
                        <a:t> information literacy instruction and assessment </a:t>
                      </a:r>
                    </a:p>
                    <a:p>
                      <a:pPr marL="285750" marR="0" lvl="0" indent="-285750">
                        <a:lnSpc>
                          <a:spcPct val="100000"/>
                        </a:lnSpc>
                        <a:spcBef>
                          <a:spcPts val="0"/>
                        </a:spcBef>
                        <a:spcAft>
                          <a:spcPts val="0"/>
                        </a:spcAft>
                        <a:buFont typeface="Arial" pitchFamily="34" charset="0"/>
                        <a:buChar char="•"/>
                      </a:pPr>
                      <a:r>
                        <a:rPr lang="en-US" sz="1500" b="1" baseline="0" dirty="0" smtClean="0"/>
                        <a:t>Innovate access services</a:t>
                      </a:r>
                      <a:endParaRPr lang="en-US" sz="1500" b="1" i="0" dirty="0">
                        <a:solidFill>
                          <a:schemeClr val="tx1"/>
                        </a:solidFill>
                        <a:latin typeface="Trebuchet MS" pitchFamily="34" charset="0"/>
                        <a:ea typeface="Calibri"/>
                        <a:cs typeface="Times New Roman"/>
                      </a:endParaRPr>
                    </a:p>
                  </a:txBody>
                  <a:tcPr marL="54448" marR="54448" marT="0" marB="0"/>
                </a:tc>
              </a:tr>
              <a:tr h="418161">
                <a:tc>
                  <a:txBody>
                    <a:bodyPr/>
                    <a:lstStyle/>
                    <a:p>
                      <a:pPr marL="0" marR="0" indent="0">
                        <a:lnSpc>
                          <a:spcPct val="100000"/>
                        </a:lnSpc>
                        <a:spcBef>
                          <a:spcPts val="0"/>
                        </a:spcBef>
                        <a:spcAft>
                          <a:spcPts val="0"/>
                        </a:spcAft>
                        <a:buFont typeface="+mj-lt"/>
                        <a:buNone/>
                      </a:pPr>
                      <a:r>
                        <a:rPr lang="en-US" sz="1600" b="1" dirty="0" smtClean="0"/>
                        <a:t>Scholarly communication</a:t>
                      </a:r>
                      <a:endParaRPr lang="en-US" sz="1600" b="1" dirty="0">
                        <a:latin typeface="Trebuchet MS" pitchFamily="34" charset="0"/>
                        <a:ea typeface="Calibri"/>
                        <a:cs typeface="Times New Roman"/>
                      </a:endParaRPr>
                    </a:p>
                  </a:txBody>
                  <a:tcPr marL="54448" marR="54448" marT="0" marB="0" anchor="ctr"/>
                </a:tc>
                <a:tc>
                  <a:txBody>
                    <a:bodyPr/>
                    <a:lstStyle/>
                    <a:p>
                      <a:pPr marL="285750" marR="0" lvl="0" indent="-285750">
                        <a:lnSpc>
                          <a:spcPct val="100000"/>
                        </a:lnSpc>
                        <a:spcBef>
                          <a:spcPts val="0"/>
                        </a:spcBef>
                        <a:spcAft>
                          <a:spcPts val="0"/>
                        </a:spcAft>
                        <a:buSzPct val="110000"/>
                        <a:buFont typeface="Arial" pitchFamily="34" charset="0"/>
                        <a:buChar char="•"/>
                      </a:pPr>
                      <a:r>
                        <a:rPr lang="en-US" sz="1500" b="1" dirty="0" smtClean="0"/>
                        <a:t>Articulate and exemplify</a:t>
                      </a:r>
                      <a:r>
                        <a:rPr lang="en-US" sz="1500" b="1" baseline="0" dirty="0" smtClean="0"/>
                        <a:t> new models of scholarly communication</a:t>
                      </a:r>
                    </a:p>
                    <a:p>
                      <a:pPr marL="285750" marR="0" lvl="0" indent="-285750">
                        <a:lnSpc>
                          <a:spcPct val="100000"/>
                        </a:lnSpc>
                        <a:spcBef>
                          <a:spcPts val="0"/>
                        </a:spcBef>
                        <a:spcAft>
                          <a:spcPts val="0"/>
                        </a:spcAft>
                        <a:buSzPct val="110000"/>
                        <a:buFont typeface="Arial" pitchFamily="34" charset="0"/>
                        <a:buChar char="•"/>
                      </a:pPr>
                      <a:r>
                        <a:rPr lang="en-US" sz="1500" b="1" baseline="0" dirty="0" smtClean="0"/>
                        <a:t>Partner with faculty and researchers at and beyond Pitt</a:t>
                      </a:r>
                    </a:p>
                    <a:p>
                      <a:pPr marL="285750" marR="0" lvl="0" indent="-285750">
                        <a:lnSpc>
                          <a:spcPct val="100000"/>
                        </a:lnSpc>
                        <a:spcBef>
                          <a:spcPts val="0"/>
                        </a:spcBef>
                        <a:spcAft>
                          <a:spcPts val="0"/>
                        </a:spcAft>
                        <a:buSzPct val="110000"/>
                        <a:buFont typeface="Arial" pitchFamily="34" charset="0"/>
                        <a:buChar char="•"/>
                      </a:pPr>
                      <a:r>
                        <a:rPr lang="en-US" sz="1500" b="1" baseline="0" dirty="0" smtClean="0"/>
                        <a:t>Support creation of new digital collections, publishing services, trusted repositories</a:t>
                      </a:r>
                      <a:endParaRPr lang="en-US" sz="1500" b="1" i="0" dirty="0">
                        <a:solidFill>
                          <a:schemeClr val="tx1"/>
                        </a:solidFill>
                        <a:latin typeface="Trebuchet MS" pitchFamily="34" charset="0"/>
                        <a:ea typeface="Calibri"/>
                        <a:cs typeface="Times New Roman"/>
                      </a:endParaRPr>
                    </a:p>
                  </a:txBody>
                  <a:tcPr marL="54448" marR="54448" marT="0" marB="0"/>
                </a:tc>
              </a:tr>
              <a:tr h="418161">
                <a:tc>
                  <a:txBody>
                    <a:bodyPr/>
                    <a:lstStyle/>
                    <a:p>
                      <a:pPr marL="0" marR="0" indent="0">
                        <a:lnSpc>
                          <a:spcPct val="100000"/>
                        </a:lnSpc>
                        <a:spcBef>
                          <a:spcPts val="0"/>
                        </a:spcBef>
                        <a:spcAft>
                          <a:spcPts val="0"/>
                        </a:spcAft>
                        <a:buFont typeface="+mj-lt"/>
                        <a:buNone/>
                      </a:pPr>
                      <a:r>
                        <a:rPr lang="en-US" sz="1600" b="1" dirty="0" smtClean="0"/>
                        <a:t>Organizational agility</a:t>
                      </a:r>
                      <a:endParaRPr lang="en-US" sz="1600" b="1" dirty="0">
                        <a:latin typeface="Trebuchet MS" pitchFamily="34" charset="0"/>
                        <a:ea typeface="Calibri"/>
                        <a:cs typeface="Times New Roman"/>
                      </a:endParaRPr>
                    </a:p>
                  </a:txBody>
                  <a:tcPr marL="54448" marR="54448" marT="0" marB="0" anchor="ctr"/>
                </a:tc>
                <a:tc>
                  <a:txBody>
                    <a:bodyPr/>
                    <a:lstStyle/>
                    <a:p>
                      <a:pPr marL="285750" marR="0" lvl="0" indent="-285750">
                        <a:lnSpc>
                          <a:spcPct val="100000"/>
                        </a:lnSpc>
                        <a:spcBef>
                          <a:spcPts val="0"/>
                        </a:spcBef>
                        <a:spcAft>
                          <a:spcPts val="0"/>
                        </a:spcAft>
                        <a:buFont typeface="Arial" pitchFamily="34" charset="0"/>
                        <a:buChar char="•"/>
                      </a:pPr>
                      <a:r>
                        <a:rPr lang="en-US" sz="1500" b="1" dirty="0" smtClean="0"/>
                        <a:t>Increase effectiveness</a:t>
                      </a:r>
                      <a:r>
                        <a:rPr lang="en-US" sz="1500" b="1" baseline="0" dirty="0" smtClean="0"/>
                        <a:t> by </a:t>
                      </a:r>
                      <a:r>
                        <a:rPr lang="en-US" sz="1500" b="1" dirty="0" smtClean="0"/>
                        <a:t>directing </a:t>
                      </a:r>
                      <a:r>
                        <a:rPr lang="en-US" sz="1500" b="1" dirty="0"/>
                        <a:t>resources to </a:t>
                      </a:r>
                      <a:r>
                        <a:rPr lang="en-US" sz="1500" b="1" dirty="0" smtClean="0"/>
                        <a:t>highest</a:t>
                      </a:r>
                      <a:r>
                        <a:rPr lang="en-US" sz="1500" b="1" baseline="0" dirty="0" smtClean="0"/>
                        <a:t> priorities (as indicated by assessment data analysis)</a:t>
                      </a:r>
                    </a:p>
                    <a:p>
                      <a:pPr marL="285750" marR="0" lvl="0" indent="-285750">
                        <a:lnSpc>
                          <a:spcPct val="100000"/>
                        </a:lnSpc>
                        <a:spcBef>
                          <a:spcPts val="0"/>
                        </a:spcBef>
                        <a:spcAft>
                          <a:spcPts val="0"/>
                        </a:spcAft>
                        <a:buFont typeface="Arial" pitchFamily="34" charset="0"/>
                        <a:buChar char="•"/>
                      </a:pPr>
                      <a:r>
                        <a:rPr lang="en-US" sz="1500" b="1" baseline="0" dirty="0" smtClean="0"/>
                        <a:t>Monitor and respond quickly to  needs</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500" b="1" dirty="0" smtClean="0"/>
                        <a:t>New skills development </a:t>
                      </a:r>
                    </a:p>
                    <a:p>
                      <a:pPr marL="285750" marR="0" lvl="0" indent="-285750">
                        <a:lnSpc>
                          <a:spcPct val="100000"/>
                        </a:lnSpc>
                        <a:spcBef>
                          <a:spcPts val="0"/>
                        </a:spcBef>
                        <a:spcAft>
                          <a:spcPts val="0"/>
                        </a:spcAft>
                        <a:buFont typeface="Arial" pitchFamily="34" charset="0"/>
                        <a:buChar char="•"/>
                      </a:pPr>
                      <a:r>
                        <a:rPr lang="en-US" sz="1500" b="1" dirty="0" smtClean="0"/>
                        <a:t>Recruit and retain professional staff </a:t>
                      </a:r>
                      <a:endParaRPr lang="en-US" sz="1500" b="1" i="0" dirty="0">
                        <a:solidFill>
                          <a:schemeClr val="tx1"/>
                        </a:solidFill>
                        <a:latin typeface="Trebuchet MS" pitchFamily="34" charset="0"/>
                        <a:ea typeface="Calibri"/>
                        <a:cs typeface="Times New Roman"/>
                      </a:endParaRPr>
                    </a:p>
                  </a:txBody>
                  <a:tcPr marL="54448" marR="54448" marT="0" marB="0"/>
                </a:tc>
              </a:tr>
            </a:tbl>
          </a:graphicData>
        </a:graphic>
      </p:graphicFrame>
    </p:spTree>
    <p:extLst>
      <p:ext uri="{BB962C8B-B14F-4D97-AF65-F5344CB8AC3E}">
        <p14:creationId xmlns:p14="http://schemas.microsoft.com/office/powerpoint/2010/main" val="880256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95275" y="914400"/>
            <a:ext cx="8839200" cy="584775"/>
          </a:xfrm>
        </p:spPr>
        <p:txBody>
          <a:bodyPr>
            <a:noAutofit/>
          </a:bodyPr>
          <a:lstStyle/>
          <a:p>
            <a:r>
              <a:rPr lang="en-US" sz="2200" dirty="0" smtClean="0"/>
              <a:t>Themes of the Cambridge University Library Strategic Framework</a:t>
            </a:r>
            <a:endParaRPr lang="en-US" sz="2200" dirty="0"/>
          </a:p>
        </p:txBody>
      </p:sp>
      <p:graphicFrame>
        <p:nvGraphicFramePr>
          <p:cNvPr id="8" name="Table 7"/>
          <p:cNvGraphicFramePr>
            <a:graphicFrameLocks noGrp="1"/>
          </p:cNvGraphicFramePr>
          <p:nvPr>
            <p:extLst>
              <p:ext uri="{D42A27DB-BD31-4B8C-83A1-F6EECF244321}">
                <p14:modId xmlns:p14="http://schemas.microsoft.com/office/powerpoint/2010/main" val="1968513913"/>
              </p:ext>
            </p:extLst>
          </p:nvPr>
        </p:nvGraphicFramePr>
        <p:xfrm>
          <a:off x="304800" y="1524001"/>
          <a:ext cx="8534400" cy="5007085"/>
        </p:xfrm>
        <a:graphic>
          <a:graphicData uri="http://schemas.openxmlformats.org/drawingml/2006/table">
            <a:tbl>
              <a:tblPr>
                <a:tableStyleId>{3C2FFA5D-87B4-456A-9821-1D502468CF0F}</a:tableStyleId>
              </a:tblPr>
              <a:tblGrid>
                <a:gridCol w="2438400"/>
                <a:gridCol w="6096000"/>
              </a:tblGrid>
              <a:tr h="367289">
                <a:tc gridSpan="2">
                  <a:txBody>
                    <a:bodyPr/>
                    <a:lstStyle/>
                    <a:p>
                      <a:pPr marL="0" marR="0" algn="ctr">
                        <a:lnSpc>
                          <a:spcPct val="115000"/>
                        </a:lnSpc>
                        <a:spcBef>
                          <a:spcPts val="0"/>
                        </a:spcBef>
                        <a:spcAft>
                          <a:spcPts val="0"/>
                        </a:spcAft>
                      </a:pPr>
                      <a:r>
                        <a:rPr lang="en-US" sz="2000" b="1" dirty="0"/>
                        <a:t>Overarching Theme: User-Centered Collections and Services</a:t>
                      </a:r>
                      <a:endParaRPr lang="en-US" sz="2000" b="1" dirty="0">
                        <a:solidFill>
                          <a:schemeClr val="bg1"/>
                        </a:solidFill>
                        <a:latin typeface="Calibri"/>
                        <a:ea typeface="Calibri"/>
                        <a:cs typeface="Times New Roman"/>
                      </a:endParaRPr>
                    </a:p>
                  </a:txBody>
                  <a:tcPr marL="54448" marR="54448" marT="0" marB="0"/>
                </a:tc>
                <a:tc hMerge="1">
                  <a:txBody>
                    <a:bodyPr/>
                    <a:lstStyle/>
                    <a:p>
                      <a:endParaRPr lang="en-US"/>
                    </a:p>
                  </a:txBody>
                  <a:tcPr/>
                </a:tc>
              </a:tr>
              <a:tr h="273853">
                <a:tc>
                  <a:txBody>
                    <a:bodyPr/>
                    <a:lstStyle/>
                    <a:p>
                      <a:pPr marL="0" marR="0" indent="0">
                        <a:lnSpc>
                          <a:spcPct val="100000"/>
                        </a:lnSpc>
                        <a:spcBef>
                          <a:spcPts val="0"/>
                        </a:spcBef>
                        <a:spcAft>
                          <a:spcPts val="0"/>
                        </a:spcAft>
                      </a:pPr>
                      <a:r>
                        <a:rPr lang="en-US" sz="1600" b="1" cap="all" dirty="0" smtClean="0">
                          <a:solidFill>
                            <a:schemeClr val="bg1"/>
                          </a:solidFill>
                        </a:rPr>
                        <a:t>     Long</a:t>
                      </a:r>
                      <a:r>
                        <a:rPr lang="en-US" sz="1600" b="1" cap="all" baseline="0" dirty="0" smtClean="0">
                          <a:solidFill>
                            <a:schemeClr val="bg1"/>
                          </a:solidFill>
                        </a:rPr>
                        <a:t> Range Goals</a:t>
                      </a:r>
                      <a:endParaRPr lang="en-US" sz="1600" b="1" cap="all" dirty="0">
                        <a:solidFill>
                          <a:schemeClr val="bg1"/>
                        </a:solidFill>
                        <a:latin typeface="Trebuchet MS" pitchFamily="34" charset="0"/>
                        <a:ea typeface="Calibri"/>
                        <a:cs typeface="Times New Roman"/>
                      </a:endParaRPr>
                    </a:p>
                  </a:txBody>
                  <a:tcPr marL="54448" marR="54448" marT="0" marB="0">
                    <a:solidFill>
                      <a:srgbClr val="0B5395"/>
                    </a:solidFill>
                  </a:tcPr>
                </a:tc>
                <a:tc>
                  <a:txBody>
                    <a:bodyPr/>
                    <a:lstStyle/>
                    <a:p>
                      <a:pPr marL="0" marR="0" lvl="0">
                        <a:lnSpc>
                          <a:spcPct val="100000"/>
                        </a:lnSpc>
                        <a:spcBef>
                          <a:spcPts val="0"/>
                        </a:spcBef>
                        <a:spcAft>
                          <a:spcPts val="0"/>
                        </a:spcAft>
                      </a:pPr>
                      <a:r>
                        <a:rPr lang="en-US" sz="1600" b="1" cap="all" dirty="0" smtClean="0">
                          <a:solidFill>
                            <a:schemeClr val="bg1"/>
                          </a:solidFill>
                        </a:rPr>
                        <a:t>       Objectives</a:t>
                      </a:r>
                      <a:endParaRPr lang="en-US" sz="1600" b="1" cap="all" dirty="0">
                        <a:solidFill>
                          <a:schemeClr val="bg1"/>
                        </a:solidFill>
                        <a:latin typeface="Trebuchet MS" pitchFamily="34" charset="0"/>
                        <a:ea typeface="Calibri"/>
                        <a:cs typeface="Times New Roman"/>
                      </a:endParaRPr>
                    </a:p>
                  </a:txBody>
                  <a:tcPr marL="54448" marR="54448" marT="0" marB="0">
                    <a:solidFill>
                      <a:srgbClr val="0B5395"/>
                    </a:solidFill>
                  </a:tcPr>
                </a:tc>
              </a:tr>
              <a:tr h="771306">
                <a:tc>
                  <a:txBody>
                    <a:bodyPr/>
                    <a:lstStyle/>
                    <a:p>
                      <a:pPr marL="0" marR="0" indent="0">
                        <a:lnSpc>
                          <a:spcPct val="100000"/>
                        </a:lnSpc>
                        <a:spcBef>
                          <a:spcPts val="0"/>
                        </a:spcBef>
                        <a:spcAft>
                          <a:spcPts val="1000"/>
                        </a:spcAft>
                        <a:buFont typeface="+mj-lt"/>
                        <a:buNone/>
                      </a:pPr>
                      <a:r>
                        <a:rPr lang="en-US" sz="1600" b="1" dirty="0"/>
                        <a:t>Teaching, learning, research </a:t>
                      </a:r>
                      <a:endParaRPr lang="en-US" sz="1600" b="1" dirty="0">
                        <a:latin typeface="Calibri"/>
                        <a:ea typeface="Calibri"/>
                        <a:cs typeface="Times New Roman"/>
                      </a:endParaRPr>
                    </a:p>
                  </a:txBody>
                  <a:tcPr marL="54448" marR="54448" marT="0" marB="0" anchor="ctr"/>
                </a:tc>
                <a:tc>
                  <a:txBody>
                    <a:bodyPr/>
                    <a:lstStyle/>
                    <a:p>
                      <a:pPr marL="342900" marR="0" lvl="0" indent="-342900">
                        <a:lnSpc>
                          <a:spcPct val="115000"/>
                        </a:lnSpc>
                        <a:spcBef>
                          <a:spcPts val="0"/>
                        </a:spcBef>
                        <a:spcAft>
                          <a:spcPts val="0"/>
                        </a:spcAft>
                        <a:buFont typeface="Symbol"/>
                        <a:buChar char=""/>
                      </a:pPr>
                      <a:r>
                        <a:rPr lang="en-US" sz="1400" b="1" dirty="0">
                          <a:solidFill>
                            <a:srgbClr val="C00000"/>
                          </a:solidFill>
                        </a:rPr>
                        <a:t>Understand user needs, expectations </a:t>
                      </a:r>
                      <a:br>
                        <a:rPr lang="en-US" sz="1400" b="1" dirty="0">
                          <a:solidFill>
                            <a:srgbClr val="C00000"/>
                          </a:solidFill>
                        </a:rPr>
                      </a:br>
                      <a:r>
                        <a:rPr lang="en-US" sz="1400" b="1" dirty="0">
                          <a:solidFill>
                            <a:srgbClr val="C00000"/>
                          </a:solidFill>
                        </a:rPr>
                        <a:t>Deliver  innovation </a:t>
                      </a:r>
                      <a:br>
                        <a:rPr lang="en-US" sz="1400" b="1" dirty="0">
                          <a:solidFill>
                            <a:srgbClr val="C00000"/>
                          </a:solidFill>
                        </a:rPr>
                      </a:br>
                      <a:r>
                        <a:rPr lang="en-US" sz="1400" b="1" dirty="0"/>
                        <a:t>Closer integration, collaboration of Cambridge libraries </a:t>
                      </a:r>
                      <a:endParaRPr lang="en-US" sz="1400" b="1" dirty="0">
                        <a:latin typeface="Calibri"/>
                        <a:ea typeface="Calibri"/>
                        <a:cs typeface="Times New Roman"/>
                      </a:endParaRPr>
                    </a:p>
                  </a:txBody>
                  <a:tcPr marL="54448" marR="54448" marT="0" marB="0" anchor="ctr"/>
                </a:tc>
              </a:tr>
              <a:tr h="1285510">
                <a:tc>
                  <a:txBody>
                    <a:bodyPr/>
                    <a:lstStyle/>
                    <a:p>
                      <a:pPr marL="0" marR="0" indent="0">
                        <a:lnSpc>
                          <a:spcPct val="100000"/>
                        </a:lnSpc>
                        <a:spcBef>
                          <a:spcPts val="0"/>
                        </a:spcBef>
                        <a:spcAft>
                          <a:spcPts val="0"/>
                        </a:spcAft>
                        <a:buFont typeface="+mj-lt"/>
                        <a:buNone/>
                      </a:pPr>
                      <a:r>
                        <a:rPr lang="en-US" sz="1600" b="1" dirty="0"/>
                        <a:t>Content development and </a:t>
                      </a:r>
                      <a:r>
                        <a:rPr lang="en-US" sz="1600" b="1" dirty="0" smtClean="0"/>
                        <a:t>delivery</a:t>
                      </a:r>
                    </a:p>
                    <a:p>
                      <a:pPr marL="0" marR="0" indent="0">
                        <a:lnSpc>
                          <a:spcPct val="100000"/>
                        </a:lnSpc>
                        <a:spcBef>
                          <a:spcPts val="0"/>
                        </a:spcBef>
                        <a:spcAft>
                          <a:spcPts val="0"/>
                        </a:spcAft>
                        <a:buFont typeface="+mj-lt"/>
                        <a:buNone/>
                      </a:pPr>
                      <a:endParaRPr lang="en-US" sz="1600" b="1" dirty="0"/>
                    </a:p>
                    <a:p>
                      <a:pPr marL="0" marR="0" indent="0">
                        <a:lnSpc>
                          <a:spcPct val="100000"/>
                        </a:lnSpc>
                        <a:spcBef>
                          <a:spcPts val="0"/>
                        </a:spcBef>
                        <a:spcAft>
                          <a:spcPts val="0"/>
                        </a:spcAft>
                        <a:buFont typeface="+mj-lt"/>
                        <a:buNone/>
                      </a:pPr>
                      <a:r>
                        <a:rPr lang="en-US" sz="1600" b="1" dirty="0"/>
                        <a:t>Digital infrastructure </a:t>
                      </a:r>
                      <a:endParaRPr lang="en-US" sz="1600" b="1" dirty="0">
                        <a:latin typeface="Calibri"/>
                        <a:ea typeface="Calibri"/>
                        <a:cs typeface="Times New Roman"/>
                      </a:endParaRPr>
                    </a:p>
                  </a:txBody>
                  <a:tcPr marL="54448" marR="54448" marT="0" marB="0" anchor="ctr"/>
                </a:tc>
                <a:tc>
                  <a:txBody>
                    <a:bodyPr/>
                    <a:lstStyle/>
                    <a:p>
                      <a:pPr marL="342900" marR="0" lvl="0" indent="-342900">
                        <a:lnSpc>
                          <a:spcPct val="115000"/>
                        </a:lnSpc>
                        <a:spcBef>
                          <a:spcPts val="0"/>
                        </a:spcBef>
                        <a:spcAft>
                          <a:spcPts val="0"/>
                        </a:spcAft>
                        <a:buFont typeface="Symbol"/>
                        <a:buChar char=""/>
                      </a:pPr>
                      <a:r>
                        <a:rPr lang="en-US" sz="1400" b="1" dirty="0">
                          <a:solidFill>
                            <a:srgbClr val="C00000"/>
                          </a:solidFill>
                        </a:rPr>
                        <a:t>Emphasis on e-content and </a:t>
                      </a:r>
                      <a:r>
                        <a:rPr lang="en-US" sz="1400" b="1" dirty="0" err="1">
                          <a:solidFill>
                            <a:srgbClr val="C00000"/>
                          </a:solidFill>
                        </a:rPr>
                        <a:t>digitisation</a:t>
                      </a:r>
                      <a:r>
                        <a:rPr lang="en-US" sz="1400" b="1" dirty="0">
                          <a:solidFill>
                            <a:srgbClr val="C00000"/>
                          </a:solidFill>
                        </a:rPr>
                        <a:t> </a:t>
                      </a:r>
                      <a:r>
                        <a:rPr lang="en-US" sz="1400" b="1" dirty="0" err="1">
                          <a:solidFill>
                            <a:srgbClr val="C00000"/>
                          </a:solidFill>
                        </a:rPr>
                        <a:t>programme</a:t>
                      </a:r>
                      <a:r>
                        <a:rPr lang="en-US" sz="1400" b="1" dirty="0">
                          <a:solidFill>
                            <a:srgbClr val="C00000"/>
                          </a:solidFill>
                        </a:rPr>
                        <a:t/>
                      </a:r>
                      <a:br>
                        <a:rPr lang="en-US" sz="1400" b="1" dirty="0">
                          <a:solidFill>
                            <a:srgbClr val="C00000"/>
                          </a:solidFill>
                        </a:rPr>
                      </a:br>
                      <a:r>
                        <a:rPr lang="en-US" sz="1400" b="1" dirty="0">
                          <a:solidFill>
                            <a:srgbClr val="C00000"/>
                          </a:solidFill>
                        </a:rPr>
                        <a:t>Develop special </a:t>
                      </a:r>
                      <a:r>
                        <a:rPr lang="en-US" sz="1400" b="1" dirty="0" smtClean="0">
                          <a:solidFill>
                            <a:srgbClr val="C00000"/>
                          </a:solidFill>
                        </a:rPr>
                        <a:t>collections</a:t>
                      </a:r>
                      <a:br>
                        <a:rPr lang="en-US" sz="1400" b="1" dirty="0" smtClean="0">
                          <a:solidFill>
                            <a:srgbClr val="C00000"/>
                          </a:solidFill>
                        </a:rPr>
                      </a:br>
                      <a:r>
                        <a:rPr lang="en-US" sz="1400" b="1" dirty="0" smtClean="0">
                          <a:solidFill>
                            <a:srgbClr val="C00000"/>
                          </a:solidFill>
                        </a:rPr>
                        <a:t>Further</a:t>
                      </a:r>
                      <a:r>
                        <a:rPr lang="en-US" sz="1400" b="1" baseline="0" dirty="0" smtClean="0">
                          <a:solidFill>
                            <a:srgbClr val="C00000"/>
                          </a:solidFill>
                        </a:rPr>
                        <a:t> develop institutional repositories</a:t>
                      </a:r>
                      <a:r>
                        <a:rPr lang="en-US" sz="1400" b="1" dirty="0">
                          <a:solidFill>
                            <a:srgbClr val="C00000"/>
                          </a:solidFill>
                        </a:rPr>
                        <a:t/>
                      </a:r>
                      <a:br>
                        <a:rPr lang="en-US" sz="1400" b="1" dirty="0">
                          <a:solidFill>
                            <a:srgbClr val="C00000"/>
                          </a:solidFill>
                        </a:rPr>
                      </a:br>
                      <a:r>
                        <a:rPr lang="en-US" sz="1400" b="1" dirty="0"/>
                        <a:t>Print collection management, </a:t>
                      </a:r>
                      <a:r>
                        <a:rPr lang="en-US" sz="1400" b="1" dirty="0" err="1"/>
                        <a:t>deduplication</a:t>
                      </a:r>
                      <a:r>
                        <a:rPr lang="en-US" sz="1400" b="1" dirty="0"/>
                        <a:t>, storage</a:t>
                      </a:r>
                      <a:br>
                        <a:rPr lang="en-US" sz="1400" b="1" dirty="0"/>
                      </a:br>
                      <a:r>
                        <a:rPr lang="en-US" sz="1400" b="1" dirty="0"/>
                        <a:t>New approaches to discovery and ‘anytime, anywhere’ delivery</a:t>
                      </a:r>
                      <a:endParaRPr lang="en-US" sz="1400" b="1" dirty="0">
                        <a:solidFill>
                          <a:srgbClr val="FF0000"/>
                        </a:solidFill>
                        <a:latin typeface="Calibri"/>
                        <a:ea typeface="Calibri"/>
                        <a:cs typeface="Times New Roman"/>
                      </a:endParaRPr>
                    </a:p>
                  </a:txBody>
                  <a:tcPr marL="54448" marR="54448" marT="0" marB="0" anchor="ctr"/>
                </a:tc>
              </a:tr>
              <a:tr h="766515">
                <a:tc>
                  <a:txBody>
                    <a:bodyPr/>
                    <a:lstStyle/>
                    <a:p>
                      <a:pPr marL="0" marR="0" indent="0">
                        <a:lnSpc>
                          <a:spcPct val="100000"/>
                        </a:lnSpc>
                        <a:spcBef>
                          <a:spcPts val="0"/>
                        </a:spcBef>
                        <a:spcAft>
                          <a:spcPts val="0"/>
                        </a:spcAft>
                        <a:buFont typeface="+mj-lt"/>
                        <a:buNone/>
                      </a:pPr>
                      <a:r>
                        <a:rPr lang="en-US" sz="1600" b="1" dirty="0"/>
                        <a:t>Library as place </a:t>
                      </a:r>
                      <a:r>
                        <a:rPr lang="en-US" sz="1600" b="1" dirty="0" smtClean="0"/>
                        <a:t/>
                      </a:r>
                      <a:br>
                        <a:rPr lang="en-US" sz="1600" b="1" dirty="0" smtClean="0"/>
                      </a:br>
                      <a:r>
                        <a:rPr lang="en-US" sz="1600" b="1" dirty="0" smtClean="0"/>
                        <a:t>(</a:t>
                      </a:r>
                      <a:r>
                        <a:rPr lang="en-US" sz="1600" b="1" dirty="0"/>
                        <a:t>physical and virtual) </a:t>
                      </a:r>
                      <a:br>
                        <a:rPr lang="en-US" sz="1600" b="1" dirty="0"/>
                      </a:br>
                      <a:endParaRPr lang="en-US" sz="1600" b="1" dirty="0">
                        <a:latin typeface="Calibri"/>
                        <a:ea typeface="Calibri"/>
                        <a:cs typeface="Times New Roman"/>
                      </a:endParaRPr>
                    </a:p>
                  </a:txBody>
                  <a:tcPr marL="54448" marR="54448" marT="0" marB="0" anchor="ctr"/>
                </a:tc>
                <a:tc>
                  <a:txBody>
                    <a:bodyPr/>
                    <a:lstStyle/>
                    <a:p>
                      <a:pPr marL="342900" marR="0" lvl="0" indent="-342900">
                        <a:lnSpc>
                          <a:spcPct val="115000"/>
                        </a:lnSpc>
                        <a:spcBef>
                          <a:spcPts val="0"/>
                        </a:spcBef>
                        <a:spcAft>
                          <a:spcPts val="0"/>
                        </a:spcAft>
                        <a:buFont typeface="Symbol"/>
                        <a:buChar char=""/>
                      </a:pPr>
                      <a:r>
                        <a:rPr lang="en-US" sz="1400" b="1" dirty="0">
                          <a:solidFill>
                            <a:srgbClr val="C00000"/>
                          </a:solidFill>
                        </a:rPr>
                        <a:t>Welcome and inspire; innovate user space </a:t>
                      </a:r>
                      <a:r>
                        <a:rPr lang="en-US" sz="1400" b="1" dirty="0"/>
                        <a:t/>
                      </a:r>
                      <a:br>
                        <a:rPr lang="en-US" sz="1400" b="1" dirty="0"/>
                      </a:br>
                      <a:r>
                        <a:rPr lang="en-US" sz="1400" b="1" dirty="0"/>
                        <a:t>Develop Web presence (virtual space</a:t>
                      </a:r>
                      <a:r>
                        <a:rPr lang="en-US" sz="1400" b="1" dirty="0" smtClean="0"/>
                        <a:t>)</a:t>
                      </a:r>
                      <a:endParaRPr lang="en-US" sz="1400" b="1" dirty="0">
                        <a:latin typeface="Calibri"/>
                        <a:ea typeface="Calibri"/>
                        <a:cs typeface="Times New Roman"/>
                      </a:endParaRPr>
                    </a:p>
                  </a:txBody>
                  <a:tcPr marL="54448" marR="54448" marT="0" marB="0" anchor="ctr"/>
                </a:tc>
              </a:tr>
              <a:tr h="1028408">
                <a:tc>
                  <a:txBody>
                    <a:bodyPr/>
                    <a:lstStyle/>
                    <a:p>
                      <a:pPr marL="0" marR="0" indent="0">
                        <a:lnSpc>
                          <a:spcPct val="100000"/>
                        </a:lnSpc>
                        <a:spcBef>
                          <a:spcPts val="0"/>
                        </a:spcBef>
                        <a:spcAft>
                          <a:spcPts val="0"/>
                        </a:spcAft>
                        <a:buFont typeface="+mj-lt"/>
                        <a:buNone/>
                      </a:pPr>
                      <a:r>
                        <a:rPr lang="en-US" sz="1600" b="1" dirty="0"/>
                        <a:t>Finance – reduced central funding </a:t>
                      </a:r>
                      <a:endParaRPr lang="en-US" sz="1600" b="1" dirty="0">
                        <a:latin typeface="Calibri"/>
                        <a:ea typeface="Calibri"/>
                        <a:cs typeface="Times New Roman"/>
                      </a:endParaRPr>
                    </a:p>
                  </a:txBody>
                  <a:tcPr marL="54448" marR="54448" marT="0" marB="0" anchor="ctr"/>
                </a:tc>
                <a:tc>
                  <a:txBody>
                    <a:bodyPr/>
                    <a:lstStyle/>
                    <a:p>
                      <a:pPr marL="342900" marR="0" lvl="0" indent="-342900">
                        <a:lnSpc>
                          <a:spcPct val="115000"/>
                        </a:lnSpc>
                        <a:spcBef>
                          <a:spcPts val="0"/>
                        </a:spcBef>
                        <a:spcAft>
                          <a:spcPts val="0"/>
                        </a:spcAft>
                        <a:buFont typeface="Symbol"/>
                        <a:buChar char=""/>
                      </a:pPr>
                      <a:r>
                        <a:rPr lang="en-US" sz="1400" b="1" dirty="0"/>
                        <a:t>Ensure optimal use of existing </a:t>
                      </a:r>
                      <a:r>
                        <a:rPr lang="en-US" sz="1400" b="1" dirty="0" err="1" smtClean="0"/>
                        <a:t>resources;direct</a:t>
                      </a:r>
                      <a:r>
                        <a:rPr lang="en-US" sz="1400" b="1" dirty="0" smtClean="0"/>
                        <a:t> </a:t>
                      </a:r>
                      <a:r>
                        <a:rPr lang="en-US" sz="1400" b="1" dirty="0"/>
                        <a:t>resources to emerging </a:t>
                      </a:r>
                      <a:r>
                        <a:rPr lang="en-US" sz="1400" b="1" dirty="0" smtClean="0"/>
                        <a:t>needs</a:t>
                      </a:r>
                      <a:br>
                        <a:rPr lang="en-US" sz="1400" b="1" dirty="0" smtClean="0"/>
                      </a:br>
                      <a:r>
                        <a:rPr lang="en-US" sz="1400" b="1" dirty="0" smtClean="0"/>
                        <a:t>Better </a:t>
                      </a:r>
                      <a:r>
                        <a:rPr lang="en-US" sz="1400" b="1" dirty="0"/>
                        <a:t>use of </a:t>
                      </a:r>
                      <a:r>
                        <a:rPr lang="en-US" sz="1400" b="1" dirty="0" smtClean="0"/>
                        <a:t>technology</a:t>
                      </a:r>
                      <a:br>
                        <a:rPr lang="en-US" sz="1400" b="1" dirty="0" smtClean="0"/>
                      </a:br>
                      <a:r>
                        <a:rPr lang="en-US" sz="1400" b="1" dirty="0" smtClean="0"/>
                        <a:t>Cost </a:t>
                      </a:r>
                      <a:r>
                        <a:rPr lang="en-US" sz="1400" b="1" dirty="0"/>
                        <a:t>savings through collaboration with peers and external partners</a:t>
                      </a:r>
                      <a:br>
                        <a:rPr lang="en-US" sz="1400" b="1" dirty="0"/>
                      </a:br>
                      <a:r>
                        <a:rPr lang="en-US" sz="1400" b="1" dirty="0"/>
                        <a:t>Development (fund raising) </a:t>
                      </a:r>
                      <a:r>
                        <a:rPr lang="en-US" sz="1400" b="1" dirty="0" smtClean="0"/>
                        <a:t>activities</a:t>
                      </a:r>
                      <a:endParaRPr lang="en-US" sz="1400" b="1" dirty="0">
                        <a:latin typeface="Calibri"/>
                        <a:ea typeface="Calibri"/>
                        <a:cs typeface="Times New Roman"/>
                      </a:endParaRPr>
                    </a:p>
                  </a:txBody>
                  <a:tcPr marL="54448" marR="54448" marT="0" marB="0" anchor="ctr"/>
                </a:tc>
              </a:tr>
              <a:tr h="514204">
                <a:tc>
                  <a:txBody>
                    <a:bodyPr/>
                    <a:lstStyle/>
                    <a:p>
                      <a:pPr marL="0" marR="0" indent="0">
                        <a:lnSpc>
                          <a:spcPct val="100000"/>
                        </a:lnSpc>
                        <a:spcBef>
                          <a:spcPts val="0"/>
                        </a:spcBef>
                        <a:spcAft>
                          <a:spcPts val="0"/>
                        </a:spcAft>
                        <a:buFont typeface="+mj-lt"/>
                        <a:buNone/>
                      </a:pPr>
                      <a:r>
                        <a:rPr lang="en-US" sz="1600" b="1" dirty="0"/>
                        <a:t>Developing as an organization </a:t>
                      </a:r>
                      <a:endParaRPr lang="en-US" sz="1600" b="1" dirty="0">
                        <a:latin typeface="Calibri"/>
                        <a:ea typeface="Calibri"/>
                        <a:cs typeface="Times New Roman"/>
                      </a:endParaRPr>
                    </a:p>
                  </a:txBody>
                  <a:tcPr marL="54448" marR="54448" marT="0" marB="0" anchor="ctr"/>
                </a:tc>
                <a:tc>
                  <a:txBody>
                    <a:bodyPr/>
                    <a:lstStyle/>
                    <a:p>
                      <a:pPr marL="342900" marR="0" lvl="0" indent="-342900">
                        <a:lnSpc>
                          <a:spcPct val="115000"/>
                        </a:lnSpc>
                        <a:spcBef>
                          <a:spcPts val="0"/>
                        </a:spcBef>
                        <a:spcAft>
                          <a:spcPts val="0"/>
                        </a:spcAft>
                        <a:buFont typeface="Symbol"/>
                        <a:buChar char=""/>
                      </a:pPr>
                      <a:r>
                        <a:rPr lang="en-US" sz="1400" b="1" dirty="0">
                          <a:solidFill>
                            <a:srgbClr val="C00000"/>
                          </a:solidFill>
                        </a:rPr>
                        <a:t>New skills development </a:t>
                      </a:r>
                      <a:br>
                        <a:rPr lang="en-US" sz="1400" b="1" dirty="0">
                          <a:solidFill>
                            <a:srgbClr val="C00000"/>
                          </a:solidFill>
                        </a:rPr>
                      </a:br>
                      <a:r>
                        <a:rPr lang="en-US" sz="1400" b="1" dirty="0">
                          <a:solidFill>
                            <a:srgbClr val="C00000"/>
                          </a:solidFill>
                        </a:rPr>
                        <a:t>Monitoring effectiveness</a:t>
                      </a:r>
                      <a:endParaRPr lang="en-US" sz="1400" b="1" dirty="0">
                        <a:solidFill>
                          <a:srgbClr val="C00000"/>
                        </a:solidFill>
                        <a:latin typeface="Calibri"/>
                        <a:ea typeface="Calibri"/>
                        <a:cs typeface="Times New Roman"/>
                      </a:endParaRPr>
                    </a:p>
                  </a:txBody>
                  <a:tcPr marL="54448" marR="54448" marT="0" marB="0" anchor="ctr"/>
                </a:tc>
              </a:tr>
            </a:tbl>
          </a:graphicData>
        </a:graphic>
      </p:graphicFrame>
    </p:spTree>
    <p:extLst>
      <p:ext uri="{BB962C8B-B14F-4D97-AF65-F5344CB8AC3E}">
        <p14:creationId xmlns:p14="http://schemas.microsoft.com/office/powerpoint/2010/main" val="8167133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lalupa photo of atlas.jpg"/>
          <p:cNvPicPr>
            <a:picLocks noChangeAspect="1"/>
          </p:cNvPicPr>
          <p:nvPr/>
        </p:nvPicPr>
        <p:blipFill>
          <a:blip r:embed="rId3" cstate="print"/>
          <a:stretch>
            <a:fillRect/>
          </a:stretch>
        </p:blipFill>
        <p:spPr>
          <a:xfrm>
            <a:off x="701407" y="609600"/>
            <a:ext cx="4267200" cy="5689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TextBox 7"/>
          <p:cNvSpPr txBox="1"/>
          <p:nvPr/>
        </p:nvSpPr>
        <p:spPr>
          <a:xfrm>
            <a:off x="5755395" y="6465833"/>
            <a:ext cx="3376670" cy="276999"/>
          </a:xfrm>
          <a:prstGeom prst="rect">
            <a:avLst/>
          </a:prstGeom>
          <a:noFill/>
        </p:spPr>
        <p:txBody>
          <a:bodyPr wrap="square" rtlCol="0">
            <a:spAutoFit/>
          </a:bodyPr>
          <a:lstStyle/>
          <a:p>
            <a:r>
              <a:rPr lang="en-US" sz="1200" dirty="0" smtClean="0">
                <a:latin typeface="Arial" pitchFamily="34" charset="0"/>
                <a:cs typeface="Arial" pitchFamily="34" charset="0"/>
              </a:rPr>
              <a:t>Farnese Atlas    Image by </a:t>
            </a:r>
            <a:r>
              <a:rPr lang="en-US" sz="1200" dirty="0" err="1" smtClean="0">
                <a:latin typeface="Arial" pitchFamily="34" charset="0"/>
                <a:cs typeface="Arial" pitchFamily="34" charset="0"/>
              </a:rPr>
              <a:t>Lalupa</a:t>
            </a:r>
            <a:r>
              <a:rPr lang="en-US" sz="1200" dirty="0" smtClean="0">
                <a:latin typeface="Arial" pitchFamily="34" charset="0"/>
                <a:cs typeface="Arial" pitchFamily="34" charset="0"/>
              </a:rPr>
              <a:t>    CC BY SA</a:t>
            </a:r>
            <a:endParaRPr lang="en-US" sz="1200" dirty="0">
              <a:latin typeface="Arial" pitchFamily="34" charset="0"/>
              <a:cs typeface="Arial" pitchFamily="34" charset="0"/>
            </a:endParaRPr>
          </a:p>
        </p:txBody>
      </p:sp>
      <p:sp>
        <p:nvSpPr>
          <p:cNvPr id="3" name="Title 2"/>
          <p:cNvSpPr>
            <a:spLocks noGrp="1"/>
          </p:cNvSpPr>
          <p:nvPr>
            <p:ph type="title"/>
          </p:nvPr>
        </p:nvSpPr>
        <p:spPr>
          <a:xfrm>
            <a:off x="5410200" y="2819400"/>
            <a:ext cx="3124200" cy="1446550"/>
          </a:xfrm>
        </p:spPr>
        <p:txBody>
          <a:bodyPr/>
          <a:lstStyle/>
          <a:p>
            <a:r>
              <a:rPr lang="en-US" sz="4400" dirty="0">
                <a:latin typeface="Arial" charset="0"/>
              </a:rPr>
              <a:t>Atlas’ Burden</a:t>
            </a:r>
            <a:endParaRPr lang="en-US" sz="4400" dirty="0"/>
          </a:p>
        </p:txBody>
      </p:sp>
    </p:spTree>
    <p:extLst>
      <p:ext uri="{BB962C8B-B14F-4D97-AF65-F5344CB8AC3E}">
        <p14:creationId xmlns:p14="http://schemas.microsoft.com/office/powerpoint/2010/main" val="105484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Title 1"/>
          <p:cNvSpPr>
            <a:spLocks noGrp="1"/>
          </p:cNvSpPr>
          <p:nvPr>
            <p:ph type="title"/>
          </p:nvPr>
        </p:nvSpPr>
        <p:spPr>
          <a:xfrm>
            <a:off x="272666" y="1019175"/>
            <a:ext cx="8763000" cy="952500"/>
          </a:xfrm>
        </p:spPr>
        <p:txBody>
          <a:bodyPr>
            <a:noAutofit/>
          </a:bodyPr>
          <a:lstStyle/>
          <a:p>
            <a:pPr eaLnBrk="1" hangingPunct="1"/>
            <a:r>
              <a:rPr lang="en-US" sz="2250" b="1" dirty="0" smtClean="0"/>
              <a:t>Median Circulation and Reference Transactions in North American Research Libraries 1991-2008, with 5 Year Forecast</a:t>
            </a:r>
          </a:p>
        </p:txBody>
      </p:sp>
      <p:graphicFrame>
        <p:nvGraphicFramePr>
          <p:cNvPr id="3" name="Chart 2"/>
          <p:cNvGraphicFramePr>
            <a:graphicFrameLocks noChangeAspect="1"/>
          </p:cNvGraphicFramePr>
          <p:nvPr>
            <p:extLst>
              <p:ext uri="{D42A27DB-BD31-4B8C-83A1-F6EECF244321}">
                <p14:modId xmlns:p14="http://schemas.microsoft.com/office/powerpoint/2010/main" val="176164801"/>
              </p:ext>
            </p:extLst>
          </p:nvPr>
        </p:nvGraphicFramePr>
        <p:xfrm>
          <a:off x="381001" y="2057400"/>
          <a:ext cx="8077200" cy="4318894"/>
        </p:xfrm>
        <a:graphic>
          <a:graphicData uri="http://schemas.openxmlformats.org/drawingml/2006/chart">
            <c:chart xmlns:c="http://schemas.openxmlformats.org/drawingml/2006/chart" xmlns:r="http://schemas.openxmlformats.org/officeDocument/2006/relationships" r:id="rId3"/>
          </a:graphicData>
        </a:graphic>
      </p:graphicFrame>
      <p:sp>
        <p:nvSpPr>
          <p:cNvPr id="51204" name="TextBox 3"/>
          <p:cNvSpPr txBox="1">
            <a:spLocks noChangeArrowheads="1"/>
          </p:cNvSpPr>
          <p:nvPr/>
        </p:nvSpPr>
        <p:spPr bwMode="auto">
          <a:xfrm>
            <a:off x="1676400" y="6400800"/>
            <a:ext cx="5768118" cy="276999"/>
          </a:xfrm>
          <a:prstGeom prst="rect">
            <a:avLst/>
          </a:prstGeom>
          <a:noFill/>
          <a:ln w="9525">
            <a:noFill/>
            <a:miter lim="800000"/>
            <a:headEnd/>
            <a:tailEnd/>
          </a:ln>
        </p:spPr>
        <p:txBody>
          <a:bodyPr wrap="none">
            <a:spAutoFit/>
          </a:bodyPr>
          <a:lstStyle/>
          <a:p>
            <a:pPr eaLnBrk="0" hangingPunct="0"/>
            <a:r>
              <a:rPr lang="en-US" sz="1200" dirty="0">
                <a:solidFill>
                  <a:prstClr val="black"/>
                </a:solidFill>
                <a:latin typeface="Trebuchet MS" pitchFamily="34" charset="0"/>
                <a:cs typeface="Arial" charset="0"/>
              </a:rPr>
              <a:t>Data source: </a:t>
            </a:r>
            <a:r>
              <a:rPr lang="en-US" sz="1200" i="1" dirty="0">
                <a:solidFill>
                  <a:prstClr val="black"/>
                </a:solidFill>
                <a:latin typeface="Trebuchet MS" pitchFamily="34" charset="0"/>
                <a:cs typeface="Arial" charset="0"/>
              </a:rPr>
              <a:t>ARL Statistics </a:t>
            </a:r>
            <a:r>
              <a:rPr lang="en-US" sz="1200" i="1" dirty="0" smtClean="0">
                <a:solidFill>
                  <a:prstClr val="black"/>
                </a:solidFill>
                <a:latin typeface="Trebuchet MS" pitchFamily="34" charset="0"/>
                <a:cs typeface="Arial" charset="0"/>
              </a:rPr>
              <a:t>2007-2008 </a:t>
            </a:r>
            <a:r>
              <a:rPr lang="en-US" sz="1200" dirty="0" smtClean="0">
                <a:solidFill>
                  <a:prstClr val="black"/>
                </a:solidFill>
                <a:latin typeface="Trebuchet MS" pitchFamily="34" charset="0"/>
                <a:cs typeface="Arial" charset="0"/>
                <a:hlinkClick r:id="rId4"/>
              </a:rPr>
              <a:t>http</a:t>
            </a:r>
            <a:r>
              <a:rPr lang="en-US" sz="1200" dirty="0">
                <a:solidFill>
                  <a:prstClr val="black"/>
                </a:solidFill>
                <a:latin typeface="Trebuchet MS" pitchFamily="34" charset="0"/>
                <a:cs typeface="Arial" charset="0"/>
                <a:hlinkClick r:id="rId4"/>
              </a:rPr>
              <a:t>://</a:t>
            </a:r>
            <a:r>
              <a:rPr lang="en-US" sz="1200" dirty="0" smtClean="0">
                <a:solidFill>
                  <a:prstClr val="black"/>
                </a:solidFill>
                <a:latin typeface="Trebuchet MS" pitchFamily="34" charset="0"/>
                <a:cs typeface="Arial" charset="0"/>
                <a:hlinkClick r:id="rId4"/>
              </a:rPr>
              <a:t>www.arl.org/bm~doc/arlstat08.pdf</a:t>
            </a:r>
            <a:endParaRPr lang="en-US" sz="1200" dirty="0">
              <a:solidFill>
                <a:prstClr val="black"/>
              </a:solidFill>
              <a:latin typeface="Trebuchet MS" pitchFamily="34" charset="0"/>
              <a:cs typeface="Arial" charset="0"/>
            </a:endParaRPr>
          </a:p>
        </p:txBody>
      </p:sp>
      <p:sp>
        <p:nvSpPr>
          <p:cNvPr id="8" name="TextBox 7"/>
          <p:cNvSpPr txBox="1"/>
          <p:nvPr/>
        </p:nvSpPr>
        <p:spPr>
          <a:xfrm>
            <a:off x="5715000" y="1981200"/>
            <a:ext cx="3124199" cy="2062103"/>
          </a:xfrm>
          <a:prstGeom prst="rect">
            <a:avLst/>
          </a:prstGeom>
          <a:noFill/>
        </p:spPr>
        <p:txBody>
          <a:bodyPr wrap="square" rtlCol="0">
            <a:spAutoFit/>
          </a:bodyPr>
          <a:lstStyle/>
          <a:p>
            <a:r>
              <a:rPr lang="en-US" sz="2400" b="1" dirty="0" smtClean="0">
                <a:solidFill>
                  <a:srgbClr val="C00000"/>
                </a:solidFill>
                <a:latin typeface="Trebuchet MS" pitchFamily="34" charset="0"/>
                <a:cs typeface="Arial" pitchFamily="34" charset="0"/>
              </a:rPr>
              <a:t>“65% of information requests originate</a:t>
            </a:r>
          </a:p>
          <a:p>
            <a:r>
              <a:rPr lang="en-US" sz="2400" b="1" dirty="0" smtClean="0">
                <a:solidFill>
                  <a:srgbClr val="C00000"/>
                </a:solidFill>
                <a:latin typeface="Trebuchet MS" pitchFamily="34" charset="0"/>
                <a:cs typeface="Arial" pitchFamily="34" charset="0"/>
              </a:rPr>
              <a:t>off-campus.”</a:t>
            </a:r>
          </a:p>
          <a:p>
            <a:r>
              <a:rPr lang="en-US" dirty="0" smtClean="0">
                <a:solidFill>
                  <a:srgbClr val="C00000"/>
                </a:solidFill>
                <a:latin typeface="Trebuchet MS" pitchFamily="34" charset="0"/>
                <a:cs typeface="Arial" pitchFamily="34" charset="0"/>
              </a:rPr>
              <a:t>University of Minnesota </a:t>
            </a:r>
          </a:p>
          <a:p>
            <a:r>
              <a:rPr lang="en-US" i="1" dirty="0" smtClean="0">
                <a:solidFill>
                  <a:srgbClr val="C00000"/>
                </a:solidFill>
                <a:latin typeface="Trebuchet MS" pitchFamily="34" charset="0"/>
                <a:cs typeface="Arial" pitchFamily="34" charset="0"/>
              </a:rPr>
              <a:t>Discoverability</a:t>
            </a:r>
            <a:r>
              <a:rPr lang="en-US" dirty="0" smtClean="0">
                <a:solidFill>
                  <a:srgbClr val="C00000"/>
                </a:solidFill>
                <a:latin typeface="Trebuchet MS" pitchFamily="34" charset="0"/>
                <a:cs typeface="Arial" pitchFamily="34" charset="0"/>
              </a:rPr>
              <a:t> report, p. 4</a:t>
            </a:r>
          </a:p>
          <a:p>
            <a:endParaRPr lang="en-US" sz="20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517362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7351" y="762000"/>
            <a:ext cx="8229600" cy="584775"/>
          </a:xfrm>
        </p:spPr>
        <p:txBody>
          <a:bodyPr/>
          <a:lstStyle/>
          <a:p>
            <a:r>
              <a:rPr lang="en-US" dirty="0" smtClean="0"/>
              <a:t>Circ declining faster at Pitt</a:t>
            </a:r>
            <a:endParaRPr lang="en-US" dirty="0"/>
          </a:p>
        </p:txBody>
      </p:sp>
      <p:sp>
        <p:nvSpPr>
          <p:cNvPr id="2" name="Slide Number Placeholder 1"/>
          <p:cNvSpPr>
            <a:spLocks noGrp="1"/>
          </p:cNvSpPr>
          <p:nvPr>
            <p:ph type="sldNum" sz="quarter" idx="4294967295"/>
          </p:nvPr>
        </p:nvSpPr>
        <p:spPr>
          <a:xfrm>
            <a:off x="8382000" y="1588"/>
            <a:ext cx="762000" cy="366712"/>
          </a:xfrm>
          <a:prstGeom prst="rect">
            <a:avLst/>
          </a:prstGeom>
        </p:spPr>
        <p:txBody>
          <a:bodyPr/>
          <a:lstStyle/>
          <a:p>
            <a:fld id="{33FE9935-EE29-468C-97AC-B4E12B71064A}" type="slidenum">
              <a:rPr lang="en-US" smtClean="0"/>
              <a:pPr/>
              <a:t>8</a:t>
            </a:fld>
            <a:endParaRPr lang="en-US" dirty="0"/>
          </a:p>
        </p:txBody>
      </p:sp>
      <p:graphicFrame>
        <p:nvGraphicFramePr>
          <p:cNvPr id="3" name="Chart 2"/>
          <p:cNvGraphicFramePr/>
          <p:nvPr>
            <p:extLst>
              <p:ext uri="{D42A27DB-BD31-4B8C-83A1-F6EECF244321}">
                <p14:modId xmlns:p14="http://schemas.microsoft.com/office/powerpoint/2010/main" val="1319054381"/>
              </p:ext>
            </p:extLst>
          </p:nvPr>
        </p:nvGraphicFramePr>
        <p:xfrm>
          <a:off x="381000" y="1371600"/>
          <a:ext cx="7543800" cy="51816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1"/>
          <p:cNvSpPr txBox="1"/>
          <p:nvPr/>
        </p:nvSpPr>
        <p:spPr>
          <a:xfrm>
            <a:off x="5943600" y="1752600"/>
            <a:ext cx="2895600" cy="2209800"/>
          </a:xfrm>
          <a:prstGeom prst="rect">
            <a:avLst/>
          </a:prstGeom>
          <a:solidFill>
            <a:srgbClr val="D4E9FC"/>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smtClean="0">
                <a:solidFill>
                  <a:srgbClr val="1E3168"/>
                </a:solidFill>
                <a:latin typeface="Trebuchet MS" pitchFamily="34" charset="0"/>
              </a:rPr>
              <a:t>Percent change </a:t>
            </a:r>
            <a:r>
              <a:rPr lang="en-US" sz="2800" b="1" dirty="0">
                <a:solidFill>
                  <a:srgbClr val="1E3168"/>
                </a:solidFill>
                <a:latin typeface="Trebuchet MS" pitchFamily="34" charset="0"/>
              </a:rPr>
              <a:t>since </a:t>
            </a:r>
            <a:r>
              <a:rPr lang="en-US" sz="2800" b="1" dirty="0" smtClean="0">
                <a:solidFill>
                  <a:srgbClr val="1E3168"/>
                </a:solidFill>
                <a:latin typeface="Trebuchet MS" pitchFamily="34" charset="0"/>
              </a:rPr>
              <a:t>2001</a:t>
            </a:r>
            <a:endParaRPr lang="en-US" sz="2800" b="1" dirty="0">
              <a:solidFill>
                <a:srgbClr val="1E3168"/>
              </a:solidFill>
              <a:latin typeface="Trebuchet MS" pitchFamily="34" charset="0"/>
            </a:endParaRPr>
          </a:p>
          <a:p>
            <a:pPr>
              <a:lnSpc>
                <a:spcPts val="4000"/>
              </a:lnSpc>
            </a:pPr>
            <a:r>
              <a:rPr lang="en-US" sz="2400" dirty="0" smtClean="0">
                <a:latin typeface="Trebuchet MS" pitchFamily="34" charset="0"/>
              </a:rPr>
              <a:t>Pitt      28%</a:t>
            </a:r>
          </a:p>
          <a:p>
            <a:pPr>
              <a:lnSpc>
                <a:spcPts val="4000"/>
              </a:lnSpc>
            </a:pPr>
            <a:r>
              <a:rPr lang="en-US" sz="2400" dirty="0" smtClean="0">
                <a:latin typeface="Trebuchet MS" pitchFamily="34" charset="0"/>
              </a:rPr>
              <a:t>ARL median      18</a:t>
            </a:r>
            <a:r>
              <a:rPr lang="en-US" sz="2400" dirty="0">
                <a:latin typeface="Trebuchet MS" pitchFamily="34" charset="0"/>
              </a:rPr>
              <a:t>%</a:t>
            </a:r>
          </a:p>
        </p:txBody>
      </p:sp>
      <p:sp>
        <p:nvSpPr>
          <p:cNvPr id="8" name="Down Arrow 7"/>
          <p:cNvSpPr/>
          <p:nvPr/>
        </p:nvSpPr>
        <p:spPr>
          <a:xfrm>
            <a:off x="6781800" y="2819400"/>
            <a:ext cx="228600" cy="304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Down Arrow 8"/>
          <p:cNvSpPr/>
          <p:nvPr/>
        </p:nvSpPr>
        <p:spPr>
          <a:xfrm>
            <a:off x="7924800" y="3276600"/>
            <a:ext cx="228600" cy="304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87290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declining faster at Pitt</a:t>
            </a:r>
            <a:endParaRPr lang="en-US" dirty="0"/>
          </a:p>
        </p:txBody>
      </p:sp>
      <p:sp>
        <p:nvSpPr>
          <p:cNvPr id="3" name="Slide Number Placeholder 2"/>
          <p:cNvSpPr>
            <a:spLocks noGrp="1"/>
          </p:cNvSpPr>
          <p:nvPr>
            <p:ph type="sldNum" sz="quarter" idx="4294967295"/>
          </p:nvPr>
        </p:nvSpPr>
        <p:spPr>
          <a:xfrm>
            <a:off x="8382000" y="1588"/>
            <a:ext cx="762000" cy="366712"/>
          </a:xfrm>
          <a:prstGeom prst="rect">
            <a:avLst/>
          </a:prstGeom>
        </p:spPr>
        <p:txBody>
          <a:bodyPr/>
          <a:lstStyle/>
          <a:p>
            <a:fld id="{33FE9935-EE29-468C-97AC-B4E12B71064A}" type="slidenum">
              <a:rPr lang="en-US" smtClean="0"/>
              <a:pPr/>
              <a:t>9</a:t>
            </a:fld>
            <a:endParaRPr lang="en-US" dirty="0"/>
          </a:p>
        </p:txBody>
      </p:sp>
      <p:graphicFrame>
        <p:nvGraphicFramePr>
          <p:cNvPr id="4" name="Chart 3"/>
          <p:cNvGraphicFramePr/>
          <p:nvPr>
            <p:extLst>
              <p:ext uri="{D42A27DB-BD31-4B8C-83A1-F6EECF244321}">
                <p14:modId xmlns:p14="http://schemas.microsoft.com/office/powerpoint/2010/main" val="1766462235"/>
              </p:ext>
            </p:extLst>
          </p:nvPr>
        </p:nvGraphicFramePr>
        <p:xfrm>
          <a:off x="381000" y="1524000"/>
          <a:ext cx="7639050" cy="472059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638800" y="4800362"/>
            <a:ext cx="3048000" cy="1338828"/>
          </a:xfrm>
          <a:prstGeom prst="rect">
            <a:avLst/>
          </a:prstGeom>
          <a:noFill/>
          <a:ln w="19050">
            <a:solidFill>
              <a:schemeClr val="accent6">
                <a:lumMod val="75000"/>
              </a:schemeClr>
            </a:solidFill>
          </a:ln>
        </p:spPr>
        <p:txBody>
          <a:bodyPr wrap="square" rtlCol="0">
            <a:spAutoFit/>
          </a:bodyPr>
          <a:lstStyle/>
          <a:p>
            <a:r>
              <a:rPr lang="en-US" sz="1400" b="1" dirty="0" smtClean="0">
                <a:latin typeface="Trebuchet MS" pitchFamily="34" charset="0"/>
              </a:rPr>
              <a:t>At Pitt, virtual reference is not voluminous enough to materially impact this downward trend.</a:t>
            </a:r>
          </a:p>
          <a:p>
            <a:endParaRPr lang="en-US" sz="1400" dirty="0" smtClean="0">
              <a:latin typeface="Trebuchet MS" pitchFamily="34" charset="0"/>
            </a:endParaRPr>
          </a:p>
          <a:p>
            <a:r>
              <a:rPr lang="en-US" sz="1250" dirty="0" smtClean="0">
                <a:latin typeface="Trebuchet MS" pitchFamily="34" charset="0"/>
              </a:rPr>
              <a:t>(2008: 11,003 virtual reference</a:t>
            </a:r>
          </a:p>
          <a:p>
            <a:r>
              <a:rPr lang="en-US" sz="1250" dirty="0" smtClean="0">
                <a:latin typeface="Trebuchet MS" pitchFamily="34" charset="0"/>
              </a:rPr>
              <a:t>transactions against a total of 134,523)</a:t>
            </a:r>
          </a:p>
        </p:txBody>
      </p:sp>
      <p:grpSp>
        <p:nvGrpSpPr>
          <p:cNvPr id="10" name="Group 9"/>
          <p:cNvGrpSpPr/>
          <p:nvPr/>
        </p:nvGrpSpPr>
        <p:grpSpPr>
          <a:xfrm>
            <a:off x="5562600" y="1600200"/>
            <a:ext cx="3124200" cy="2209800"/>
            <a:chOff x="6172200" y="1219200"/>
            <a:chExt cx="3124200" cy="2209800"/>
          </a:xfrm>
        </p:grpSpPr>
        <p:sp>
          <p:nvSpPr>
            <p:cNvPr id="7" name="TextBox 1"/>
            <p:cNvSpPr txBox="1"/>
            <p:nvPr/>
          </p:nvSpPr>
          <p:spPr>
            <a:xfrm>
              <a:off x="6172200" y="1219200"/>
              <a:ext cx="3124200" cy="2209800"/>
            </a:xfrm>
            <a:prstGeom prst="rect">
              <a:avLst/>
            </a:prstGeom>
            <a:solidFill>
              <a:srgbClr val="D4E9FC"/>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smtClean="0">
                  <a:solidFill>
                    <a:srgbClr val="1E3168"/>
                  </a:solidFill>
                  <a:latin typeface="Trebuchet MS" pitchFamily="34" charset="0"/>
                </a:rPr>
                <a:t>Percent change </a:t>
              </a:r>
              <a:r>
                <a:rPr lang="en-US" sz="2800" b="1" dirty="0">
                  <a:solidFill>
                    <a:srgbClr val="1E3168"/>
                  </a:solidFill>
                  <a:latin typeface="Trebuchet MS" pitchFamily="34" charset="0"/>
                </a:rPr>
                <a:t>since </a:t>
              </a:r>
              <a:r>
                <a:rPr lang="en-US" sz="2800" b="1" dirty="0" smtClean="0">
                  <a:solidFill>
                    <a:srgbClr val="1E3168"/>
                  </a:solidFill>
                  <a:latin typeface="Trebuchet MS" pitchFamily="34" charset="0"/>
                </a:rPr>
                <a:t>2001</a:t>
              </a:r>
              <a:endParaRPr lang="en-US" sz="2800" b="1" dirty="0">
                <a:solidFill>
                  <a:srgbClr val="1E3168"/>
                </a:solidFill>
                <a:latin typeface="Trebuchet MS" pitchFamily="34" charset="0"/>
              </a:endParaRPr>
            </a:p>
            <a:p>
              <a:pPr>
                <a:lnSpc>
                  <a:spcPts val="4000"/>
                </a:lnSpc>
              </a:pPr>
              <a:r>
                <a:rPr lang="en-US" sz="2400" dirty="0" smtClean="0">
                  <a:latin typeface="Trebuchet MS" pitchFamily="34" charset="0"/>
                </a:rPr>
                <a:t>Pitt      52%</a:t>
              </a:r>
            </a:p>
            <a:p>
              <a:pPr>
                <a:lnSpc>
                  <a:spcPts val="4000"/>
                </a:lnSpc>
              </a:pPr>
              <a:r>
                <a:rPr lang="en-US" sz="2400" dirty="0" smtClean="0">
                  <a:latin typeface="Trebuchet MS" pitchFamily="34" charset="0"/>
                </a:rPr>
                <a:t>ARL median      47%</a:t>
              </a:r>
              <a:endParaRPr lang="en-US" sz="2400" dirty="0">
                <a:latin typeface="Trebuchet MS" pitchFamily="34" charset="0"/>
              </a:endParaRPr>
            </a:p>
          </p:txBody>
        </p:sp>
        <p:sp>
          <p:nvSpPr>
            <p:cNvPr id="8" name="Down Arrow 7"/>
            <p:cNvSpPr/>
            <p:nvPr/>
          </p:nvSpPr>
          <p:spPr>
            <a:xfrm>
              <a:off x="7010400" y="2286000"/>
              <a:ext cx="228600" cy="304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Down Arrow 8"/>
            <p:cNvSpPr/>
            <p:nvPr/>
          </p:nvSpPr>
          <p:spPr>
            <a:xfrm>
              <a:off x="8077200" y="2743200"/>
              <a:ext cx="228600" cy="304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8887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20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20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97365" y="838200"/>
            <a:ext cx="8229600" cy="838200"/>
          </a:xfrm>
        </p:spPr>
        <p:txBody>
          <a:bodyPr>
            <a:noAutofit/>
          </a:bodyPr>
          <a:lstStyle/>
          <a:p>
            <a:r>
              <a:rPr lang="en-US" sz="2400" dirty="0" smtClean="0"/>
              <a:t>Percentage Change in Median Resources Per Student at ARL Libraries, 2000-2008 </a:t>
            </a:r>
            <a:r>
              <a:rPr lang="en-US" sz="2400" b="0" dirty="0" smtClean="0"/>
              <a:t>(Compared to 2000)</a:t>
            </a:r>
            <a:r>
              <a:rPr lang="en-US" sz="2400" dirty="0" smtClean="0"/>
              <a:t/>
            </a:r>
            <a:br>
              <a:rPr lang="en-US" sz="2400" dirty="0" smtClean="0"/>
            </a:br>
            <a:endParaRPr lang="en-US" sz="2400" dirty="0"/>
          </a:p>
        </p:txBody>
      </p:sp>
      <p:sp>
        <p:nvSpPr>
          <p:cNvPr id="9" name="Slide Number Placeholder 8"/>
          <p:cNvSpPr>
            <a:spLocks noGrp="1"/>
          </p:cNvSpPr>
          <p:nvPr>
            <p:ph type="sldNum" sz="quarter" idx="4294967295"/>
          </p:nvPr>
        </p:nvSpPr>
        <p:spPr>
          <a:xfrm>
            <a:off x="8382000" y="1588"/>
            <a:ext cx="762000" cy="366712"/>
          </a:xfrm>
          <a:prstGeom prst="rect">
            <a:avLst/>
          </a:prstGeom>
        </p:spPr>
        <p:txBody>
          <a:bodyPr/>
          <a:lstStyle/>
          <a:p>
            <a:fld id="{33FE9935-EE29-468C-97AC-B4E12B71064A}" type="slidenum">
              <a:rPr lang="en-US" smtClean="0"/>
              <a:pPr/>
              <a:t>10</a:t>
            </a:fld>
            <a:endParaRPr lang="en-US" dirty="0"/>
          </a:p>
        </p:txBody>
      </p:sp>
      <p:graphicFrame>
        <p:nvGraphicFramePr>
          <p:cNvPr id="3" name="Chart 2"/>
          <p:cNvGraphicFramePr/>
          <p:nvPr>
            <p:extLst>
              <p:ext uri="{D42A27DB-BD31-4B8C-83A1-F6EECF244321}">
                <p14:modId xmlns:p14="http://schemas.microsoft.com/office/powerpoint/2010/main" val="3901237144"/>
              </p:ext>
            </p:extLst>
          </p:nvPr>
        </p:nvGraphicFramePr>
        <p:xfrm>
          <a:off x="28575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04800" y="4825425"/>
            <a:ext cx="3727302" cy="584775"/>
          </a:xfrm>
          <a:prstGeom prst="rect">
            <a:avLst/>
          </a:prstGeom>
          <a:noFill/>
          <a:ln>
            <a:noFill/>
          </a:ln>
        </p:spPr>
        <p:txBody>
          <a:bodyPr wrap="none" rtlCol="0">
            <a:spAutoFit/>
          </a:bodyPr>
          <a:lstStyle/>
          <a:p>
            <a:r>
              <a:rPr lang="en-US" sz="1600" b="1" dirty="0" smtClean="0">
                <a:solidFill>
                  <a:prstClr val="black"/>
                </a:solidFill>
                <a:latin typeface="Arial" pitchFamily="34" charset="0"/>
                <a:cs typeface="Arial" pitchFamily="34" charset="0"/>
              </a:rPr>
              <a:t>Change in Staff, Volumes Added, </a:t>
            </a:r>
          </a:p>
          <a:p>
            <a:r>
              <a:rPr lang="en-US" sz="1600" b="1" dirty="0" smtClean="0">
                <a:solidFill>
                  <a:prstClr val="black"/>
                </a:solidFill>
                <a:latin typeface="Arial" pitchFamily="34" charset="0"/>
                <a:cs typeface="Arial" pitchFamily="34" charset="0"/>
              </a:rPr>
              <a:t>Monographs Purchased Per Student</a:t>
            </a:r>
            <a:endParaRPr lang="en-US" sz="1600" b="1" dirty="0">
              <a:solidFill>
                <a:prstClr val="black"/>
              </a:solidFill>
              <a:latin typeface="Arial" pitchFamily="34" charset="0"/>
              <a:cs typeface="Arial" pitchFamily="34" charset="0"/>
            </a:endParaRPr>
          </a:p>
        </p:txBody>
      </p:sp>
      <p:graphicFrame>
        <p:nvGraphicFramePr>
          <p:cNvPr id="5" name="Chart 4"/>
          <p:cNvGraphicFramePr/>
          <p:nvPr>
            <p:extLst>
              <p:ext uri="{D42A27DB-BD31-4B8C-83A1-F6EECF244321}">
                <p14:modId xmlns:p14="http://schemas.microsoft.com/office/powerpoint/2010/main" val="2225871629"/>
              </p:ext>
            </p:extLst>
          </p:nvPr>
        </p:nvGraphicFramePr>
        <p:xfrm>
          <a:off x="4419600" y="3537554"/>
          <a:ext cx="4477610" cy="264795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4419600" y="6185504"/>
            <a:ext cx="4476750" cy="584775"/>
          </a:xfrm>
          <a:prstGeom prst="rect">
            <a:avLst/>
          </a:prstGeom>
          <a:noFill/>
          <a:ln>
            <a:noFill/>
          </a:ln>
        </p:spPr>
        <p:txBody>
          <a:bodyPr wrap="square" rtlCol="0">
            <a:spAutoFit/>
          </a:bodyPr>
          <a:lstStyle/>
          <a:p>
            <a:r>
              <a:rPr lang="en-US" sz="1600" b="1" dirty="0" smtClean="0">
                <a:solidFill>
                  <a:prstClr val="black"/>
                </a:solidFill>
                <a:latin typeface="Arial" pitchFamily="34" charset="0"/>
                <a:cs typeface="Arial" pitchFamily="34" charset="0"/>
              </a:rPr>
              <a:t>Change in E-Serials Expenditures</a:t>
            </a:r>
          </a:p>
          <a:p>
            <a:r>
              <a:rPr lang="en-US" sz="1600" b="1" dirty="0" smtClean="0">
                <a:solidFill>
                  <a:prstClr val="black"/>
                </a:solidFill>
                <a:latin typeface="Arial" pitchFamily="34" charset="0"/>
                <a:cs typeface="Arial" pitchFamily="34" charset="0"/>
              </a:rPr>
              <a:t>Per Student</a:t>
            </a:r>
            <a:endParaRPr lang="en-US" sz="1600" b="1" dirty="0">
              <a:solidFill>
                <a:prstClr val="black"/>
              </a:solidFill>
              <a:latin typeface="Arial" pitchFamily="34" charset="0"/>
              <a:cs typeface="Arial" pitchFamily="34" charset="0"/>
            </a:endParaRPr>
          </a:p>
        </p:txBody>
      </p:sp>
      <p:sp>
        <p:nvSpPr>
          <p:cNvPr id="8" name="TextBox 7"/>
          <p:cNvSpPr txBox="1"/>
          <p:nvPr/>
        </p:nvSpPr>
        <p:spPr>
          <a:xfrm>
            <a:off x="228600" y="6339303"/>
            <a:ext cx="3505200" cy="461665"/>
          </a:xfrm>
          <a:prstGeom prst="rect">
            <a:avLst/>
          </a:prstGeom>
          <a:noFill/>
        </p:spPr>
        <p:txBody>
          <a:bodyPr wrap="square" rtlCol="0">
            <a:spAutoFit/>
          </a:bodyPr>
          <a:lstStyle/>
          <a:p>
            <a:r>
              <a:rPr lang="en-US" sz="1200" dirty="0" smtClean="0">
                <a:solidFill>
                  <a:prstClr val="black"/>
                </a:solidFill>
                <a:latin typeface="Trebuchet MS" pitchFamily="34" charset="0"/>
                <a:cs typeface="Arial" pitchFamily="34" charset="0"/>
              </a:rPr>
              <a:t>Data source: </a:t>
            </a:r>
            <a:r>
              <a:rPr lang="en-US" sz="1200" i="1" dirty="0" smtClean="0">
                <a:solidFill>
                  <a:prstClr val="black"/>
                </a:solidFill>
                <a:latin typeface="Trebuchet MS" pitchFamily="34" charset="0"/>
                <a:cs typeface="Arial" pitchFamily="34" charset="0"/>
              </a:rPr>
              <a:t>ARL Statistics 2007-2008</a:t>
            </a:r>
            <a:br>
              <a:rPr lang="en-US" sz="1200" i="1" dirty="0" smtClean="0">
                <a:solidFill>
                  <a:prstClr val="black"/>
                </a:solidFill>
                <a:latin typeface="Trebuchet MS" pitchFamily="34" charset="0"/>
                <a:cs typeface="Arial" pitchFamily="34" charset="0"/>
              </a:rPr>
            </a:br>
            <a:r>
              <a:rPr lang="en-US" sz="1200" dirty="0" smtClean="0">
                <a:solidFill>
                  <a:prstClr val="black"/>
                </a:solidFill>
                <a:latin typeface="Trebuchet MS" pitchFamily="34" charset="0"/>
                <a:cs typeface="Arial" pitchFamily="34" charset="0"/>
                <a:hlinkClick r:id="rId5"/>
              </a:rPr>
              <a:t>http://www.arl.org/bm~doc/arlstat08.pdf</a:t>
            </a:r>
            <a:endParaRPr lang="en-US" sz="1200" dirty="0" smtClean="0">
              <a:solidFill>
                <a:prstClr val="black"/>
              </a:solidFill>
              <a:latin typeface="Trebuchet MS" pitchFamily="34" charset="0"/>
              <a:cs typeface="Arial" pitchFamily="34" charset="0"/>
            </a:endParaRPr>
          </a:p>
        </p:txBody>
      </p:sp>
      <p:sp>
        <p:nvSpPr>
          <p:cNvPr id="11" name="TextBox 1"/>
          <p:cNvSpPr txBox="1"/>
          <p:nvPr/>
        </p:nvSpPr>
        <p:spPr>
          <a:xfrm>
            <a:off x="4972050" y="1752600"/>
            <a:ext cx="3352800" cy="1676400"/>
          </a:xfrm>
          <a:prstGeom prst="rect">
            <a:avLst/>
          </a:prstGeom>
          <a:solidFill>
            <a:srgbClr val="1E3168"/>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smtClean="0">
                <a:solidFill>
                  <a:schemeClr val="bg1"/>
                </a:solidFill>
                <a:latin typeface="Trebuchet MS" pitchFamily="34" charset="0"/>
              </a:rPr>
              <a:t>In 2008, Pitt </a:t>
            </a:r>
            <a:r>
              <a:rPr lang="en-US" sz="2000" b="1" dirty="0">
                <a:solidFill>
                  <a:schemeClr val="bg1"/>
                </a:solidFill>
                <a:latin typeface="Trebuchet MS" pitchFamily="34" charset="0"/>
              </a:rPr>
              <a:t>expended 66% of its materials budget on e-resources. </a:t>
            </a:r>
            <a:endParaRPr lang="en-US" sz="2000" b="1" dirty="0" smtClean="0">
              <a:solidFill>
                <a:schemeClr val="bg1"/>
              </a:solidFill>
              <a:latin typeface="Trebuchet MS" pitchFamily="34" charset="0"/>
            </a:endParaRPr>
          </a:p>
          <a:p>
            <a:pPr>
              <a:lnSpc>
                <a:spcPct val="150000"/>
              </a:lnSpc>
            </a:pPr>
            <a:r>
              <a:rPr lang="en-US" sz="2000" b="1" dirty="0" smtClean="0">
                <a:solidFill>
                  <a:schemeClr val="bg1"/>
                </a:solidFill>
                <a:latin typeface="Trebuchet MS" pitchFamily="34" charset="0"/>
              </a:rPr>
              <a:t>The </a:t>
            </a:r>
            <a:r>
              <a:rPr lang="en-US" sz="2000" b="1" dirty="0">
                <a:solidFill>
                  <a:schemeClr val="bg1"/>
                </a:solidFill>
                <a:latin typeface="Trebuchet MS" pitchFamily="34" charset="0"/>
              </a:rPr>
              <a:t>ARL median was 57%.</a:t>
            </a:r>
          </a:p>
        </p:txBody>
      </p:sp>
    </p:spTree>
    <p:extLst>
      <p:ext uri="{BB962C8B-B14F-4D97-AF65-F5344CB8AC3E}">
        <p14:creationId xmlns:p14="http://schemas.microsoft.com/office/powerpoint/2010/main" val="6357985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04800" y="914400"/>
            <a:ext cx="4495800" cy="1200329"/>
          </a:xfrm>
        </p:spPr>
        <p:txBody>
          <a:bodyPr/>
          <a:lstStyle/>
          <a:p>
            <a:r>
              <a:rPr lang="en-US" sz="3600" dirty="0"/>
              <a:t>What Did Users </a:t>
            </a:r>
            <a:r>
              <a:rPr lang="en-US" sz="3600" dirty="0" smtClean="0"/>
              <a:t>Say</a:t>
            </a:r>
            <a:br>
              <a:rPr lang="en-US" sz="3600" dirty="0" smtClean="0"/>
            </a:br>
            <a:r>
              <a:rPr lang="en-US" sz="3600" dirty="0" smtClean="0"/>
              <a:t>They </a:t>
            </a:r>
            <a:r>
              <a:rPr lang="en-US" sz="3600" dirty="0"/>
              <a:t>Want? (2002)</a:t>
            </a:r>
          </a:p>
        </p:txBody>
      </p:sp>
      <p:graphicFrame>
        <p:nvGraphicFramePr>
          <p:cNvPr id="67588" name="Object 4"/>
          <p:cNvGraphicFramePr>
            <a:graphicFrameLocks noChangeAspect="1"/>
          </p:cNvGraphicFramePr>
          <p:nvPr>
            <p:extLst>
              <p:ext uri="{D42A27DB-BD31-4B8C-83A1-F6EECF244321}">
                <p14:modId xmlns:p14="http://schemas.microsoft.com/office/powerpoint/2010/main" val="1334458857"/>
              </p:ext>
            </p:extLst>
          </p:nvPr>
        </p:nvGraphicFramePr>
        <p:xfrm>
          <a:off x="285750" y="2477650"/>
          <a:ext cx="4335131" cy="3172599"/>
        </p:xfrm>
        <a:graphic>
          <a:graphicData uri="http://schemas.openxmlformats.org/presentationml/2006/ole">
            <mc:AlternateContent xmlns:mc="http://schemas.openxmlformats.org/markup-compatibility/2006">
              <mc:Choice xmlns:v="urn:schemas-microsoft-com:vml" Requires="v">
                <p:oleObj spid="_x0000_s1045" name="Worksheet" r:id="rId5" imgW="4581682" imgH="3114855" progId="Excel.Sheet.8">
                  <p:embed/>
                </p:oleObj>
              </mc:Choice>
              <mc:Fallback>
                <p:oleObj name="Worksheet" r:id="rId5" imgW="4581682" imgH="3114855" progId="Excel.Sheet.8">
                  <p:embed/>
                  <p:pic>
                    <p:nvPicPr>
                      <p:cNvPr id="0" name=""/>
                      <p:cNvPicPr>
                        <a:picLocks noChangeAspect="1" noChangeArrowheads="1"/>
                      </p:cNvPicPr>
                      <p:nvPr/>
                    </p:nvPicPr>
                    <p:blipFill>
                      <a:blip r:embed="rId6"/>
                      <a:srcRect/>
                      <a:stretch>
                        <a:fillRect/>
                      </a:stretch>
                    </p:blipFill>
                    <p:spPr bwMode="auto">
                      <a:xfrm>
                        <a:off x="285750" y="2477650"/>
                        <a:ext cx="4335131" cy="3172599"/>
                      </a:xfrm>
                      <a:prstGeom prst="rect">
                        <a:avLst/>
                      </a:prstGeom>
                      <a:noFill/>
                      <a:ln w="57150">
                        <a:noFill/>
                        <a:miter lim="800000"/>
                        <a:headEnd/>
                        <a:tailEnd/>
                      </a:ln>
                      <a:effectLst/>
                      <a:extLst/>
                    </p:spPr>
                  </p:pic>
                </p:oleObj>
              </mc:Fallback>
            </mc:AlternateContent>
          </a:graphicData>
        </a:graphic>
      </p:graphicFrame>
      <p:sp>
        <p:nvSpPr>
          <p:cNvPr id="67589" name="Text Box 5"/>
          <p:cNvSpPr txBox="1">
            <a:spLocks noChangeArrowheads="1"/>
          </p:cNvSpPr>
          <p:nvPr/>
        </p:nvSpPr>
        <p:spPr bwMode="auto">
          <a:xfrm>
            <a:off x="381000" y="5715000"/>
            <a:ext cx="4174604" cy="276999"/>
          </a:xfrm>
          <a:prstGeom prst="rect">
            <a:avLst/>
          </a:prstGeom>
          <a:noFill/>
          <a:ln w="12700">
            <a:noFill/>
            <a:miter lim="800000"/>
            <a:headEnd type="none" w="sm" len="sm"/>
            <a:tailEnd type="none" w="sm" len="sm"/>
          </a:ln>
          <a:effectLst/>
        </p:spPr>
        <p:txBody>
          <a:bodyPr wrap="none">
            <a:spAutoFit/>
          </a:bodyPr>
          <a:lstStyle/>
          <a:p>
            <a:r>
              <a:rPr lang="en-US" sz="1200" dirty="0">
                <a:solidFill>
                  <a:prstClr val="black"/>
                </a:solidFill>
                <a:latin typeface="Trebuchet MS" pitchFamily="34" charset="0"/>
                <a:cs typeface="Arial" pitchFamily="34" charset="0"/>
                <a:hlinkClick r:id="rId7"/>
              </a:rPr>
              <a:t>http://</a:t>
            </a:r>
            <a:r>
              <a:rPr lang="en-US" sz="1200" dirty="0" smtClean="0">
                <a:solidFill>
                  <a:prstClr val="black"/>
                </a:solidFill>
                <a:latin typeface="Trebuchet MS" pitchFamily="34" charset="0"/>
                <a:cs typeface="Arial" pitchFamily="34" charset="0"/>
                <a:hlinkClick r:id="rId7"/>
              </a:rPr>
              <a:t>www.clir.org/PUBS/reports/pub110/contents.html</a:t>
            </a:r>
            <a:endParaRPr lang="en-US" sz="1200" dirty="0" smtClean="0">
              <a:solidFill>
                <a:prstClr val="black"/>
              </a:solidFill>
              <a:latin typeface="Trebuchet MS" pitchFamily="34" charset="0"/>
              <a:cs typeface="Arial" pitchFamily="34" charset="0"/>
            </a:endParaRPr>
          </a:p>
        </p:txBody>
      </p:sp>
      <p:sp>
        <p:nvSpPr>
          <p:cNvPr id="3" name="TextBox 2"/>
          <p:cNvSpPr txBox="1"/>
          <p:nvPr/>
        </p:nvSpPr>
        <p:spPr>
          <a:xfrm>
            <a:off x="4800600" y="1752600"/>
            <a:ext cx="4038600" cy="4801314"/>
          </a:xfrm>
          <a:prstGeom prst="rect">
            <a:avLst/>
          </a:prstGeom>
          <a:noFill/>
        </p:spPr>
        <p:txBody>
          <a:bodyPr wrap="square" rtlCol="0">
            <a:spAutoFit/>
          </a:bodyPr>
          <a:lstStyle/>
          <a:p>
            <a:pPr marL="285750" indent="-285750">
              <a:spcBef>
                <a:spcPct val="50000"/>
              </a:spcBef>
              <a:buFont typeface="Arial" pitchFamily="34" charset="0"/>
              <a:buChar char="•"/>
            </a:pPr>
            <a:r>
              <a:rPr lang="en-US" dirty="0" smtClean="0">
                <a:solidFill>
                  <a:prstClr val="black"/>
                </a:solidFill>
                <a:latin typeface="Trebuchet MS" pitchFamily="34" charset="0"/>
              </a:rPr>
              <a:t>Faculty and students do more work and study away from campus</a:t>
            </a:r>
            <a:endParaRPr lang="en-US" dirty="0">
              <a:solidFill>
                <a:prstClr val="black"/>
              </a:solidFill>
              <a:latin typeface="Trebuchet MS" pitchFamily="34" charset="0"/>
            </a:endParaRPr>
          </a:p>
          <a:p>
            <a:pPr marL="285750" indent="-285750">
              <a:spcBef>
                <a:spcPct val="50000"/>
              </a:spcBef>
              <a:buFont typeface="Arial" pitchFamily="34" charset="0"/>
              <a:buChar char="•"/>
            </a:pPr>
            <a:r>
              <a:rPr lang="en-US" dirty="0" smtClean="0">
                <a:solidFill>
                  <a:prstClr val="black"/>
                </a:solidFill>
                <a:latin typeface="Trebuchet MS" pitchFamily="34" charset="0"/>
              </a:rPr>
              <a:t>Loyal </a:t>
            </a:r>
            <a:r>
              <a:rPr lang="en-US" dirty="0">
                <a:solidFill>
                  <a:prstClr val="black"/>
                </a:solidFill>
                <a:latin typeface="Trebuchet MS" pitchFamily="34" charset="0"/>
              </a:rPr>
              <a:t>to the library, but library is only one element in complex information structure</a:t>
            </a:r>
          </a:p>
          <a:p>
            <a:pPr marL="285750" indent="-285750">
              <a:spcBef>
                <a:spcPct val="50000"/>
              </a:spcBef>
              <a:buFont typeface="Arial" pitchFamily="34" charset="0"/>
              <a:buChar char="•"/>
            </a:pPr>
            <a:r>
              <a:rPr lang="en-US" dirty="0" smtClean="0">
                <a:solidFill>
                  <a:prstClr val="black"/>
                </a:solidFill>
                <a:latin typeface="Trebuchet MS" pitchFamily="34" charset="0"/>
              </a:rPr>
              <a:t>Print </a:t>
            </a:r>
            <a:r>
              <a:rPr lang="en-US" dirty="0">
                <a:solidFill>
                  <a:prstClr val="black"/>
                </a:solidFill>
                <a:latin typeface="Trebuchet MS" pitchFamily="34" charset="0"/>
              </a:rPr>
              <a:t>still important, but almost half of undergraduates say they rely exclusively or almost exclusively on electronic materials</a:t>
            </a:r>
          </a:p>
          <a:p>
            <a:pPr marL="285750" indent="-285750">
              <a:spcBef>
                <a:spcPct val="50000"/>
              </a:spcBef>
              <a:buFont typeface="Arial" pitchFamily="34" charset="0"/>
              <a:buChar char="•"/>
            </a:pPr>
            <a:r>
              <a:rPr lang="en-US" dirty="0" smtClean="0">
                <a:solidFill>
                  <a:prstClr val="black"/>
                </a:solidFill>
                <a:latin typeface="Trebuchet MS" pitchFamily="34" charset="0"/>
              </a:rPr>
              <a:t>Seamless </a:t>
            </a:r>
            <a:r>
              <a:rPr lang="en-US" dirty="0">
                <a:solidFill>
                  <a:prstClr val="black"/>
                </a:solidFill>
                <a:latin typeface="Trebuchet MS" pitchFamily="34" charset="0"/>
              </a:rPr>
              <a:t>linking from one information object to another is expected</a:t>
            </a:r>
          </a:p>
          <a:p>
            <a:pPr marL="285750" indent="-285750">
              <a:spcBef>
                <a:spcPct val="50000"/>
              </a:spcBef>
              <a:buFont typeface="Arial" pitchFamily="34" charset="0"/>
              <a:buChar char="•"/>
            </a:pPr>
            <a:r>
              <a:rPr lang="en-US" b="1" i="1" u="sng" dirty="0">
                <a:solidFill>
                  <a:srgbClr val="0070C0"/>
                </a:solidFill>
                <a:latin typeface="Trebuchet MS" pitchFamily="34" charset="0"/>
              </a:rPr>
              <a:t>Fast forward to 2011:</a:t>
            </a:r>
            <a:r>
              <a:rPr lang="en-US" b="1" dirty="0">
                <a:solidFill>
                  <a:srgbClr val="0070C0"/>
                </a:solidFill>
                <a:latin typeface="Trebuchet MS" pitchFamily="34" charset="0"/>
              </a:rPr>
              <a:t> these trends many times stronger!</a:t>
            </a:r>
          </a:p>
          <a:p>
            <a:endParaRPr lang="en-US" dirty="0"/>
          </a:p>
        </p:txBody>
      </p:sp>
    </p:spTree>
    <p:extLst>
      <p:ext uri="{BB962C8B-B14F-4D97-AF65-F5344CB8AC3E}">
        <p14:creationId xmlns:p14="http://schemas.microsoft.com/office/powerpoint/2010/main" val="9043329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D Quality cover"/>
          <p:cNvPicPr>
            <a:picLocks noChangeAspect="1" noChangeArrowheads="1"/>
          </p:cNvPicPr>
          <p:nvPr/>
        </p:nvPicPr>
        <p:blipFill>
          <a:blip r:embed="rId3" cstate="print"/>
          <a:srcRect/>
          <a:stretch>
            <a:fillRect/>
          </a:stretch>
        </p:blipFill>
        <p:spPr bwMode="auto">
          <a:xfrm>
            <a:off x="5257800" y="1924050"/>
            <a:ext cx="3273425" cy="4235450"/>
          </a:xfrm>
          <a:prstGeom prst="rect">
            <a:avLst/>
          </a:prstGeom>
          <a:noFill/>
          <a:ln w="28575">
            <a:noFill/>
          </a:ln>
          <a:effectLst>
            <a:outerShdw dist="35921" dir="2700000" algn="ctr" rotWithShape="0">
              <a:srgbClr val="808080"/>
            </a:outerShdw>
          </a:effectLst>
        </p:spPr>
      </p:pic>
      <p:sp>
        <p:nvSpPr>
          <p:cNvPr id="8197" name="Text Box 5"/>
          <p:cNvSpPr txBox="1">
            <a:spLocks noChangeArrowheads="1"/>
          </p:cNvSpPr>
          <p:nvPr/>
        </p:nvSpPr>
        <p:spPr bwMode="auto">
          <a:xfrm>
            <a:off x="457200" y="1922191"/>
            <a:ext cx="3994115" cy="727059"/>
          </a:xfrm>
          <a:prstGeom prst="rect">
            <a:avLst/>
          </a:prstGeom>
          <a:noFill/>
          <a:ln w="9525" algn="ctr">
            <a:noFill/>
            <a:miter lim="800000"/>
            <a:headEnd/>
            <a:tailEnd/>
          </a:ln>
        </p:spPr>
        <p:txBody>
          <a:bodyPr wrap="square">
            <a:spAutoFit/>
          </a:bodyPr>
          <a:lstStyle/>
          <a:p>
            <a:pPr>
              <a:lnSpc>
                <a:spcPct val="120000"/>
              </a:lnSpc>
              <a:spcBef>
                <a:spcPct val="50000"/>
              </a:spcBef>
            </a:pPr>
            <a:r>
              <a:rPr lang="en-US" sz="1800" dirty="0">
                <a:solidFill>
                  <a:srgbClr val="0070C0"/>
                </a:solidFill>
                <a:latin typeface="Trebuchet MS" pitchFamily="34" charset="0"/>
              </a:rPr>
              <a:t>http://</a:t>
            </a:r>
            <a:r>
              <a:rPr lang="en-US" sz="1800" dirty="0" smtClean="0">
                <a:solidFill>
                  <a:srgbClr val="0070C0"/>
                </a:solidFill>
                <a:latin typeface="Trebuchet MS" pitchFamily="34" charset="0"/>
              </a:rPr>
              <a:t>www.oclc.org/us/en/reports/onlinecatalogs/default.htm</a:t>
            </a:r>
            <a:endParaRPr lang="en-US" sz="1800" dirty="0">
              <a:solidFill>
                <a:srgbClr val="0070C0"/>
              </a:solidFill>
              <a:latin typeface="Trebuchet MS" pitchFamily="34" charset="0"/>
            </a:endParaRPr>
          </a:p>
        </p:txBody>
      </p:sp>
      <p:sp>
        <p:nvSpPr>
          <p:cNvPr id="5" name="Rectangle 4"/>
          <p:cNvSpPr/>
          <p:nvPr/>
        </p:nvSpPr>
        <p:spPr>
          <a:xfrm>
            <a:off x="457200" y="2895600"/>
            <a:ext cx="4343400" cy="2000548"/>
          </a:xfrm>
          <a:prstGeom prst="rect">
            <a:avLst/>
          </a:prstGeom>
          <a:ln w="38100">
            <a:noFill/>
          </a:ln>
        </p:spPr>
        <p:txBody>
          <a:bodyPr wrap="square">
            <a:spAutoFit/>
          </a:bodyPr>
          <a:lstStyle/>
          <a:p>
            <a:pPr marL="0" indent="0">
              <a:lnSpc>
                <a:spcPct val="100000"/>
              </a:lnSpc>
            </a:pPr>
            <a:r>
              <a:rPr lang="en-US" sz="2800" b="1" dirty="0" smtClean="0">
                <a:solidFill>
                  <a:srgbClr val="0070C0"/>
                </a:solidFill>
                <a:latin typeface="Trebuchet MS" pitchFamily="34" charset="0"/>
              </a:rPr>
              <a:t>End-Users want</a:t>
            </a:r>
            <a:br>
              <a:rPr lang="en-US" sz="2800" b="1" dirty="0" smtClean="0">
                <a:solidFill>
                  <a:srgbClr val="0070C0"/>
                </a:solidFill>
                <a:latin typeface="Trebuchet MS" pitchFamily="34" charset="0"/>
              </a:rPr>
            </a:br>
            <a:r>
              <a:rPr lang="en-US" sz="2800" b="1" dirty="0" smtClean="0">
                <a:solidFill>
                  <a:srgbClr val="0070C0"/>
                </a:solidFill>
                <a:latin typeface="Trebuchet MS" pitchFamily="34" charset="0"/>
              </a:rPr>
              <a:t>online catalogs:</a:t>
            </a:r>
          </a:p>
          <a:p>
            <a:pPr marL="0" indent="0">
              <a:lnSpc>
                <a:spcPct val="150000"/>
              </a:lnSpc>
            </a:pPr>
            <a:r>
              <a:rPr lang="en-US" sz="2000" dirty="0" smtClean="0">
                <a:solidFill>
                  <a:schemeClr val="tx1">
                    <a:lumMod val="75000"/>
                    <a:lumOff val="25000"/>
                  </a:schemeClr>
                </a:solidFill>
                <a:latin typeface="Trebuchet MS" pitchFamily="34" charset="0"/>
              </a:rPr>
              <a:t>#1: to link directly to online content </a:t>
            </a:r>
          </a:p>
          <a:p>
            <a:pPr marL="0" indent="0">
              <a:lnSpc>
                <a:spcPct val="100000"/>
              </a:lnSpc>
            </a:pPr>
            <a:r>
              <a:rPr lang="en-US" sz="2000" dirty="0" smtClean="0">
                <a:solidFill>
                  <a:schemeClr val="tx1">
                    <a:lumMod val="75000"/>
                    <a:lumOff val="25000"/>
                  </a:schemeClr>
                </a:solidFill>
                <a:latin typeface="Trebuchet MS" pitchFamily="34" charset="0"/>
              </a:rPr>
              <a:t>(and they want linking to be easy) </a:t>
            </a:r>
          </a:p>
          <a:p>
            <a:pPr marL="0" indent="0">
              <a:lnSpc>
                <a:spcPct val="100000"/>
              </a:lnSpc>
            </a:pPr>
            <a:endParaRPr lang="en-US" dirty="0" smtClean="0"/>
          </a:p>
        </p:txBody>
      </p:sp>
      <p:sp>
        <p:nvSpPr>
          <p:cNvPr id="6" name="TextBox 5"/>
          <p:cNvSpPr txBox="1"/>
          <p:nvPr/>
        </p:nvSpPr>
        <p:spPr>
          <a:xfrm>
            <a:off x="457200" y="4949646"/>
            <a:ext cx="4530407" cy="1200329"/>
          </a:xfrm>
          <a:prstGeom prst="rect">
            <a:avLst/>
          </a:prstGeom>
          <a:noFill/>
        </p:spPr>
        <p:txBody>
          <a:bodyPr wrap="none" rtlCol="0">
            <a:spAutoFit/>
          </a:bodyPr>
          <a:lstStyle/>
          <a:p>
            <a:r>
              <a:rPr lang="en-US" dirty="0" smtClean="0">
                <a:solidFill>
                  <a:srgbClr val="0070C0"/>
                </a:solidFill>
                <a:latin typeface="Trebuchet MS" pitchFamily="34" charset="0"/>
                <a:cs typeface="Arial" pitchFamily="34" charset="0"/>
              </a:rPr>
              <a:t>“The end user’s experience of the </a:t>
            </a:r>
            <a:br>
              <a:rPr lang="en-US" dirty="0" smtClean="0">
                <a:solidFill>
                  <a:srgbClr val="0070C0"/>
                </a:solidFill>
                <a:latin typeface="Trebuchet MS" pitchFamily="34" charset="0"/>
                <a:cs typeface="Arial" pitchFamily="34" charset="0"/>
              </a:rPr>
            </a:br>
            <a:r>
              <a:rPr lang="en-US" b="1" i="1" dirty="0" smtClean="0">
                <a:solidFill>
                  <a:srgbClr val="0070C0"/>
                </a:solidFill>
                <a:latin typeface="Trebuchet MS" pitchFamily="34" charset="0"/>
                <a:cs typeface="Arial" pitchFamily="34" charset="0"/>
              </a:rPr>
              <a:t>delivery</a:t>
            </a:r>
            <a:r>
              <a:rPr lang="en-US" dirty="0" smtClean="0">
                <a:solidFill>
                  <a:srgbClr val="0070C0"/>
                </a:solidFill>
                <a:latin typeface="Trebuchet MS" pitchFamily="34" charset="0"/>
                <a:cs typeface="Arial" pitchFamily="34" charset="0"/>
              </a:rPr>
              <a:t> of wanted items is as important,</a:t>
            </a:r>
            <a:br>
              <a:rPr lang="en-US" dirty="0" smtClean="0">
                <a:solidFill>
                  <a:srgbClr val="0070C0"/>
                </a:solidFill>
                <a:latin typeface="Trebuchet MS" pitchFamily="34" charset="0"/>
                <a:cs typeface="Arial" pitchFamily="34" charset="0"/>
              </a:rPr>
            </a:br>
            <a:r>
              <a:rPr lang="en-US" b="1" i="1" dirty="0" smtClean="0">
                <a:solidFill>
                  <a:srgbClr val="0070C0"/>
                </a:solidFill>
                <a:latin typeface="Trebuchet MS" pitchFamily="34" charset="0"/>
                <a:cs typeface="Arial" pitchFamily="34" charset="0"/>
              </a:rPr>
              <a:t>if not more important</a:t>
            </a:r>
            <a:r>
              <a:rPr lang="en-US" dirty="0" smtClean="0">
                <a:solidFill>
                  <a:srgbClr val="0070C0"/>
                </a:solidFill>
                <a:latin typeface="Trebuchet MS" pitchFamily="34" charset="0"/>
                <a:cs typeface="Arial" pitchFamily="34" charset="0"/>
              </a:rPr>
              <a:t>, than his or her </a:t>
            </a:r>
            <a:br>
              <a:rPr lang="en-US" dirty="0" smtClean="0">
                <a:solidFill>
                  <a:srgbClr val="0070C0"/>
                </a:solidFill>
                <a:latin typeface="Trebuchet MS" pitchFamily="34" charset="0"/>
                <a:cs typeface="Arial" pitchFamily="34" charset="0"/>
              </a:rPr>
            </a:br>
            <a:r>
              <a:rPr lang="en-US" b="1" i="1" dirty="0" smtClean="0">
                <a:solidFill>
                  <a:srgbClr val="0070C0"/>
                </a:solidFill>
                <a:latin typeface="Trebuchet MS" pitchFamily="34" charset="0"/>
                <a:cs typeface="Arial" pitchFamily="34" charset="0"/>
              </a:rPr>
              <a:t>discovery </a:t>
            </a:r>
            <a:r>
              <a:rPr lang="en-US" dirty="0" smtClean="0">
                <a:solidFill>
                  <a:srgbClr val="0070C0"/>
                </a:solidFill>
                <a:latin typeface="Trebuchet MS" pitchFamily="34" charset="0"/>
                <a:cs typeface="Arial" pitchFamily="34" charset="0"/>
              </a:rPr>
              <a:t>experience.”—page 11.</a:t>
            </a:r>
            <a:endParaRPr lang="en-US" dirty="0">
              <a:solidFill>
                <a:srgbClr val="0070C0"/>
              </a:solidFill>
              <a:latin typeface="Trebuchet MS" pitchFamily="34" charset="0"/>
            </a:endParaRPr>
          </a:p>
        </p:txBody>
      </p:sp>
      <p:sp>
        <p:nvSpPr>
          <p:cNvPr id="7" name="Title 6"/>
          <p:cNvSpPr>
            <a:spLocks noGrp="1"/>
          </p:cNvSpPr>
          <p:nvPr>
            <p:ph type="title"/>
          </p:nvPr>
        </p:nvSpPr>
        <p:spPr>
          <a:xfrm>
            <a:off x="457200" y="771330"/>
            <a:ext cx="8229600" cy="1138773"/>
          </a:xfrm>
        </p:spPr>
        <p:txBody>
          <a:bodyPr/>
          <a:lstStyle/>
          <a:p>
            <a:r>
              <a:rPr lang="en-US" sz="3600" dirty="0"/>
              <a:t>Online Catalogs: </a:t>
            </a:r>
            <a:r>
              <a:rPr lang="en-US" dirty="0"/>
              <a:t/>
            </a:r>
            <a:br>
              <a:rPr lang="en-US" dirty="0"/>
            </a:br>
            <a:r>
              <a:rPr lang="en-US" dirty="0">
                <a:solidFill>
                  <a:srgbClr val="1076D2"/>
                </a:solidFill>
              </a:rPr>
              <a:t>What Users and Librarians Want</a:t>
            </a:r>
          </a:p>
        </p:txBody>
      </p:sp>
    </p:spTree>
    <p:extLst>
      <p:ext uri="{BB962C8B-B14F-4D97-AF65-F5344CB8AC3E}">
        <p14:creationId xmlns:p14="http://schemas.microsoft.com/office/powerpoint/2010/main" val="4325467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a:bodyPr>
          <a:lstStyle/>
          <a:p>
            <a:pPr eaLnBrk="1" fontAlgn="auto" hangingPunct="1">
              <a:spcAft>
                <a:spcPts val="0"/>
              </a:spcAft>
              <a:defRPr/>
            </a:pPr>
            <a:r>
              <a:rPr lang="en-US" dirty="0" smtClean="0"/>
              <a:t>Open Access Repositories</a:t>
            </a:r>
            <a:br>
              <a:rPr lang="en-US" dirty="0" smtClean="0"/>
            </a:br>
            <a:r>
              <a:rPr lang="en-US" dirty="0" smtClean="0"/>
              <a:t>Gaining Visibility and Impact</a:t>
            </a:r>
            <a:endParaRPr lang="en-US" dirty="0"/>
          </a:p>
        </p:txBody>
      </p:sp>
      <p:sp>
        <p:nvSpPr>
          <p:cNvPr id="41987" name="TextBox 2"/>
          <p:cNvSpPr txBox="1">
            <a:spLocks noChangeArrowheads="1"/>
          </p:cNvSpPr>
          <p:nvPr/>
        </p:nvSpPr>
        <p:spPr bwMode="auto">
          <a:xfrm>
            <a:off x="304800" y="5867400"/>
            <a:ext cx="8229600" cy="685800"/>
          </a:xfrm>
          <a:prstGeom prst="rect">
            <a:avLst/>
          </a:prstGeom>
          <a:noFill/>
          <a:ln w="9525">
            <a:noFill/>
            <a:miter lim="800000"/>
            <a:headEnd/>
            <a:tailEnd/>
          </a:ln>
        </p:spPr>
        <p:txBody>
          <a:bodyPr wrap="square">
            <a:normAutofit/>
          </a:bodyPr>
          <a:lstStyle/>
          <a:p>
            <a:pPr indent="-457200" eaLnBrk="0" hangingPunct="0"/>
            <a:r>
              <a:rPr lang="en-US" sz="1600" dirty="0">
                <a:solidFill>
                  <a:prstClr val="black"/>
                </a:solidFill>
                <a:latin typeface="Trebuchet MS" pitchFamily="34" charset="0"/>
                <a:cs typeface="Arial" charset="0"/>
              </a:rPr>
              <a:t>Sources: Alexa.com 15 Nov 2009 and the Cybermetrics Lab’s ranking of top </a:t>
            </a:r>
            <a:r>
              <a:rPr lang="en-US" sz="1600" dirty="0" smtClean="0">
                <a:solidFill>
                  <a:prstClr val="black"/>
                </a:solidFill>
                <a:latin typeface="Trebuchet MS" pitchFamily="34" charset="0"/>
                <a:cs typeface="Arial" charset="0"/>
              </a:rPr>
              <a:t>Repositories </a:t>
            </a:r>
            <a:r>
              <a:rPr lang="en-US" sz="1600" dirty="0">
                <a:solidFill>
                  <a:prstClr val="black"/>
                </a:solidFill>
                <a:latin typeface="Trebuchet MS" pitchFamily="34" charset="0"/>
                <a:cs typeface="Arial" charset="0"/>
              </a:rPr>
              <a:t>(disciplinary and institutional) </a:t>
            </a:r>
            <a:r>
              <a:rPr lang="en-US" sz="1600" dirty="0" smtClean="0">
                <a:solidFill>
                  <a:prstClr val="black"/>
                </a:solidFill>
                <a:latin typeface="Trebuchet MS" pitchFamily="34" charset="0"/>
                <a:cs typeface="Arial" charset="0"/>
              </a:rPr>
              <a:t>at </a:t>
            </a:r>
            <a:r>
              <a:rPr lang="en-US" sz="1600" dirty="0" smtClean="0">
                <a:solidFill>
                  <a:prstClr val="black"/>
                </a:solidFill>
                <a:latin typeface="Trebuchet MS" pitchFamily="34" charset="0"/>
                <a:cs typeface="Arial" charset="0"/>
                <a:hlinkClick r:id="rId3"/>
              </a:rPr>
              <a:t>http</a:t>
            </a:r>
            <a:r>
              <a:rPr lang="en-US" sz="1600" dirty="0">
                <a:solidFill>
                  <a:prstClr val="black"/>
                </a:solidFill>
                <a:latin typeface="Trebuchet MS" pitchFamily="34" charset="0"/>
                <a:cs typeface="Arial" charset="0"/>
                <a:hlinkClick r:id="rId3"/>
              </a:rPr>
              <a:t>://</a:t>
            </a:r>
            <a:r>
              <a:rPr lang="en-US" sz="1600" dirty="0" smtClean="0">
                <a:solidFill>
                  <a:prstClr val="black"/>
                </a:solidFill>
                <a:latin typeface="Trebuchet MS" pitchFamily="34" charset="0"/>
                <a:cs typeface="Arial" charset="0"/>
                <a:hlinkClick r:id="rId3"/>
              </a:rPr>
              <a:t>repositories.webometrics.info/about.html</a:t>
            </a:r>
            <a:endParaRPr lang="en-US" sz="1600" dirty="0">
              <a:solidFill>
                <a:prstClr val="black"/>
              </a:solidFill>
              <a:latin typeface="Trebuchet MS" pitchFamily="34" charset="0"/>
              <a:cs typeface="Arial" charset="0"/>
            </a:endParaRPr>
          </a:p>
        </p:txBody>
      </p:sp>
      <p:pic>
        <p:nvPicPr>
          <p:cNvPr id="41988" name="Picture 4" descr="repos traffic and bl.png"/>
          <p:cNvPicPr>
            <a:picLocks noChangeAspect="1"/>
          </p:cNvPicPr>
          <p:nvPr/>
        </p:nvPicPr>
        <p:blipFill>
          <a:blip r:embed="rId4" cstate="print"/>
          <a:srcRect/>
          <a:stretch>
            <a:fillRect/>
          </a:stretch>
        </p:blipFill>
        <p:spPr bwMode="auto">
          <a:xfrm>
            <a:off x="0" y="2286000"/>
            <a:ext cx="5829300" cy="3206750"/>
          </a:xfrm>
          <a:prstGeom prst="rect">
            <a:avLst/>
          </a:prstGeom>
          <a:noFill/>
          <a:ln w="9525">
            <a:noFill/>
            <a:miter lim="800000"/>
            <a:headEnd/>
            <a:tailEnd/>
          </a:ln>
        </p:spPr>
      </p:pic>
      <p:sp>
        <p:nvSpPr>
          <p:cNvPr id="41989" name="TextBox 5"/>
          <p:cNvSpPr txBox="1">
            <a:spLocks noChangeArrowheads="1"/>
          </p:cNvSpPr>
          <p:nvPr/>
        </p:nvSpPr>
        <p:spPr bwMode="auto">
          <a:xfrm>
            <a:off x="5829300" y="2319714"/>
            <a:ext cx="3162301" cy="3139321"/>
          </a:xfrm>
          <a:prstGeom prst="rect">
            <a:avLst/>
          </a:prstGeom>
          <a:solidFill>
            <a:srgbClr val="D4E9FC"/>
          </a:solidFill>
          <a:ln w="9525">
            <a:noFill/>
            <a:miter lim="800000"/>
            <a:headEnd/>
            <a:tailEnd/>
          </a:ln>
        </p:spPr>
        <p:txBody>
          <a:bodyPr wrap="square">
            <a:spAutoFit/>
          </a:bodyPr>
          <a:lstStyle/>
          <a:p>
            <a:pPr eaLnBrk="0" hangingPunct="0"/>
            <a:r>
              <a:rPr lang="en-US" sz="2400" b="1" dirty="0" smtClean="0">
                <a:solidFill>
                  <a:srgbClr val="1E3168"/>
                </a:solidFill>
                <a:latin typeface="Trebuchet MS" pitchFamily="34" charset="0"/>
                <a:cs typeface="Arial" charset="0"/>
              </a:rPr>
              <a:t>2008-2009</a:t>
            </a:r>
            <a:br>
              <a:rPr lang="en-US" sz="2400" b="1" dirty="0" smtClean="0">
                <a:solidFill>
                  <a:srgbClr val="1E3168"/>
                </a:solidFill>
                <a:latin typeface="Trebuchet MS" pitchFamily="34" charset="0"/>
                <a:cs typeface="Arial" charset="0"/>
              </a:rPr>
            </a:br>
            <a:r>
              <a:rPr lang="en-US" sz="2400" b="1" dirty="0" smtClean="0">
                <a:solidFill>
                  <a:srgbClr val="1E3168"/>
                </a:solidFill>
                <a:latin typeface="Trebuchet MS" pitchFamily="34" charset="0"/>
                <a:cs typeface="Arial" charset="0"/>
              </a:rPr>
              <a:t>Traffic</a:t>
            </a:r>
            <a:r>
              <a:rPr lang="en-US" sz="2400" b="1" dirty="0">
                <a:solidFill>
                  <a:srgbClr val="1E3168"/>
                </a:solidFill>
                <a:latin typeface="Trebuchet MS" pitchFamily="34" charset="0"/>
                <a:cs typeface="Arial" charset="0"/>
              </a:rPr>
              <a:t> </a:t>
            </a:r>
            <a:r>
              <a:rPr lang="en-US" sz="2400" b="1" dirty="0" smtClean="0">
                <a:solidFill>
                  <a:srgbClr val="1E3168"/>
                </a:solidFill>
                <a:latin typeface="Trebuchet MS" pitchFamily="34" charset="0"/>
                <a:cs typeface="Arial" charset="0"/>
              </a:rPr>
              <a:t>Compared</a:t>
            </a:r>
          </a:p>
          <a:p>
            <a:pPr marL="342900" indent="-342900" eaLnBrk="0" hangingPunct="0">
              <a:lnSpc>
                <a:spcPts val="3000"/>
              </a:lnSpc>
              <a:buFont typeface="Arial" pitchFamily="34" charset="0"/>
              <a:buChar char="•"/>
            </a:pPr>
            <a:r>
              <a:rPr lang="en-US" sz="2000" b="1" dirty="0" smtClean="0">
                <a:solidFill>
                  <a:srgbClr val="0000FF"/>
                </a:solidFill>
                <a:latin typeface="Arial" charset="0"/>
                <a:cs typeface="Arial" charset="0"/>
              </a:rPr>
              <a:t>Social </a:t>
            </a:r>
            <a:r>
              <a:rPr lang="en-US" sz="2000" b="1" dirty="0">
                <a:solidFill>
                  <a:srgbClr val="0000FF"/>
                </a:solidFill>
                <a:latin typeface="Arial" charset="0"/>
                <a:cs typeface="Arial" charset="0"/>
              </a:rPr>
              <a:t>Science </a:t>
            </a:r>
            <a:r>
              <a:rPr lang="en-US" sz="2000" b="1" dirty="0" smtClean="0">
                <a:solidFill>
                  <a:srgbClr val="0000FF"/>
                </a:solidFill>
                <a:latin typeface="Arial" charset="0"/>
                <a:cs typeface="Arial" charset="0"/>
              </a:rPr>
              <a:t>Research Network</a:t>
            </a:r>
            <a:endParaRPr lang="en-US" sz="2000" b="1" dirty="0">
              <a:solidFill>
                <a:srgbClr val="0000FF"/>
              </a:solidFill>
              <a:latin typeface="Arial" charset="0"/>
              <a:cs typeface="Arial" charset="0"/>
            </a:endParaRPr>
          </a:p>
          <a:p>
            <a:pPr marL="342900" indent="-342900" eaLnBrk="0" hangingPunct="0">
              <a:lnSpc>
                <a:spcPts val="3000"/>
              </a:lnSpc>
              <a:buFont typeface="Arial" pitchFamily="34" charset="0"/>
              <a:buChar char="•"/>
            </a:pPr>
            <a:r>
              <a:rPr lang="en-US" sz="2000" b="1" dirty="0" smtClean="0">
                <a:solidFill>
                  <a:srgbClr val="C00000"/>
                </a:solidFill>
                <a:latin typeface="Arial" charset="0"/>
                <a:cs typeface="Arial" charset="0"/>
              </a:rPr>
              <a:t>arXiv.org</a:t>
            </a:r>
            <a:endParaRPr lang="en-US" sz="2000" b="1" dirty="0">
              <a:solidFill>
                <a:srgbClr val="C00000"/>
              </a:solidFill>
              <a:latin typeface="Arial" charset="0"/>
              <a:cs typeface="Arial" charset="0"/>
            </a:endParaRPr>
          </a:p>
          <a:p>
            <a:pPr marL="342900" indent="-342900" eaLnBrk="0" hangingPunct="0">
              <a:lnSpc>
                <a:spcPts val="3000"/>
              </a:lnSpc>
              <a:buFont typeface="Arial" pitchFamily="34" charset="0"/>
              <a:buChar char="•"/>
            </a:pPr>
            <a:r>
              <a:rPr lang="en-US" sz="2000" b="1" dirty="0" smtClean="0">
                <a:solidFill>
                  <a:srgbClr val="456A1C"/>
                </a:solidFill>
                <a:latin typeface="Arial" charset="0"/>
                <a:cs typeface="Arial" charset="0"/>
              </a:rPr>
              <a:t>Research </a:t>
            </a:r>
            <a:r>
              <a:rPr lang="en-US" sz="2000" b="1" dirty="0">
                <a:solidFill>
                  <a:srgbClr val="456A1C"/>
                </a:solidFill>
                <a:latin typeface="Arial" charset="0"/>
                <a:cs typeface="Arial" charset="0"/>
              </a:rPr>
              <a:t>Papers </a:t>
            </a:r>
            <a:r>
              <a:rPr lang="en-US" sz="2000" b="1" dirty="0" smtClean="0">
                <a:solidFill>
                  <a:srgbClr val="456A1C"/>
                </a:solidFill>
                <a:latin typeface="Arial" charset="0"/>
                <a:cs typeface="Arial" charset="0"/>
              </a:rPr>
              <a:t>in Economics</a:t>
            </a:r>
            <a:endParaRPr lang="en-US" sz="2000" b="1" dirty="0">
              <a:solidFill>
                <a:srgbClr val="456A1C"/>
              </a:solidFill>
              <a:latin typeface="Arial" charset="0"/>
              <a:cs typeface="Arial" charset="0"/>
            </a:endParaRPr>
          </a:p>
          <a:p>
            <a:pPr marL="342900" indent="-342900" eaLnBrk="0" hangingPunct="0">
              <a:lnSpc>
                <a:spcPts val="3000"/>
              </a:lnSpc>
              <a:buFont typeface="Arial" pitchFamily="34" charset="0"/>
              <a:buChar char="•"/>
            </a:pPr>
            <a:r>
              <a:rPr lang="en-US" sz="2000" b="1" dirty="0" smtClean="0">
                <a:solidFill>
                  <a:srgbClr val="005A7A"/>
                </a:solidFill>
                <a:latin typeface="Arial" charset="0"/>
                <a:cs typeface="Arial" charset="0"/>
              </a:rPr>
              <a:t>British Library (bl.uk</a:t>
            </a:r>
            <a:r>
              <a:rPr lang="en-US" sz="2000" b="1" dirty="0">
                <a:solidFill>
                  <a:srgbClr val="005A7A"/>
                </a:solidFill>
                <a:latin typeface="Arial" charset="0"/>
                <a:cs typeface="Arial" charset="0"/>
              </a:rPr>
              <a:t>)</a:t>
            </a:r>
          </a:p>
        </p:txBody>
      </p:sp>
    </p:spTree>
    <p:extLst>
      <p:ext uri="{BB962C8B-B14F-4D97-AF65-F5344CB8AC3E}">
        <p14:creationId xmlns:p14="http://schemas.microsoft.com/office/powerpoint/2010/main" val="42754568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r="19255" b="20000"/>
          <a:stretch>
            <a:fillRect/>
          </a:stretch>
        </p:blipFill>
        <p:spPr bwMode="auto">
          <a:xfrm>
            <a:off x="209550" y="1894728"/>
            <a:ext cx="4317158" cy="2982072"/>
          </a:xfrm>
          <a:prstGeom prst="rect">
            <a:avLst/>
          </a:prstGeom>
          <a:noFill/>
          <a:ln w="9525">
            <a:solidFill>
              <a:schemeClr val="accent1"/>
            </a:solidFill>
            <a:miter lim="800000"/>
            <a:headEnd/>
            <a:tailEnd/>
          </a:ln>
        </p:spPr>
      </p:pic>
      <p:sp>
        <p:nvSpPr>
          <p:cNvPr id="4" name="TextBox 3"/>
          <p:cNvSpPr txBox="1"/>
          <p:nvPr/>
        </p:nvSpPr>
        <p:spPr>
          <a:xfrm>
            <a:off x="238125" y="862636"/>
            <a:ext cx="3886200" cy="769441"/>
          </a:xfrm>
          <a:prstGeom prst="rect">
            <a:avLst/>
          </a:prstGeom>
          <a:noFill/>
        </p:spPr>
        <p:txBody>
          <a:bodyPr wrap="square" rtlCol="0">
            <a:spAutoFit/>
          </a:bodyPr>
          <a:lstStyle/>
          <a:p>
            <a:r>
              <a:rPr lang="en-US" sz="4400" dirty="0" smtClean="0">
                <a:solidFill>
                  <a:srgbClr val="0B5395"/>
                </a:solidFill>
                <a:latin typeface="Trebuchet MS" pitchFamily="34" charset="0"/>
                <a:cs typeface="Arial" pitchFamily="34" charset="0"/>
              </a:rPr>
              <a:t>October 2010</a:t>
            </a:r>
            <a:endParaRPr lang="en-US" sz="4400" dirty="0">
              <a:solidFill>
                <a:srgbClr val="0B5395"/>
              </a:solidFill>
              <a:latin typeface="Trebuchet MS" pitchFamily="34" charset="0"/>
              <a:cs typeface="Arial" pitchFamily="34" charset="0"/>
            </a:endParaRPr>
          </a:p>
        </p:txBody>
      </p:sp>
      <p:sp>
        <p:nvSpPr>
          <p:cNvPr id="5" name="TextBox 4"/>
          <p:cNvSpPr txBox="1"/>
          <p:nvPr/>
        </p:nvSpPr>
        <p:spPr>
          <a:xfrm>
            <a:off x="209551" y="5018928"/>
            <a:ext cx="4317158" cy="923330"/>
          </a:xfrm>
          <a:prstGeom prst="rect">
            <a:avLst/>
          </a:prstGeom>
          <a:noFill/>
        </p:spPr>
        <p:txBody>
          <a:bodyPr wrap="square" rtlCol="0">
            <a:spAutoFit/>
          </a:bodyPr>
          <a:lstStyle/>
          <a:p>
            <a:r>
              <a:rPr lang="en-US" dirty="0" smtClean="0">
                <a:solidFill>
                  <a:prstClr val="black"/>
                </a:solidFill>
                <a:hlinkClick r:id="rId4"/>
              </a:rPr>
              <a:t>http://www.oclc.org/research/publications/library/2010/2010-11.pdf</a:t>
            </a:r>
            <a:endParaRPr lang="en-US" dirty="0" smtClean="0">
              <a:solidFill>
                <a:prstClr val="black"/>
              </a:solidFill>
            </a:endParaRPr>
          </a:p>
          <a:p>
            <a:endParaRPr lang="en-US" dirty="0">
              <a:solidFill>
                <a:prstClr val="black"/>
              </a:solidFill>
            </a:endParaRPr>
          </a:p>
        </p:txBody>
      </p:sp>
      <p:sp>
        <p:nvSpPr>
          <p:cNvPr id="6" name="TextBox 5"/>
          <p:cNvSpPr txBox="1"/>
          <p:nvPr/>
        </p:nvSpPr>
        <p:spPr>
          <a:xfrm>
            <a:off x="4724400" y="1885203"/>
            <a:ext cx="4267200" cy="3724096"/>
          </a:xfrm>
          <a:prstGeom prst="rect">
            <a:avLst/>
          </a:prstGeom>
          <a:noFill/>
        </p:spPr>
        <p:txBody>
          <a:bodyPr wrap="square" rtlCol="0">
            <a:spAutoFit/>
          </a:bodyPr>
          <a:lstStyle/>
          <a:p>
            <a:r>
              <a:rPr lang="en-US" sz="2000" dirty="0" smtClean="0">
                <a:solidFill>
                  <a:prstClr val="black"/>
                </a:solidFill>
                <a:latin typeface="Trebuchet MS" pitchFamily="34" charset="0"/>
                <a:cs typeface="Arial" pitchFamily="34" charset="0"/>
              </a:rPr>
              <a:t>“Special collections and archives are increasingly seen as elements</a:t>
            </a:r>
          </a:p>
          <a:p>
            <a:r>
              <a:rPr lang="en-US" sz="2000" dirty="0" smtClean="0">
                <a:solidFill>
                  <a:prstClr val="black"/>
                </a:solidFill>
                <a:latin typeface="Trebuchet MS" pitchFamily="34" charset="0"/>
                <a:cs typeface="Arial" pitchFamily="34" charset="0"/>
              </a:rPr>
              <a:t>of distinction that serve to differentiate an academic or research library from its peers …</a:t>
            </a:r>
          </a:p>
          <a:p>
            <a:r>
              <a:rPr lang="en-US" sz="2000" dirty="0" smtClean="0">
                <a:solidFill>
                  <a:prstClr val="black"/>
                </a:solidFill>
                <a:latin typeface="Trebuchet MS" pitchFamily="34" charset="0"/>
                <a:cs typeface="Arial" pitchFamily="34" charset="0"/>
              </a:rPr>
              <a:t>however, </a:t>
            </a:r>
            <a:r>
              <a:rPr lang="en-US" sz="2000" b="1" i="1" dirty="0" smtClean="0">
                <a:solidFill>
                  <a:schemeClr val="bg2">
                    <a:lumMod val="50000"/>
                  </a:schemeClr>
                </a:solidFill>
                <a:latin typeface="Trebuchet MS" pitchFamily="34" charset="0"/>
                <a:cs typeface="Arial" pitchFamily="34" charset="0"/>
              </a:rPr>
              <a:t>much rare and unique material remains undiscoverable, and monetary resources are shrinking at the same time that user demand is growing</a:t>
            </a:r>
            <a:r>
              <a:rPr lang="en-US" sz="2000" dirty="0" smtClean="0">
                <a:solidFill>
                  <a:prstClr val="black"/>
                </a:solidFill>
                <a:latin typeface="Trebuchet MS" pitchFamily="34" charset="0"/>
                <a:cs typeface="Arial" pitchFamily="34" charset="0"/>
              </a:rPr>
              <a:t>.”</a:t>
            </a:r>
          </a:p>
          <a:p>
            <a:endParaRPr lang="en-US" sz="2000" dirty="0">
              <a:solidFill>
                <a:prstClr val="black"/>
              </a:solidFill>
              <a:latin typeface="Trebuchet MS" pitchFamily="34" charset="0"/>
              <a:cs typeface="Arial" pitchFamily="34" charset="0"/>
            </a:endParaRPr>
          </a:p>
          <a:p>
            <a:pPr algn="r"/>
            <a:r>
              <a:rPr lang="en-US" sz="1600" i="1" dirty="0" smtClean="0">
                <a:solidFill>
                  <a:prstClr val="black"/>
                </a:solidFill>
                <a:latin typeface="Trebuchet MS" pitchFamily="34" charset="0"/>
                <a:cs typeface="Arial" pitchFamily="34" charset="0"/>
              </a:rPr>
              <a:t>—Executive summary</a:t>
            </a:r>
            <a:endParaRPr lang="en-US" sz="1600" i="1" dirty="0">
              <a:solidFill>
                <a:prstClr val="black"/>
              </a:solidFill>
              <a:latin typeface="Trebuchet MS" pitchFamily="34" charset="0"/>
              <a:cs typeface="Arial" pitchFamily="34" charset="0"/>
            </a:endParaRPr>
          </a:p>
        </p:txBody>
      </p:sp>
    </p:spTree>
    <p:extLst>
      <p:ext uri="{BB962C8B-B14F-4D97-AF65-F5344CB8AC3E}">
        <p14:creationId xmlns:p14="http://schemas.microsoft.com/office/powerpoint/2010/main" val="3824082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Group 6"/>
          <p:cNvGrpSpPr/>
          <p:nvPr/>
        </p:nvGrpSpPr>
        <p:grpSpPr>
          <a:xfrm>
            <a:off x="152400" y="3200400"/>
            <a:ext cx="4495800" cy="2750213"/>
            <a:chOff x="0" y="838200"/>
            <a:chExt cx="4495800" cy="2750213"/>
          </a:xfrm>
        </p:grpSpPr>
        <p:sp>
          <p:nvSpPr>
            <p:cNvPr id="38915" name="TextBox 3"/>
            <p:cNvSpPr txBox="1">
              <a:spLocks noChangeArrowheads="1"/>
            </p:cNvSpPr>
            <p:nvPr/>
          </p:nvSpPr>
          <p:spPr bwMode="auto">
            <a:xfrm>
              <a:off x="457200" y="3311414"/>
              <a:ext cx="2393156" cy="276999"/>
            </a:xfrm>
            <a:prstGeom prst="rect">
              <a:avLst/>
            </a:prstGeom>
            <a:noFill/>
            <a:ln w="9525">
              <a:noFill/>
              <a:miter lim="800000"/>
              <a:headEnd/>
              <a:tailEnd/>
            </a:ln>
          </p:spPr>
          <p:txBody>
            <a:bodyPr wrap="none">
              <a:spAutoFit/>
            </a:bodyPr>
            <a:lstStyle/>
            <a:p>
              <a:pPr eaLnBrk="0" hangingPunct="0"/>
              <a:r>
                <a:rPr lang="en-US" sz="1200" dirty="0">
                  <a:solidFill>
                    <a:prstClr val="black"/>
                  </a:solidFill>
                  <a:latin typeface="Trebuchet MS" pitchFamily="34" charset="0"/>
                  <a:cs typeface="Arial" pitchFamily="34" charset="0"/>
                </a:rPr>
                <a:t>Source: Alexa.com, 15 Nov 2009</a:t>
              </a:r>
            </a:p>
          </p:txBody>
        </p:sp>
        <p:pic>
          <p:nvPicPr>
            <p:cNvPr id="38917" name="Picture 5" descr="bnf and lc.png"/>
            <p:cNvPicPr>
              <a:picLocks noChangeAspect="1"/>
            </p:cNvPicPr>
            <p:nvPr/>
          </p:nvPicPr>
          <p:blipFill>
            <a:blip r:embed="rId3" cstate="print"/>
            <a:srcRect/>
            <a:stretch>
              <a:fillRect/>
            </a:stretch>
          </p:blipFill>
          <p:spPr bwMode="auto">
            <a:xfrm>
              <a:off x="0" y="838200"/>
              <a:ext cx="4495800" cy="2473214"/>
            </a:xfrm>
            <a:prstGeom prst="rect">
              <a:avLst/>
            </a:prstGeom>
            <a:noFill/>
            <a:ln w="9525">
              <a:noFill/>
              <a:miter lim="800000"/>
              <a:headEnd/>
              <a:tailEnd/>
            </a:ln>
          </p:spPr>
        </p:pic>
      </p:grpSp>
      <p:pic>
        <p:nvPicPr>
          <p:cNvPr id="38919" name="Picture 8" descr="gallica america.jpg"/>
          <p:cNvPicPr>
            <a:picLocks noChangeAspect="1"/>
          </p:cNvPicPr>
          <p:nvPr/>
        </p:nvPicPr>
        <p:blipFill>
          <a:blip r:embed="rId4" cstate="print"/>
          <a:srcRect/>
          <a:stretch>
            <a:fillRect/>
          </a:stretch>
        </p:blipFill>
        <p:spPr bwMode="auto">
          <a:xfrm>
            <a:off x="7004839" y="5307288"/>
            <a:ext cx="1638300" cy="1009650"/>
          </a:xfrm>
          <a:prstGeom prst="rect">
            <a:avLst/>
          </a:prstGeom>
          <a:noFill/>
          <a:ln w="9525">
            <a:noFill/>
            <a:miter lim="800000"/>
            <a:headEnd/>
            <a:tailEnd/>
          </a:ln>
        </p:spPr>
      </p:pic>
      <p:sp>
        <p:nvSpPr>
          <p:cNvPr id="3" name="TextBox 2"/>
          <p:cNvSpPr txBox="1"/>
          <p:nvPr/>
        </p:nvSpPr>
        <p:spPr>
          <a:xfrm>
            <a:off x="4657725" y="5126029"/>
            <a:ext cx="2086060" cy="1200329"/>
          </a:xfrm>
          <a:prstGeom prst="rect">
            <a:avLst/>
          </a:prstGeom>
          <a:noFill/>
        </p:spPr>
        <p:txBody>
          <a:bodyPr wrap="square" rtlCol="0">
            <a:spAutoFit/>
          </a:bodyPr>
          <a:lstStyle/>
          <a:p>
            <a:pPr eaLnBrk="0" hangingPunct="0"/>
            <a:r>
              <a:rPr lang="en-US" u="sng" dirty="0" err="1">
                <a:solidFill>
                  <a:srgbClr val="0000FF"/>
                </a:solidFill>
                <a:latin typeface="Trebuchet MS" pitchFamily="34" charset="0"/>
                <a:cs typeface="Arial" charset="0"/>
              </a:rPr>
              <a:t>BnF</a:t>
            </a:r>
            <a:r>
              <a:rPr lang="en-US" u="sng" dirty="0">
                <a:solidFill>
                  <a:srgbClr val="0000FF"/>
                </a:solidFill>
                <a:latin typeface="Trebuchet MS" pitchFamily="34" charset="0"/>
                <a:cs typeface="Arial" charset="0"/>
              </a:rPr>
              <a:t>:</a:t>
            </a:r>
          </a:p>
          <a:p>
            <a:pPr eaLnBrk="0" hangingPunct="0"/>
            <a:r>
              <a:rPr lang="en-US" dirty="0">
                <a:solidFill>
                  <a:srgbClr val="0000FF"/>
                </a:solidFill>
                <a:latin typeface="Trebuchet MS" pitchFamily="34" charset="0"/>
                <a:cs typeface="Arial" charset="0"/>
              </a:rPr>
              <a:t>Expositions: 30%</a:t>
            </a:r>
          </a:p>
          <a:p>
            <a:pPr eaLnBrk="0" hangingPunct="0"/>
            <a:r>
              <a:rPr lang="en-US" dirty="0">
                <a:solidFill>
                  <a:srgbClr val="0000FF"/>
                </a:solidFill>
                <a:latin typeface="Trebuchet MS" pitchFamily="34" charset="0"/>
                <a:cs typeface="Arial" charset="0"/>
              </a:rPr>
              <a:t>Catalogue: 26%</a:t>
            </a:r>
          </a:p>
          <a:p>
            <a:pPr eaLnBrk="0" hangingPunct="0"/>
            <a:r>
              <a:rPr lang="en-US" dirty="0" err="1">
                <a:solidFill>
                  <a:srgbClr val="0000FF"/>
                </a:solidFill>
                <a:latin typeface="Trebuchet MS" pitchFamily="34" charset="0"/>
                <a:cs typeface="Arial" charset="0"/>
              </a:rPr>
              <a:t>Gallica</a:t>
            </a:r>
            <a:r>
              <a:rPr lang="en-US" dirty="0">
                <a:solidFill>
                  <a:srgbClr val="0000FF"/>
                </a:solidFill>
                <a:latin typeface="Trebuchet MS" pitchFamily="34" charset="0"/>
                <a:cs typeface="Arial" charset="0"/>
              </a:rPr>
              <a:t>: 26</a:t>
            </a:r>
            <a:r>
              <a:rPr lang="en-US" dirty="0" smtClean="0">
                <a:solidFill>
                  <a:srgbClr val="0000FF"/>
                </a:solidFill>
                <a:latin typeface="Trebuchet MS" pitchFamily="34" charset="0"/>
                <a:cs typeface="Arial" charset="0"/>
              </a:rPr>
              <a:t>%</a:t>
            </a:r>
            <a:endParaRPr lang="en-US" dirty="0">
              <a:solidFill>
                <a:srgbClr val="0000FF"/>
              </a:solidFill>
              <a:latin typeface="Trebuchet MS" pitchFamily="34" charset="0"/>
              <a:cs typeface="Arial" charset="0"/>
            </a:endParaRPr>
          </a:p>
        </p:txBody>
      </p:sp>
      <p:pic>
        <p:nvPicPr>
          <p:cNvPr id="38918" name="Picture 7" descr="abraham lincoln.gif"/>
          <p:cNvPicPr>
            <a:picLocks noChangeAspect="1"/>
          </p:cNvPicPr>
          <p:nvPr/>
        </p:nvPicPr>
        <p:blipFill>
          <a:blip r:embed="rId5" cstate="print"/>
          <a:srcRect/>
          <a:stretch>
            <a:fillRect/>
          </a:stretch>
        </p:blipFill>
        <p:spPr bwMode="auto">
          <a:xfrm>
            <a:off x="7486650" y="3465662"/>
            <a:ext cx="1156489" cy="1427781"/>
          </a:xfrm>
          <a:prstGeom prst="rect">
            <a:avLst/>
          </a:prstGeom>
          <a:noFill/>
          <a:ln w="9525">
            <a:noFill/>
            <a:miter lim="800000"/>
            <a:headEnd/>
            <a:tailEnd/>
          </a:ln>
        </p:spPr>
      </p:pic>
      <p:sp>
        <p:nvSpPr>
          <p:cNvPr id="4" name="Rectangle 3"/>
          <p:cNvSpPr/>
          <p:nvPr/>
        </p:nvSpPr>
        <p:spPr>
          <a:xfrm>
            <a:off x="4657725" y="3387540"/>
            <a:ext cx="2986046" cy="1477328"/>
          </a:xfrm>
          <a:prstGeom prst="rect">
            <a:avLst/>
          </a:prstGeom>
        </p:spPr>
        <p:txBody>
          <a:bodyPr wrap="square">
            <a:spAutoFit/>
          </a:bodyPr>
          <a:lstStyle/>
          <a:p>
            <a:pPr eaLnBrk="0" hangingPunct="0"/>
            <a:r>
              <a:rPr lang="en-US" u="sng" dirty="0" smtClean="0">
                <a:solidFill>
                  <a:srgbClr val="C00000"/>
                </a:solidFill>
                <a:latin typeface="Trebuchet MS" pitchFamily="34" charset="0"/>
                <a:cs typeface="Arial" charset="0"/>
              </a:rPr>
              <a:t>LC</a:t>
            </a:r>
            <a:r>
              <a:rPr lang="en-US" u="sng" dirty="0">
                <a:solidFill>
                  <a:srgbClr val="C00000"/>
                </a:solidFill>
                <a:latin typeface="Trebuchet MS" pitchFamily="34" charset="0"/>
                <a:cs typeface="Arial" charset="0"/>
              </a:rPr>
              <a:t>:</a:t>
            </a:r>
          </a:p>
          <a:p>
            <a:pPr eaLnBrk="0" hangingPunct="0"/>
            <a:r>
              <a:rPr lang="en-US" dirty="0">
                <a:solidFill>
                  <a:srgbClr val="C00000"/>
                </a:solidFill>
                <a:latin typeface="Trebuchet MS" pitchFamily="34" charset="0"/>
                <a:cs typeface="Arial" charset="0"/>
              </a:rPr>
              <a:t>American Memory: 41%</a:t>
            </a:r>
          </a:p>
          <a:p>
            <a:pPr eaLnBrk="0" hangingPunct="0"/>
            <a:r>
              <a:rPr lang="en-US" dirty="0">
                <a:solidFill>
                  <a:srgbClr val="C00000"/>
                </a:solidFill>
                <a:latin typeface="Trebuchet MS" pitchFamily="34" charset="0"/>
                <a:cs typeface="Arial" charset="0"/>
              </a:rPr>
              <a:t>Catalog: 17%</a:t>
            </a:r>
          </a:p>
          <a:p>
            <a:pPr eaLnBrk="0" hangingPunct="0"/>
            <a:r>
              <a:rPr lang="en-US" dirty="0">
                <a:solidFill>
                  <a:srgbClr val="C00000"/>
                </a:solidFill>
                <a:latin typeface="Trebuchet MS" pitchFamily="34" charset="0"/>
                <a:cs typeface="Arial" charset="0"/>
              </a:rPr>
              <a:t>Legislative </a:t>
            </a:r>
            <a:r>
              <a:rPr lang="en-US" dirty="0" smtClean="0">
                <a:solidFill>
                  <a:srgbClr val="C00000"/>
                </a:solidFill>
                <a:latin typeface="Trebuchet MS" pitchFamily="34" charset="0"/>
                <a:cs typeface="Arial" charset="0"/>
              </a:rPr>
              <a:t>information</a:t>
            </a:r>
            <a:br>
              <a:rPr lang="en-US" dirty="0" smtClean="0">
                <a:solidFill>
                  <a:srgbClr val="C00000"/>
                </a:solidFill>
                <a:latin typeface="Trebuchet MS" pitchFamily="34" charset="0"/>
                <a:cs typeface="Arial" charset="0"/>
              </a:rPr>
            </a:br>
            <a:r>
              <a:rPr lang="en-US" dirty="0" smtClean="0">
                <a:solidFill>
                  <a:srgbClr val="C00000"/>
                </a:solidFill>
                <a:latin typeface="Trebuchet MS" pitchFamily="34" charset="0"/>
                <a:cs typeface="Arial" charset="0"/>
              </a:rPr>
              <a:t>(THOMAS</a:t>
            </a:r>
            <a:r>
              <a:rPr lang="en-US" dirty="0">
                <a:solidFill>
                  <a:srgbClr val="C00000"/>
                </a:solidFill>
                <a:latin typeface="Trebuchet MS" pitchFamily="34" charset="0"/>
                <a:cs typeface="Arial" charset="0"/>
              </a:rPr>
              <a:t>): 6%</a:t>
            </a:r>
          </a:p>
        </p:txBody>
      </p:sp>
      <p:sp>
        <p:nvSpPr>
          <p:cNvPr id="38916" name="TextBox 4"/>
          <p:cNvSpPr txBox="1">
            <a:spLocks noChangeArrowheads="1"/>
          </p:cNvSpPr>
          <p:nvPr/>
        </p:nvSpPr>
        <p:spPr bwMode="auto">
          <a:xfrm>
            <a:off x="399383" y="2220218"/>
            <a:ext cx="8429625" cy="584775"/>
          </a:xfrm>
          <a:prstGeom prst="rect">
            <a:avLst/>
          </a:prstGeom>
          <a:noFill/>
          <a:ln w="9525">
            <a:noFill/>
            <a:miter lim="800000"/>
            <a:headEnd/>
            <a:tailEnd/>
          </a:ln>
        </p:spPr>
        <p:txBody>
          <a:bodyPr wrap="square">
            <a:spAutoFit/>
          </a:bodyPr>
          <a:lstStyle/>
          <a:p>
            <a:pPr eaLnBrk="0" hangingPunct="0"/>
            <a:r>
              <a:rPr lang="en-US" sz="3200" spc="-100" dirty="0">
                <a:solidFill>
                  <a:srgbClr val="1076D2"/>
                </a:solidFill>
                <a:latin typeface="Trebuchet MS" pitchFamily="34" charset="0"/>
                <a:cs typeface="Arial" charset="0"/>
              </a:rPr>
              <a:t>Where do people </a:t>
            </a:r>
            <a:r>
              <a:rPr lang="en-US" sz="3200" spc="-100" dirty="0" smtClean="0">
                <a:solidFill>
                  <a:srgbClr val="1076D2"/>
                </a:solidFill>
                <a:latin typeface="Trebuchet MS" pitchFamily="34" charset="0"/>
                <a:cs typeface="Arial" charset="0"/>
              </a:rPr>
              <a:t>go on </a:t>
            </a:r>
            <a:r>
              <a:rPr lang="en-US" sz="3200" spc="-100" dirty="0">
                <a:solidFill>
                  <a:srgbClr val="1076D2"/>
                </a:solidFill>
                <a:latin typeface="Trebuchet MS" pitchFamily="34" charset="0"/>
                <a:cs typeface="Arial" charset="0"/>
              </a:rPr>
              <a:t>bnf.fr and loc.gov</a:t>
            </a:r>
            <a:r>
              <a:rPr lang="en-US" sz="3200" spc="-100" dirty="0" smtClean="0">
                <a:solidFill>
                  <a:srgbClr val="1076D2"/>
                </a:solidFill>
                <a:latin typeface="Trebuchet MS" pitchFamily="34" charset="0"/>
                <a:cs typeface="Arial" charset="0"/>
              </a:rPr>
              <a:t>?</a:t>
            </a:r>
            <a:endParaRPr lang="en-US" sz="3200" spc="-100" dirty="0">
              <a:solidFill>
                <a:srgbClr val="1076D2"/>
              </a:solidFill>
              <a:latin typeface="Trebuchet MS" pitchFamily="34" charset="0"/>
              <a:cs typeface="Arial" charset="0"/>
            </a:endParaRPr>
          </a:p>
        </p:txBody>
      </p:sp>
      <p:sp>
        <p:nvSpPr>
          <p:cNvPr id="38914" name="Title 1"/>
          <p:cNvSpPr>
            <a:spLocks noGrp="1"/>
          </p:cNvSpPr>
          <p:nvPr>
            <p:ph type="title"/>
          </p:nvPr>
        </p:nvSpPr>
        <p:spPr>
          <a:xfrm>
            <a:off x="399383" y="1018495"/>
            <a:ext cx="8213454" cy="1115105"/>
          </a:xfrm>
        </p:spPr>
        <p:txBody>
          <a:bodyPr/>
          <a:lstStyle/>
          <a:p>
            <a:pPr eaLnBrk="1" hangingPunct="1"/>
            <a:r>
              <a:rPr lang="en-US" b="1" dirty="0" smtClean="0"/>
              <a:t>Rising Interest in Digital Collections on the BnF and LC Web Sites</a:t>
            </a:r>
          </a:p>
        </p:txBody>
      </p:sp>
    </p:spTree>
    <p:extLst>
      <p:ext uri="{BB962C8B-B14F-4D97-AF65-F5344CB8AC3E}">
        <p14:creationId xmlns:p14="http://schemas.microsoft.com/office/powerpoint/2010/main" val="8001017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584775"/>
          </a:xfrm>
        </p:spPr>
        <p:txBody>
          <a:bodyPr/>
          <a:lstStyle/>
          <a:p>
            <a:r>
              <a:rPr lang="en-US" dirty="0"/>
              <a:t>Meanwhile … </a:t>
            </a:r>
          </a:p>
        </p:txBody>
      </p:sp>
      <p:sp>
        <p:nvSpPr>
          <p:cNvPr id="7" name="Slide Number Placeholder 6"/>
          <p:cNvSpPr>
            <a:spLocks noGrp="1"/>
          </p:cNvSpPr>
          <p:nvPr>
            <p:ph type="sldNum" sz="quarter" idx="4294967295"/>
          </p:nvPr>
        </p:nvSpPr>
        <p:spPr>
          <a:xfrm>
            <a:off x="8382000" y="1588"/>
            <a:ext cx="762000" cy="366712"/>
          </a:xfrm>
          <a:prstGeom prst="rect">
            <a:avLst/>
          </a:prstGeom>
        </p:spPr>
        <p:txBody>
          <a:bodyPr/>
          <a:lstStyle/>
          <a:p>
            <a:fld id="{33FE9935-EE29-468C-97AC-B4E12B71064A}" type="slidenum">
              <a:rPr lang="en-US" smtClean="0"/>
              <a:pPr/>
              <a:t>16</a:t>
            </a:fld>
            <a:endParaRPr lang="en-US" dirty="0"/>
          </a:p>
        </p:txBody>
      </p:sp>
      <p:sp>
        <p:nvSpPr>
          <p:cNvPr id="598020" name="Rectangle 4"/>
          <p:cNvSpPr>
            <a:spLocks noGrp="1" noChangeArrowheads="1"/>
          </p:cNvSpPr>
          <p:nvPr>
            <p:ph sz="quarter" idx="4294967295"/>
          </p:nvPr>
        </p:nvSpPr>
        <p:spPr>
          <a:xfrm>
            <a:off x="381000" y="2085975"/>
            <a:ext cx="4114800" cy="3962400"/>
          </a:xfrm>
        </p:spPr>
        <p:txBody>
          <a:bodyPr>
            <a:normAutofit/>
          </a:bodyPr>
          <a:lstStyle/>
          <a:p>
            <a:pPr marL="533400" indent="-533400">
              <a:buFont typeface="Wingdings" pitchFamily="2" charset="2"/>
              <a:buNone/>
            </a:pPr>
            <a:r>
              <a:rPr lang="en-US" sz="3200" dirty="0">
                <a:cs typeface="Arial" pitchFamily="34" charset="0"/>
              </a:rPr>
              <a:t>… the </a:t>
            </a:r>
            <a:r>
              <a:rPr lang="en-US" sz="3200" dirty="0" smtClean="0">
                <a:cs typeface="Arial" pitchFamily="34" charset="0"/>
              </a:rPr>
              <a:t>traditional collections continue </a:t>
            </a:r>
            <a:r>
              <a:rPr lang="en-US" sz="3200" dirty="0">
                <a:cs typeface="Arial" pitchFamily="34" charset="0"/>
              </a:rPr>
              <a:t>to </a:t>
            </a:r>
            <a:r>
              <a:rPr lang="en-US" sz="3200" dirty="0" smtClean="0">
                <a:cs typeface="Arial" pitchFamily="34" charset="0"/>
              </a:rPr>
              <a:t>dominate how library staff spend their time</a:t>
            </a:r>
            <a:endParaRPr lang="en-US" sz="3200" dirty="0">
              <a:cs typeface="Arial" pitchFamily="34" charset="0"/>
            </a:endParaRPr>
          </a:p>
          <a:p>
            <a:pPr marL="533400" indent="-533400"/>
            <a:endParaRPr lang="en-US" sz="3200" dirty="0">
              <a:cs typeface="Arial" pitchFamily="34" charset="0"/>
            </a:endParaRPr>
          </a:p>
        </p:txBody>
      </p:sp>
      <p:pic>
        <p:nvPicPr>
          <p:cNvPr id="5" name="Picture 4" descr="pile of books.jpg"/>
          <p:cNvPicPr>
            <a:picLocks noChangeAspect="1"/>
          </p:cNvPicPr>
          <p:nvPr/>
        </p:nvPicPr>
        <p:blipFill>
          <a:blip r:embed="rId3" cstate="print"/>
          <a:stretch>
            <a:fillRect/>
          </a:stretch>
        </p:blipFill>
        <p:spPr>
          <a:xfrm>
            <a:off x="4724400" y="2057400"/>
            <a:ext cx="4127500" cy="3095625"/>
          </a:xfrm>
          <a:prstGeom prst="rect">
            <a:avLst/>
          </a:prstGeom>
        </p:spPr>
      </p:pic>
      <p:sp>
        <p:nvSpPr>
          <p:cNvPr id="6" name="TextBox 5"/>
          <p:cNvSpPr txBox="1"/>
          <p:nvPr/>
        </p:nvSpPr>
        <p:spPr>
          <a:xfrm>
            <a:off x="4648200" y="5410200"/>
            <a:ext cx="4085862" cy="738664"/>
          </a:xfrm>
          <a:prstGeom prst="rect">
            <a:avLst/>
          </a:prstGeom>
          <a:noFill/>
        </p:spPr>
        <p:txBody>
          <a:bodyPr wrap="none" rtlCol="0">
            <a:spAutoFit/>
          </a:bodyPr>
          <a:lstStyle/>
          <a:p>
            <a:r>
              <a:rPr lang="en-US" sz="1400" dirty="0" smtClean="0">
                <a:solidFill>
                  <a:prstClr val="black"/>
                </a:solidFill>
                <a:latin typeface="Arial" pitchFamily="34" charset="0"/>
                <a:cs typeface="Arial" pitchFamily="34" charset="0"/>
              </a:rPr>
              <a:t>By </a:t>
            </a:r>
            <a:r>
              <a:rPr lang="en-US" sz="1400" dirty="0" smtClean="0">
                <a:solidFill>
                  <a:prstClr val="black"/>
                </a:solidFill>
                <a:latin typeface="Arial" pitchFamily="34" charset="0"/>
                <a:cs typeface="Arial" pitchFamily="34" charset="0"/>
                <a:hlinkClick r:id="rId4"/>
              </a:rPr>
              <a:t>Ulleskelf</a:t>
            </a:r>
            <a:endParaRPr lang="en-US" sz="1400" dirty="0" smtClean="0">
              <a:solidFill>
                <a:prstClr val="black"/>
              </a:solidFill>
              <a:latin typeface="Arial" pitchFamily="34" charset="0"/>
              <a:cs typeface="Arial" pitchFamily="34" charset="0"/>
            </a:endParaRPr>
          </a:p>
          <a:p>
            <a:r>
              <a:rPr lang="en-US" sz="1400" dirty="0" smtClean="0">
                <a:solidFill>
                  <a:prstClr val="black"/>
                </a:solidFill>
                <a:latin typeface="Arial" pitchFamily="34" charset="0"/>
                <a:cs typeface="Arial" pitchFamily="34" charset="0"/>
              </a:rPr>
              <a:t>CC-BY-NC-ND 2.0</a:t>
            </a:r>
          </a:p>
          <a:p>
            <a:r>
              <a:rPr lang="en-US" sz="1400" dirty="0" smtClean="0">
                <a:solidFill>
                  <a:prstClr val="black"/>
                </a:solidFill>
                <a:latin typeface="Arial" pitchFamily="34" charset="0"/>
                <a:cs typeface="Arial" pitchFamily="34" charset="0"/>
              </a:rPr>
              <a:t>http://www.flickr.com/photos/ulleskelf/349312876/</a:t>
            </a:r>
            <a:endParaRPr lang="en-US" sz="14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8529024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
          <p:cNvSpPr txBox="1"/>
          <p:nvPr/>
        </p:nvSpPr>
        <p:spPr>
          <a:xfrm>
            <a:off x="5562600" y="2209800"/>
            <a:ext cx="3143250" cy="3695700"/>
          </a:xfrm>
          <a:prstGeom prst="rect">
            <a:avLst/>
          </a:prstGeom>
          <a:solidFill>
            <a:srgbClr val="D4E9FC"/>
          </a:solidFill>
        </p:spPr>
        <p:txBody>
          <a:bodyPr wrap="square" lIns="182880" tIns="91440" rIns="182880" bIns="9144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2000" b="1" dirty="0" smtClean="0">
              <a:solidFill>
                <a:srgbClr val="1E3168"/>
              </a:solidFill>
              <a:latin typeface="Trebuchet MS" pitchFamily="34" charset="0"/>
            </a:endParaRPr>
          </a:p>
          <a:p>
            <a:endParaRPr lang="en-US" sz="2000" b="1" dirty="0">
              <a:solidFill>
                <a:srgbClr val="1E3168"/>
              </a:solidFill>
              <a:latin typeface="Trebuchet MS" pitchFamily="34" charset="0"/>
            </a:endParaRPr>
          </a:p>
          <a:p>
            <a:endParaRPr lang="en-US" sz="2000" b="1" dirty="0" smtClean="0">
              <a:solidFill>
                <a:srgbClr val="1E3168"/>
              </a:solidFill>
              <a:latin typeface="Trebuchet MS" pitchFamily="34" charset="0"/>
            </a:endParaRPr>
          </a:p>
          <a:p>
            <a:endParaRPr lang="en-US" sz="2000" b="1" dirty="0" smtClean="0">
              <a:solidFill>
                <a:srgbClr val="1E3168"/>
              </a:solidFill>
              <a:latin typeface="Trebuchet MS" pitchFamily="34" charset="0"/>
            </a:endParaRPr>
          </a:p>
          <a:p>
            <a:endParaRPr lang="en-US" sz="2000" b="1" dirty="0">
              <a:solidFill>
                <a:srgbClr val="1E3168"/>
              </a:solidFill>
              <a:latin typeface="Trebuchet MS" pitchFamily="34" charset="0"/>
            </a:endParaRPr>
          </a:p>
          <a:p>
            <a:r>
              <a:rPr lang="en-US" sz="2400" b="1" dirty="0" smtClean="0">
                <a:solidFill>
                  <a:srgbClr val="1E3168"/>
                </a:solidFill>
                <a:latin typeface="Trebuchet MS" pitchFamily="34" charset="0"/>
              </a:rPr>
              <a:t>Micah Toll</a:t>
            </a:r>
          </a:p>
          <a:p>
            <a:pPr marL="182880" indent="-182880">
              <a:spcBef>
                <a:spcPts val="600"/>
              </a:spcBef>
              <a:buFont typeface="Arial" pitchFamily="34" charset="0"/>
              <a:buChar char="•"/>
            </a:pPr>
            <a:r>
              <a:rPr lang="en-US" sz="2000" dirty="0" smtClean="0"/>
              <a:t>Pitt Senior, School </a:t>
            </a:r>
            <a:r>
              <a:rPr lang="en-US" sz="2000" dirty="0"/>
              <a:t>of </a:t>
            </a:r>
            <a:r>
              <a:rPr lang="en-US" sz="2000" dirty="0" smtClean="0"/>
              <a:t>Engineering</a:t>
            </a:r>
          </a:p>
          <a:p>
            <a:pPr marL="182880" indent="-182880">
              <a:spcBef>
                <a:spcPts val="600"/>
              </a:spcBef>
              <a:buFont typeface="Arial" pitchFamily="34" charset="0"/>
              <a:buChar char="•"/>
            </a:pPr>
            <a:r>
              <a:rPr lang="en-US" sz="2000" dirty="0" smtClean="0"/>
              <a:t>Finalist</a:t>
            </a:r>
            <a:r>
              <a:rPr lang="en-US" sz="2000" dirty="0"/>
              <a:t>, College Entrepreneur of the </a:t>
            </a:r>
            <a:r>
              <a:rPr lang="en-US" sz="2000" dirty="0" smtClean="0"/>
              <a:t>Year</a:t>
            </a:r>
            <a:endParaRPr lang="en-US" sz="2000" dirty="0"/>
          </a:p>
        </p:txBody>
      </p:sp>
      <p:sp>
        <p:nvSpPr>
          <p:cNvPr id="2" name="Title 1"/>
          <p:cNvSpPr>
            <a:spLocks noGrp="1"/>
          </p:cNvSpPr>
          <p:nvPr>
            <p:ph type="title"/>
          </p:nvPr>
        </p:nvSpPr>
        <p:spPr>
          <a:xfrm>
            <a:off x="457200" y="762000"/>
            <a:ext cx="5715000" cy="1295400"/>
          </a:xfrm>
        </p:spPr>
        <p:txBody>
          <a:bodyPr>
            <a:normAutofit/>
          </a:bodyPr>
          <a:lstStyle/>
          <a:p>
            <a:r>
              <a:rPr lang="en-US" dirty="0">
                <a:solidFill>
                  <a:srgbClr val="1E3168"/>
                </a:solidFill>
              </a:rPr>
              <a:t>What to do?</a:t>
            </a:r>
            <a:r>
              <a:rPr lang="en-US" dirty="0"/>
              <a:t/>
            </a:r>
            <a:br>
              <a:rPr lang="en-US" dirty="0"/>
            </a:br>
            <a:r>
              <a:rPr lang="en-US" sz="4000" dirty="0" smtClean="0">
                <a:solidFill>
                  <a:srgbClr val="1076D2"/>
                </a:solidFill>
              </a:rPr>
              <a:t>Study </a:t>
            </a:r>
            <a:r>
              <a:rPr lang="en-US" sz="4000" dirty="0">
                <a:solidFill>
                  <a:srgbClr val="1076D2"/>
                </a:solidFill>
              </a:rPr>
              <a:t>people </a:t>
            </a:r>
          </a:p>
        </p:txBody>
      </p:sp>
      <p:sp>
        <p:nvSpPr>
          <p:cNvPr id="3" name="Text Placeholder 2"/>
          <p:cNvSpPr>
            <a:spLocks noGrp="1"/>
          </p:cNvSpPr>
          <p:nvPr>
            <p:ph sz="quarter" idx="4294967295"/>
          </p:nvPr>
        </p:nvSpPr>
        <p:spPr>
          <a:xfrm>
            <a:off x="457200" y="2324100"/>
            <a:ext cx="4648200" cy="3924300"/>
          </a:xfrm>
        </p:spPr>
        <p:txBody>
          <a:bodyPr>
            <a:normAutofit fontScale="92500"/>
          </a:bodyPr>
          <a:lstStyle/>
          <a:p>
            <a:pPr marL="182880" indent="-182880">
              <a:lnSpc>
                <a:spcPct val="110000"/>
              </a:lnSpc>
            </a:pPr>
            <a:r>
              <a:rPr lang="en-US" sz="2200" b="0" dirty="0" smtClean="0"/>
              <a:t>“Much research focuses on information sources (e.g., books or newspapers) and systems (e.g., catalogs) rather than on the needs, motivations and behavior of information users. </a:t>
            </a:r>
          </a:p>
          <a:p>
            <a:pPr marL="182880" indent="-182880"/>
            <a:endParaRPr lang="en-US" sz="2200" b="0" dirty="0"/>
          </a:p>
          <a:p>
            <a:pPr marL="182880"/>
            <a:r>
              <a:rPr lang="en-US" sz="2200" b="0" dirty="0" smtClean="0"/>
              <a:t>In other words, much research has emphasized information objects and systems over people.” </a:t>
            </a:r>
          </a:p>
          <a:p>
            <a:pPr marL="182880"/>
            <a:endParaRPr lang="en-US" sz="2200" b="0" dirty="0"/>
          </a:p>
          <a:p>
            <a:pPr marL="182880" algn="r"/>
            <a:r>
              <a:rPr lang="en-US" sz="2200" b="0" dirty="0" smtClean="0"/>
              <a:t>–</a:t>
            </a:r>
            <a:r>
              <a:rPr lang="en-US" sz="2200" b="0" i="1" dirty="0" smtClean="0"/>
              <a:t>Online catalogs</a:t>
            </a:r>
            <a:r>
              <a:rPr lang="en-US" sz="2200" b="0" dirty="0" smtClean="0"/>
              <a:t>, p. 10</a:t>
            </a:r>
            <a:endParaRPr lang="en-US" sz="2200" b="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7937" y="2324100"/>
            <a:ext cx="1381125" cy="1238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396337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3798" name="Text Box 6"/>
          <p:cNvSpPr txBox="1">
            <a:spLocks noChangeArrowheads="1"/>
          </p:cNvSpPr>
          <p:nvPr/>
        </p:nvSpPr>
        <p:spPr bwMode="auto">
          <a:xfrm>
            <a:off x="4419600" y="2918118"/>
            <a:ext cx="4191000" cy="3643833"/>
          </a:xfrm>
          <a:prstGeom prst="rect">
            <a:avLst/>
          </a:prstGeom>
          <a:noFill/>
          <a:ln w="9525">
            <a:noFill/>
            <a:miter lim="800000"/>
            <a:headEnd/>
            <a:tailEnd/>
          </a:ln>
          <a:effectLst/>
        </p:spPr>
        <p:txBody>
          <a:bodyPr wrap="square">
            <a:normAutofit/>
          </a:bodyPr>
          <a:lstStyle/>
          <a:p>
            <a:pPr marL="288925" indent="-288925">
              <a:spcBef>
                <a:spcPts val="1200"/>
              </a:spcBef>
              <a:buFont typeface="Arial" pitchFamily="34" charset="0"/>
              <a:buChar char="•"/>
            </a:pPr>
            <a:r>
              <a:rPr lang="en-US" sz="2000" dirty="0" smtClean="0">
                <a:solidFill>
                  <a:srgbClr val="0070C0"/>
                </a:solidFill>
                <a:latin typeface="Trebuchet MS" pitchFamily="34" charset="0"/>
              </a:rPr>
              <a:t>How </a:t>
            </a:r>
            <a:r>
              <a:rPr lang="en-US" sz="2000" dirty="0">
                <a:solidFill>
                  <a:srgbClr val="0070C0"/>
                </a:solidFill>
                <a:latin typeface="Trebuchet MS" pitchFamily="34" charset="0"/>
              </a:rPr>
              <a:t>does </a:t>
            </a:r>
            <a:r>
              <a:rPr lang="en-US" sz="2000" dirty="0" smtClean="0">
                <a:solidFill>
                  <a:srgbClr val="0070C0"/>
                </a:solidFill>
                <a:latin typeface="Trebuchet MS" pitchFamily="34" charset="0"/>
              </a:rPr>
              <a:t>a research library </a:t>
            </a:r>
            <a:r>
              <a:rPr lang="en-US" sz="2000" dirty="0">
                <a:solidFill>
                  <a:srgbClr val="0070C0"/>
                </a:solidFill>
                <a:latin typeface="Trebuchet MS" pitchFamily="34" charset="0"/>
              </a:rPr>
              <a:t>help </a:t>
            </a:r>
            <a:r>
              <a:rPr lang="en-US" sz="2000" dirty="0" smtClean="0">
                <a:solidFill>
                  <a:srgbClr val="0070C0"/>
                </a:solidFill>
                <a:latin typeface="Trebuchet MS" pitchFamily="34" charset="0"/>
              </a:rPr>
              <a:t>her create new </a:t>
            </a:r>
            <a:r>
              <a:rPr lang="en-US" sz="2000" dirty="0">
                <a:solidFill>
                  <a:srgbClr val="0070C0"/>
                </a:solidFill>
                <a:latin typeface="Trebuchet MS" pitchFamily="34" charset="0"/>
              </a:rPr>
              <a:t>knowledge?</a:t>
            </a:r>
          </a:p>
          <a:p>
            <a:pPr marL="288925" indent="-288925">
              <a:spcBef>
                <a:spcPts val="1200"/>
              </a:spcBef>
              <a:buFont typeface="Arial" pitchFamily="34" charset="0"/>
              <a:buChar char="•"/>
            </a:pPr>
            <a:r>
              <a:rPr lang="en-US" sz="2000" dirty="0" smtClean="0">
                <a:solidFill>
                  <a:srgbClr val="0070C0"/>
                </a:solidFill>
                <a:latin typeface="Trebuchet MS" pitchFamily="34" charset="0"/>
              </a:rPr>
              <a:t>What </a:t>
            </a:r>
            <a:r>
              <a:rPr lang="en-US" sz="2000" dirty="0">
                <a:solidFill>
                  <a:srgbClr val="0070C0"/>
                </a:solidFill>
                <a:latin typeface="Trebuchet MS" pitchFamily="34" charset="0"/>
              </a:rPr>
              <a:t>are </a:t>
            </a:r>
            <a:r>
              <a:rPr lang="en-US" sz="2000" dirty="0" smtClean="0">
                <a:solidFill>
                  <a:srgbClr val="0070C0"/>
                </a:solidFill>
                <a:latin typeface="Trebuchet MS" pitchFamily="34" charset="0"/>
              </a:rPr>
              <a:t>her </a:t>
            </a:r>
            <a:r>
              <a:rPr lang="en-US" sz="2000" dirty="0">
                <a:solidFill>
                  <a:srgbClr val="0070C0"/>
                </a:solidFill>
                <a:latin typeface="Trebuchet MS" pitchFamily="34" charset="0"/>
              </a:rPr>
              <a:t>information </a:t>
            </a:r>
            <a:r>
              <a:rPr lang="en-US" sz="2000" dirty="0" smtClean="0">
                <a:solidFill>
                  <a:srgbClr val="0070C0"/>
                </a:solidFill>
                <a:latin typeface="Trebuchet MS" pitchFamily="34" charset="0"/>
              </a:rPr>
              <a:t>seeking/sharing behaviors </a:t>
            </a:r>
            <a:r>
              <a:rPr lang="en-US" sz="2000" dirty="0">
                <a:solidFill>
                  <a:srgbClr val="0070C0"/>
                </a:solidFill>
                <a:latin typeface="Trebuchet MS" pitchFamily="34" charset="0"/>
              </a:rPr>
              <a:t>and preferences?</a:t>
            </a:r>
          </a:p>
          <a:p>
            <a:pPr marL="288925" indent="-288925">
              <a:spcBef>
                <a:spcPts val="1200"/>
              </a:spcBef>
              <a:buFont typeface="Arial" pitchFamily="34" charset="0"/>
              <a:buChar char="•"/>
            </a:pPr>
            <a:r>
              <a:rPr lang="en-US" sz="2000" dirty="0" smtClean="0">
                <a:solidFill>
                  <a:srgbClr val="0070C0"/>
                </a:solidFill>
                <a:latin typeface="Trebuchet MS" pitchFamily="34" charset="0"/>
              </a:rPr>
              <a:t>In </a:t>
            </a:r>
            <a:r>
              <a:rPr lang="en-US" sz="2000" dirty="0">
                <a:solidFill>
                  <a:srgbClr val="0070C0"/>
                </a:solidFill>
                <a:latin typeface="Trebuchet MS" pitchFamily="34" charset="0"/>
              </a:rPr>
              <a:t>what ways does the </a:t>
            </a:r>
            <a:r>
              <a:rPr lang="en-US" sz="2000" dirty="0" smtClean="0">
                <a:solidFill>
                  <a:srgbClr val="0070C0"/>
                </a:solidFill>
                <a:latin typeface="Trebuchet MS" pitchFamily="34" charset="0"/>
              </a:rPr>
              <a:t>library serve her </a:t>
            </a:r>
            <a:r>
              <a:rPr lang="en-US" sz="2000" dirty="0">
                <a:solidFill>
                  <a:srgbClr val="0070C0"/>
                </a:solidFill>
                <a:latin typeface="Trebuchet MS" pitchFamily="34" charset="0"/>
              </a:rPr>
              <a:t>colleagues and </a:t>
            </a:r>
            <a:r>
              <a:rPr lang="en-US" sz="2000" dirty="0" smtClean="0">
                <a:solidFill>
                  <a:srgbClr val="0070C0"/>
                </a:solidFill>
                <a:latin typeface="Trebuchet MS" pitchFamily="34" charset="0"/>
              </a:rPr>
              <a:t>her graduate </a:t>
            </a:r>
            <a:r>
              <a:rPr lang="en-US" sz="2000" dirty="0">
                <a:solidFill>
                  <a:srgbClr val="0070C0"/>
                </a:solidFill>
                <a:latin typeface="Trebuchet MS" pitchFamily="34" charset="0"/>
              </a:rPr>
              <a:t>and post-doctoral students?</a:t>
            </a:r>
          </a:p>
          <a:p>
            <a:pPr marL="288925" indent="-288925"/>
            <a:endParaRPr lang="en-US" sz="1800" dirty="0">
              <a:latin typeface="Calibri" pitchFamily="34" charset="0"/>
            </a:endParaRPr>
          </a:p>
        </p:txBody>
      </p:sp>
      <p:sp>
        <p:nvSpPr>
          <p:cNvPr id="5" name="TextBox 4"/>
          <p:cNvSpPr txBox="1"/>
          <p:nvPr/>
        </p:nvSpPr>
        <p:spPr>
          <a:xfrm>
            <a:off x="163805" y="6400800"/>
            <a:ext cx="5072222" cy="553998"/>
          </a:xfrm>
          <a:prstGeom prst="rect">
            <a:avLst/>
          </a:prstGeom>
          <a:noFill/>
        </p:spPr>
        <p:txBody>
          <a:bodyPr wrap="square" rtlCol="0">
            <a:spAutoFit/>
          </a:bodyPr>
          <a:lstStyle/>
          <a:p>
            <a:r>
              <a:rPr lang="en-US" sz="1000" dirty="0" err="1" smtClean="0">
                <a:latin typeface="+mn-lt"/>
              </a:rPr>
              <a:t>Elinor</a:t>
            </a:r>
            <a:r>
              <a:rPr lang="en-US" sz="1000" dirty="0" smtClean="0">
                <a:latin typeface="+mn-lt"/>
              </a:rPr>
              <a:t> </a:t>
            </a:r>
            <a:r>
              <a:rPr lang="en-US" sz="1000" dirty="0" err="1" smtClean="0">
                <a:latin typeface="+mn-lt"/>
              </a:rPr>
              <a:t>Ostrom</a:t>
            </a:r>
            <a:r>
              <a:rPr lang="en-US" sz="1000" dirty="0" smtClean="0">
                <a:latin typeface="+mn-lt"/>
              </a:rPr>
              <a:t> at 2009 Nobel prize press conference</a:t>
            </a:r>
            <a:br>
              <a:rPr lang="en-US" sz="1000" dirty="0" smtClean="0">
                <a:latin typeface="+mn-lt"/>
              </a:rPr>
            </a:br>
            <a:r>
              <a:rPr lang="en-US" sz="1000" dirty="0" smtClean="0">
                <a:latin typeface="+mn-lt"/>
              </a:rPr>
              <a:t>Attribution: © </a:t>
            </a:r>
            <a:r>
              <a:rPr lang="en-US" sz="1000" dirty="0" err="1" smtClean="0">
                <a:latin typeface="+mn-lt"/>
                <a:hlinkClick r:id="rId3" tooltip="User:Prolineserver"/>
              </a:rPr>
              <a:t>Prolineserver</a:t>
            </a:r>
            <a:r>
              <a:rPr lang="en-US" sz="1000" dirty="0" smtClean="0">
                <a:latin typeface="+mn-lt"/>
              </a:rPr>
              <a:t> 2010, Wikipedia/Wikimedia Commons (</a:t>
            </a:r>
            <a:r>
              <a:rPr lang="en-US" sz="1000" dirty="0" smtClean="0">
                <a:latin typeface="+mn-lt"/>
                <a:hlinkClick r:id="rId4"/>
              </a:rPr>
              <a:t>cc-by-sa-3.0</a:t>
            </a:r>
            <a:r>
              <a:rPr lang="en-US" sz="1000" dirty="0" smtClean="0">
                <a:latin typeface="+mn-lt"/>
              </a:rPr>
              <a:t>) </a:t>
            </a:r>
          </a:p>
          <a:p>
            <a:endParaRPr lang="en-US" sz="1000" dirty="0" smtClean="0">
              <a:latin typeface="+mn-lt"/>
              <a:cs typeface="Arial" pitchFamily="34" charset="0"/>
            </a:endParaRPr>
          </a:p>
        </p:txBody>
      </p:sp>
      <p:pic>
        <p:nvPicPr>
          <p:cNvPr id="7" name="Picture 6" descr="elinor ostrom.jpg"/>
          <p:cNvPicPr>
            <a:picLocks noChangeAspect="1"/>
          </p:cNvPicPr>
          <p:nvPr/>
        </p:nvPicPr>
        <p:blipFill>
          <a:blip r:embed="rId5" cstate="print"/>
          <a:stretch>
            <a:fillRect/>
          </a:stretch>
        </p:blipFill>
        <p:spPr>
          <a:xfrm>
            <a:off x="292590" y="1146648"/>
            <a:ext cx="3176065" cy="4720752"/>
          </a:xfrm>
          <a:prstGeom prst="rect">
            <a:avLst/>
          </a:prstGeom>
        </p:spPr>
      </p:pic>
      <p:pic>
        <p:nvPicPr>
          <p:cNvPr id="211970" name="Picture 2"/>
          <p:cNvPicPr>
            <a:picLocks noChangeAspect="1" noChangeArrowheads="1"/>
          </p:cNvPicPr>
          <p:nvPr/>
        </p:nvPicPr>
        <p:blipFill>
          <a:blip r:embed="rId6" cstate="print"/>
          <a:srcRect l="18000" t="15333" r="23333"/>
          <a:stretch>
            <a:fillRect/>
          </a:stretch>
        </p:blipFill>
        <p:spPr bwMode="auto">
          <a:xfrm>
            <a:off x="2699916" y="4038600"/>
            <a:ext cx="1556527" cy="224635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4" name="Title 3"/>
          <p:cNvSpPr>
            <a:spLocks noGrp="1"/>
          </p:cNvSpPr>
          <p:nvPr>
            <p:ph type="title"/>
          </p:nvPr>
        </p:nvSpPr>
        <p:spPr>
          <a:xfrm>
            <a:off x="3962400" y="990600"/>
            <a:ext cx="5029200" cy="1754326"/>
          </a:xfrm>
        </p:spPr>
        <p:txBody>
          <a:bodyPr/>
          <a:lstStyle/>
          <a:p>
            <a:r>
              <a:rPr lang="en-US" sz="2800" dirty="0" err="1"/>
              <a:t>Elinor</a:t>
            </a:r>
            <a:r>
              <a:rPr lang="en-US" sz="2800" dirty="0"/>
              <a:t> </a:t>
            </a:r>
            <a:r>
              <a:rPr lang="en-US" sz="2800" dirty="0" err="1" smtClean="0"/>
              <a:t>Ostrom</a:t>
            </a:r>
            <a:r>
              <a:rPr lang="en-US" sz="2800" dirty="0" smtClean="0"/>
              <a:t/>
            </a:r>
            <a:br>
              <a:rPr lang="en-US" sz="2800" dirty="0" smtClean="0"/>
            </a:br>
            <a:r>
              <a:rPr lang="en-US" sz="2000" b="0" dirty="0" smtClean="0"/>
              <a:t>2009 </a:t>
            </a:r>
            <a:r>
              <a:rPr lang="en-US" sz="2000" b="0" dirty="0"/>
              <a:t>Nobel Prize, Economics</a:t>
            </a:r>
            <a:br>
              <a:rPr lang="en-US" sz="2000" b="0" dirty="0"/>
            </a:br>
            <a:r>
              <a:rPr lang="en-US" sz="2000" b="0" dirty="0"/>
              <a:t>Born: Los Angeles</a:t>
            </a:r>
            <a:br>
              <a:rPr lang="en-US" sz="2000" b="0" dirty="0"/>
            </a:br>
            <a:r>
              <a:rPr lang="en-US" sz="2000" b="0" dirty="0"/>
              <a:t>Fields: </a:t>
            </a:r>
            <a:r>
              <a:rPr lang="en-US" sz="2000" b="0" dirty="0" smtClean="0"/>
              <a:t>Political </a:t>
            </a:r>
            <a:r>
              <a:rPr lang="en-US" sz="2000" b="0" dirty="0"/>
              <a:t>theory, policy analysis, </a:t>
            </a:r>
            <a:r>
              <a:rPr lang="en-US" sz="2000" b="0" dirty="0" smtClean="0"/>
              <a:t>economics</a:t>
            </a:r>
            <a:endParaRPr lang="en-US" sz="2000" dirty="0"/>
          </a:p>
        </p:txBody>
      </p:sp>
    </p:spTree>
    <p:extLst>
      <p:ext uri="{BB962C8B-B14F-4D97-AF65-F5344CB8AC3E}">
        <p14:creationId xmlns:p14="http://schemas.microsoft.com/office/powerpoint/2010/main" val="3111759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4" name="Rectangle 4"/>
          <p:cNvSpPr>
            <a:spLocks noGrp="1" noChangeArrowheads="1"/>
          </p:cNvSpPr>
          <p:nvPr>
            <p:ph type="title"/>
          </p:nvPr>
        </p:nvSpPr>
        <p:spPr>
          <a:xfrm>
            <a:off x="422226" y="914400"/>
            <a:ext cx="8401050" cy="1295400"/>
          </a:xfrm>
        </p:spPr>
        <p:txBody>
          <a:bodyPr>
            <a:normAutofit/>
          </a:bodyPr>
          <a:lstStyle/>
          <a:p>
            <a:r>
              <a:rPr lang="en-US" dirty="0" smtClean="0"/>
              <a:t>And </a:t>
            </a:r>
            <a:r>
              <a:rPr lang="en-US" dirty="0"/>
              <a:t>Then There’s </a:t>
            </a:r>
            <a:r>
              <a:rPr lang="en-US" dirty="0" smtClean="0"/>
              <a:t>Today’s (and </a:t>
            </a:r>
            <a:r>
              <a:rPr lang="en-US" dirty="0"/>
              <a:t>Tomorrow’s) Student</a:t>
            </a:r>
          </a:p>
        </p:txBody>
      </p:sp>
      <p:sp>
        <p:nvSpPr>
          <p:cNvPr id="7" name="TextBox 6"/>
          <p:cNvSpPr txBox="1"/>
          <p:nvPr/>
        </p:nvSpPr>
        <p:spPr>
          <a:xfrm>
            <a:off x="5715000" y="2514600"/>
            <a:ext cx="2877711" cy="3124200"/>
          </a:xfrm>
          <a:prstGeom prst="rect">
            <a:avLst/>
          </a:prstGeom>
          <a:noFill/>
        </p:spPr>
        <p:txBody>
          <a:bodyPr wrap="square" rtlCol="0">
            <a:normAutofit/>
          </a:bodyPr>
          <a:lstStyle/>
          <a:p>
            <a:pPr marL="285750" indent="-285750">
              <a:spcBef>
                <a:spcPts val="600"/>
              </a:spcBef>
              <a:buFont typeface="Arial" pitchFamily="34" charset="0"/>
              <a:buChar char="•"/>
            </a:pPr>
            <a:r>
              <a:rPr lang="en-US" sz="1800" dirty="0" smtClean="0">
                <a:latin typeface="Trebuchet MS" pitchFamily="34" charset="0"/>
                <a:cs typeface="Arial" pitchFamily="34" charset="0"/>
              </a:rPr>
              <a:t>Tech-savvy</a:t>
            </a:r>
          </a:p>
          <a:p>
            <a:pPr marL="285750" indent="-285750">
              <a:spcBef>
                <a:spcPts val="600"/>
              </a:spcBef>
              <a:buFont typeface="Arial" pitchFamily="34" charset="0"/>
              <a:buChar char="•"/>
            </a:pPr>
            <a:r>
              <a:rPr lang="en-US" sz="1800" dirty="0" smtClean="0">
                <a:latin typeface="Trebuchet MS" pitchFamily="34" charset="0"/>
                <a:cs typeface="Arial" pitchFamily="34" charset="0"/>
              </a:rPr>
              <a:t>Nimble</a:t>
            </a:r>
            <a:endParaRPr lang="en-US" dirty="0">
              <a:latin typeface="Trebuchet MS" pitchFamily="34" charset="0"/>
              <a:cs typeface="Arial" pitchFamily="34" charset="0"/>
            </a:endParaRPr>
          </a:p>
          <a:p>
            <a:pPr marL="285750" indent="-285750">
              <a:spcBef>
                <a:spcPts val="600"/>
              </a:spcBef>
              <a:buFont typeface="Arial" pitchFamily="34" charset="0"/>
              <a:buChar char="•"/>
            </a:pPr>
            <a:r>
              <a:rPr lang="en-US" sz="1800" dirty="0" smtClean="0">
                <a:latin typeface="Trebuchet MS" pitchFamily="34" charset="0"/>
                <a:cs typeface="Arial" pitchFamily="34" charset="0"/>
              </a:rPr>
              <a:t>Enthusiastic</a:t>
            </a:r>
            <a:endParaRPr lang="en-US" dirty="0">
              <a:latin typeface="Trebuchet MS" pitchFamily="34" charset="0"/>
              <a:cs typeface="Arial" pitchFamily="34" charset="0"/>
            </a:endParaRPr>
          </a:p>
          <a:p>
            <a:pPr marL="285750" indent="-285750">
              <a:spcBef>
                <a:spcPts val="600"/>
              </a:spcBef>
              <a:buFont typeface="Arial" pitchFamily="34" charset="0"/>
              <a:buChar char="•"/>
            </a:pPr>
            <a:r>
              <a:rPr lang="en-US" sz="1800" dirty="0" smtClean="0">
                <a:latin typeface="Trebuchet MS" pitchFamily="34" charset="0"/>
                <a:cs typeface="Arial" pitchFamily="34" charset="0"/>
              </a:rPr>
              <a:t>Achievement-oriented</a:t>
            </a:r>
          </a:p>
          <a:p>
            <a:pPr marL="285750" indent="-285750">
              <a:spcBef>
                <a:spcPts val="600"/>
              </a:spcBef>
              <a:buFont typeface="Arial" pitchFamily="34" charset="0"/>
              <a:buChar char="•"/>
            </a:pPr>
            <a:r>
              <a:rPr lang="en-US" sz="1800" dirty="0" smtClean="0">
                <a:latin typeface="Trebuchet MS" pitchFamily="34" charset="0"/>
                <a:cs typeface="Arial" pitchFamily="34" charset="0"/>
              </a:rPr>
              <a:t>“We’re special”</a:t>
            </a:r>
          </a:p>
          <a:p>
            <a:endParaRPr lang="en-US" dirty="0">
              <a:latin typeface="Trebuchet MS" pitchFamily="34" charset="0"/>
              <a:cs typeface="Arial" pitchFamily="34" charset="0"/>
            </a:endParaRPr>
          </a:p>
          <a:p>
            <a:r>
              <a:rPr lang="en-US" sz="2000" b="1" dirty="0" smtClean="0">
                <a:solidFill>
                  <a:srgbClr val="1076D2"/>
                </a:solidFill>
                <a:effectLst/>
                <a:latin typeface="Trebuchet MS" pitchFamily="34" charset="0"/>
                <a:cs typeface="Arial" pitchFamily="34" charset="0"/>
              </a:rPr>
              <a:t>How does Micah Toll get his information and ideas?</a:t>
            </a:r>
            <a:endParaRPr lang="en-US" sz="2000" b="1" dirty="0">
              <a:solidFill>
                <a:srgbClr val="1076D2"/>
              </a:solidFill>
              <a:effectLst/>
              <a:latin typeface="Trebuchet MS" pitchFamily="34" charset="0"/>
              <a:cs typeface="Arial" pitchFamily="34" charset="0"/>
            </a:endParaRPr>
          </a:p>
        </p:txBody>
      </p:sp>
      <p:pic>
        <p:nvPicPr>
          <p:cNvPr id="11" name="Picture 10" descr="digital revolution.jpg"/>
          <p:cNvPicPr>
            <a:picLocks noChangeAspect="1"/>
          </p:cNvPicPr>
          <p:nvPr/>
        </p:nvPicPr>
        <p:blipFill>
          <a:blip r:embed="rId3" cstate="print"/>
          <a:stretch>
            <a:fillRect/>
          </a:stretch>
        </p:blipFill>
        <p:spPr>
          <a:xfrm>
            <a:off x="435237" y="2111783"/>
            <a:ext cx="4762500" cy="4076700"/>
          </a:xfrm>
          <a:prstGeom prst="rect">
            <a:avLst/>
          </a:prstGeom>
        </p:spPr>
      </p:pic>
      <p:sp>
        <p:nvSpPr>
          <p:cNvPr id="12" name="TextBox 11"/>
          <p:cNvSpPr txBox="1"/>
          <p:nvPr/>
        </p:nvSpPr>
        <p:spPr>
          <a:xfrm>
            <a:off x="435236" y="6205210"/>
            <a:ext cx="4731103" cy="523220"/>
          </a:xfrm>
          <a:prstGeom prst="rect">
            <a:avLst/>
          </a:prstGeom>
          <a:noFill/>
        </p:spPr>
        <p:txBody>
          <a:bodyPr wrap="none" rtlCol="0">
            <a:spAutoFit/>
          </a:bodyPr>
          <a:lstStyle/>
          <a:p>
            <a:r>
              <a:rPr lang="en-US" sz="1400" dirty="0" smtClean="0">
                <a:latin typeface="Trebuchet MS" pitchFamily="34" charset="0"/>
              </a:rPr>
              <a:t>By: </a:t>
            </a:r>
            <a:r>
              <a:rPr lang="en-US" sz="1400" dirty="0" err="1" smtClean="0">
                <a:latin typeface="Trebuchet MS" pitchFamily="34" charset="0"/>
              </a:rPr>
              <a:t>acroamatic</a:t>
            </a:r>
            <a:r>
              <a:rPr lang="en-US" sz="1400" dirty="0" smtClean="0">
                <a:latin typeface="Trebuchet MS" pitchFamily="34" charset="0"/>
              </a:rPr>
              <a:t/>
            </a:r>
            <a:br>
              <a:rPr lang="en-US" sz="1400" dirty="0" smtClean="0">
                <a:latin typeface="Trebuchet MS" pitchFamily="34" charset="0"/>
              </a:rPr>
            </a:br>
            <a:r>
              <a:rPr lang="en-US" sz="1400" dirty="0" smtClean="0">
                <a:latin typeface="Trebuchet MS" pitchFamily="34" charset="0"/>
              </a:rPr>
              <a:t> </a:t>
            </a:r>
            <a:r>
              <a:rPr lang="en-US" sz="1400" dirty="0" smtClean="0">
                <a:latin typeface="Trebuchet MS" pitchFamily="34" charset="0"/>
                <a:hlinkClick r:id="rId4"/>
              </a:rPr>
              <a:t>http://www.flickr.com/photos/acroamatic/387565075/</a:t>
            </a:r>
            <a:endParaRPr lang="en-US" sz="1400" dirty="0" smtClean="0">
              <a:latin typeface="Trebuchet MS" pitchFamily="34" charset="0"/>
            </a:endParaRPr>
          </a:p>
        </p:txBody>
      </p:sp>
    </p:spTree>
    <p:extLst>
      <p:ext uri="{BB962C8B-B14F-4D97-AF65-F5344CB8AC3E}">
        <p14:creationId xmlns:p14="http://schemas.microsoft.com/office/powerpoint/2010/main" val="20446836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762000"/>
            <a:ext cx="8229600" cy="1295400"/>
          </a:xfrm>
          <a:noFill/>
          <a:ln/>
        </p:spPr>
        <p:txBody>
          <a:bodyPr lIns="92075" tIns="46038" rIns="92075" bIns="46038">
            <a:normAutofit/>
          </a:bodyPr>
          <a:lstStyle/>
          <a:p>
            <a:r>
              <a:rPr lang="en-US" sz="3600" dirty="0"/>
              <a:t>The Larger </a:t>
            </a:r>
            <a:r>
              <a:rPr lang="en-US" sz="3600" dirty="0" smtClean="0"/>
              <a:t>Context:</a:t>
            </a:r>
            <a:br>
              <a:rPr lang="en-US" sz="3600" dirty="0" smtClean="0"/>
            </a:br>
            <a:r>
              <a:rPr lang="en-US" sz="3600" b="0" dirty="0" smtClean="0">
                <a:solidFill>
                  <a:srgbClr val="1076D2"/>
                </a:solidFill>
              </a:rPr>
              <a:t>Knowledge </a:t>
            </a:r>
            <a:r>
              <a:rPr lang="en-US" sz="3600" b="0" dirty="0">
                <a:solidFill>
                  <a:srgbClr val="1076D2"/>
                </a:solidFill>
              </a:rPr>
              <a:t>Management</a:t>
            </a:r>
          </a:p>
        </p:txBody>
      </p:sp>
      <p:sp>
        <p:nvSpPr>
          <p:cNvPr id="19459" name="Rectangle 3"/>
          <p:cNvSpPr>
            <a:spLocks noChangeArrowheads="1"/>
          </p:cNvSpPr>
          <p:nvPr/>
        </p:nvSpPr>
        <p:spPr bwMode="auto">
          <a:xfrm>
            <a:off x="685007" y="2209800"/>
            <a:ext cx="7773987" cy="32004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92075" tIns="46038" rIns="92075" bIns="46038" anchor="ctr">
            <a:normAutofit/>
          </a:bodyPr>
          <a:lstStyle/>
          <a:p>
            <a:pPr eaLnBrk="1" hangingPunct="1"/>
            <a:r>
              <a:rPr lang="en-US" sz="2000" dirty="0">
                <a:solidFill>
                  <a:srgbClr val="1E3168"/>
                </a:solidFill>
                <a:latin typeface="Trebuchet MS" pitchFamily="34" charset="0"/>
              </a:rPr>
              <a:t>Knowledge communities “interpret information about </a:t>
            </a:r>
            <a:r>
              <a:rPr lang="en-US" sz="2000" dirty="0" smtClean="0">
                <a:solidFill>
                  <a:srgbClr val="1E3168"/>
                </a:solidFill>
                <a:latin typeface="Trebuchet MS" pitchFamily="34" charset="0"/>
              </a:rPr>
              <a:t>the </a:t>
            </a:r>
            <a:r>
              <a:rPr lang="en-US" sz="2000" dirty="0">
                <a:solidFill>
                  <a:srgbClr val="1E3168"/>
                </a:solidFill>
                <a:latin typeface="Trebuchet MS" pitchFamily="34" charset="0"/>
              </a:rPr>
              <a:t>environment in order to construct meaning … </a:t>
            </a:r>
            <a:r>
              <a:rPr lang="en-US" sz="2000" dirty="0" smtClean="0">
                <a:solidFill>
                  <a:srgbClr val="1E3168"/>
                </a:solidFill>
                <a:latin typeface="Trebuchet MS" pitchFamily="34" charset="0"/>
              </a:rPr>
              <a:t>create </a:t>
            </a:r>
            <a:r>
              <a:rPr lang="en-US" sz="2000" dirty="0">
                <a:solidFill>
                  <a:srgbClr val="1E3168"/>
                </a:solidFill>
                <a:latin typeface="Trebuchet MS" pitchFamily="34" charset="0"/>
              </a:rPr>
              <a:t>new knowledge by converting and </a:t>
            </a:r>
            <a:r>
              <a:rPr lang="en-US" sz="2000" dirty="0" smtClean="0">
                <a:solidFill>
                  <a:srgbClr val="1E3168"/>
                </a:solidFill>
                <a:latin typeface="Trebuchet MS" pitchFamily="34" charset="0"/>
              </a:rPr>
              <a:t>combining the </a:t>
            </a:r>
            <a:r>
              <a:rPr lang="en-US" sz="2000" dirty="0">
                <a:solidFill>
                  <a:srgbClr val="1E3168"/>
                </a:solidFill>
                <a:latin typeface="Trebuchet MS" pitchFamily="34" charset="0"/>
              </a:rPr>
              <a:t>expertise and know-how of their members </a:t>
            </a:r>
            <a:r>
              <a:rPr lang="en-US" sz="2000" dirty="0" smtClean="0">
                <a:solidFill>
                  <a:srgbClr val="1E3168"/>
                </a:solidFill>
                <a:latin typeface="Trebuchet MS" pitchFamily="34" charset="0"/>
              </a:rPr>
              <a:t>…[</a:t>
            </a:r>
            <a:r>
              <a:rPr lang="en-US" sz="2000" dirty="0">
                <a:solidFill>
                  <a:srgbClr val="1E3168"/>
                </a:solidFill>
                <a:latin typeface="Trebuchet MS" pitchFamily="34" charset="0"/>
              </a:rPr>
              <a:t>and] analyze information in order to select and </a:t>
            </a:r>
            <a:r>
              <a:rPr lang="en-US" sz="2000" dirty="0" smtClean="0">
                <a:solidFill>
                  <a:srgbClr val="1E3168"/>
                </a:solidFill>
                <a:latin typeface="Trebuchet MS" pitchFamily="34" charset="0"/>
              </a:rPr>
              <a:t>commit to </a:t>
            </a:r>
            <a:r>
              <a:rPr lang="en-US" sz="2000" dirty="0">
                <a:solidFill>
                  <a:srgbClr val="1E3168"/>
                </a:solidFill>
                <a:latin typeface="Trebuchet MS" pitchFamily="34" charset="0"/>
              </a:rPr>
              <a:t>appropriate courses of action</a:t>
            </a:r>
            <a:r>
              <a:rPr lang="en-US" sz="2000" dirty="0" smtClean="0">
                <a:solidFill>
                  <a:srgbClr val="1E3168"/>
                </a:solidFill>
                <a:latin typeface="Trebuchet MS" pitchFamily="34" charset="0"/>
              </a:rPr>
              <a:t>.”</a:t>
            </a:r>
          </a:p>
          <a:p>
            <a:pPr algn="r" eaLnBrk="1" hangingPunct="1"/>
            <a:endParaRPr lang="en-US" sz="2000" dirty="0" smtClean="0">
              <a:solidFill>
                <a:srgbClr val="1E3168"/>
              </a:solidFill>
              <a:latin typeface="Trebuchet MS" pitchFamily="34" charset="0"/>
            </a:endParaRPr>
          </a:p>
          <a:p>
            <a:pPr algn="r" eaLnBrk="1" hangingPunct="1"/>
            <a:r>
              <a:rPr lang="en-US" sz="2000" i="1" dirty="0" smtClean="0">
                <a:solidFill>
                  <a:srgbClr val="1E3168"/>
                </a:solidFill>
                <a:latin typeface="Trebuchet MS" pitchFamily="34" charset="0"/>
              </a:rPr>
              <a:t>—</a:t>
            </a:r>
            <a:r>
              <a:rPr lang="en-US" sz="2000" i="1" dirty="0">
                <a:solidFill>
                  <a:srgbClr val="1E3168"/>
                </a:solidFill>
                <a:latin typeface="Trebuchet MS" pitchFamily="34" charset="0"/>
              </a:rPr>
              <a:t>Chun Wei </a:t>
            </a:r>
            <a:r>
              <a:rPr lang="en-US" sz="2000" i="1" dirty="0" err="1">
                <a:solidFill>
                  <a:srgbClr val="1E3168"/>
                </a:solidFill>
                <a:latin typeface="Trebuchet MS" pitchFamily="34" charset="0"/>
              </a:rPr>
              <a:t>Choo</a:t>
            </a:r>
            <a:r>
              <a:rPr lang="en-US" sz="2000" dirty="0">
                <a:solidFill>
                  <a:srgbClr val="1E3168"/>
                </a:solidFill>
                <a:latin typeface="Trebuchet MS" pitchFamily="34" charset="0"/>
              </a:rPr>
              <a:t>,</a:t>
            </a:r>
          </a:p>
          <a:p>
            <a:pPr algn="r" eaLnBrk="1" hangingPunct="1"/>
            <a:r>
              <a:rPr lang="en-US" sz="2000" i="1" dirty="0" smtClean="0">
                <a:solidFill>
                  <a:srgbClr val="1E3168"/>
                </a:solidFill>
                <a:latin typeface="Trebuchet MS" pitchFamily="34" charset="0"/>
              </a:rPr>
              <a:t>Professor </a:t>
            </a:r>
            <a:r>
              <a:rPr lang="en-US" sz="2000" i="1" dirty="0">
                <a:solidFill>
                  <a:srgbClr val="1E3168"/>
                </a:solidFill>
                <a:latin typeface="Trebuchet MS" pitchFamily="34" charset="0"/>
              </a:rPr>
              <a:t>of Information </a:t>
            </a:r>
            <a:r>
              <a:rPr lang="en-US" sz="2000" i="1" dirty="0" smtClean="0">
                <a:solidFill>
                  <a:srgbClr val="1E3168"/>
                </a:solidFill>
                <a:latin typeface="Trebuchet MS" pitchFamily="34" charset="0"/>
              </a:rPr>
              <a:t>Studies, University </a:t>
            </a:r>
            <a:r>
              <a:rPr lang="en-US" sz="2000" i="1" dirty="0">
                <a:solidFill>
                  <a:srgbClr val="1E3168"/>
                </a:solidFill>
                <a:latin typeface="Trebuchet MS" pitchFamily="34" charset="0"/>
              </a:rPr>
              <a:t>of Toronto</a:t>
            </a:r>
          </a:p>
        </p:txBody>
      </p:sp>
      <p:sp>
        <p:nvSpPr>
          <p:cNvPr id="19460" name="Rectangle 4"/>
          <p:cNvSpPr>
            <a:spLocks noChangeArrowheads="1"/>
          </p:cNvSpPr>
          <p:nvPr/>
        </p:nvSpPr>
        <p:spPr bwMode="auto">
          <a:xfrm>
            <a:off x="746125" y="5562600"/>
            <a:ext cx="7554913" cy="915987"/>
          </a:xfrm>
          <a:prstGeom prst="rect">
            <a:avLst/>
          </a:prstGeom>
          <a:noFill/>
          <a:ln w="9525">
            <a:noFill/>
            <a:miter lim="800000"/>
            <a:headEnd/>
            <a:tailEnd/>
          </a:ln>
          <a:effectLst/>
        </p:spPr>
        <p:txBody>
          <a:bodyPr wrap="square" lIns="92075" tIns="46038" rIns="92075" bIns="46038">
            <a:spAutoFit/>
          </a:bodyPr>
          <a:lstStyle/>
          <a:p>
            <a:pPr eaLnBrk="1" hangingPunct="1"/>
            <a:r>
              <a:rPr lang="en-US" i="1" dirty="0"/>
              <a:t>The Knowing Organization: How Organizations Use Information to Construct</a:t>
            </a:r>
          </a:p>
          <a:p>
            <a:pPr eaLnBrk="1" hangingPunct="1"/>
            <a:r>
              <a:rPr lang="en-US" i="1" dirty="0"/>
              <a:t>Meaning, Create Knowledge, and Make Decisions</a:t>
            </a:r>
            <a:r>
              <a:rPr lang="en-US" dirty="0"/>
              <a:t> (New York: Oxford</a:t>
            </a:r>
          </a:p>
          <a:p>
            <a:pPr eaLnBrk="1" hangingPunct="1"/>
            <a:r>
              <a:rPr lang="en-US" dirty="0"/>
              <a:t>University Press, 1998), xii.</a:t>
            </a:r>
          </a:p>
        </p:txBody>
      </p:sp>
    </p:spTree>
    <p:extLst>
      <p:ext uri="{BB962C8B-B14F-4D97-AF65-F5344CB8AC3E}">
        <p14:creationId xmlns:p14="http://schemas.microsoft.com/office/powerpoint/2010/main" val="16749807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5" name="Rectangle 11"/>
          <p:cNvSpPr>
            <a:spLocks noGrp="1" noChangeArrowheads="1"/>
          </p:cNvSpPr>
          <p:nvPr>
            <p:ph type="title"/>
          </p:nvPr>
        </p:nvSpPr>
        <p:spPr>
          <a:xfrm>
            <a:off x="457200" y="990600"/>
            <a:ext cx="8229600" cy="646973"/>
          </a:xfrm>
          <a:noFill/>
          <a:ln/>
        </p:spPr>
        <p:txBody>
          <a:bodyPr lIns="92075" tIns="46038" rIns="92075" bIns="46038"/>
          <a:lstStyle/>
          <a:p>
            <a:r>
              <a:rPr lang="en-US" sz="3600" b="1" dirty="0"/>
              <a:t>Knowledge Pyramid </a:t>
            </a:r>
          </a:p>
        </p:txBody>
      </p:sp>
      <p:grpSp>
        <p:nvGrpSpPr>
          <p:cNvPr id="2" name="Group 1"/>
          <p:cNvGrpSpPr/>
          <p:nvPr/>
        </p:nvGrpSpPr>
        <p:grpSpPr>
          <a:xfrm>
            <a:off x="1219200" y="2057400"/>
            <a:ext cx="6692900" cy="4343400"/>
            <a:chOff x="1219200" y="1892300"/>
            <a:chExt cx="6692900" cy="4343400"/>
          </a:xfrm>
        </p:grpSpPr>
        <p:sp>
          <p:nvSpPr>
            <p:cNvPr id="21506" name="AutoShape 2"/>
            <p:cNvSpPr>
              <a:spLocks noChangeArrowheads="1"/>
            </p:cNvSpPr>
            <p:nvPr/>
          </p:nvSpPr>
          <p:spPr bwMode="auto">
            <a:xfrm>
              <a:off x="1371600" y="1892300"/>
              <a:ext cx="6337300" cy="3746500"/>
            </a:xfrm>
            <a:prstGeom prst="triangle">
              <a:avLst>
                <a:gd name="adj" fmla="val 49991"/>
              </a:avLst>
            </a:prstGeom>
            <a:noFill/>
            <a:ln w="25400">
              <a:solidFill>
                <a:schemeClr val="tx1"/>
              </a:solidFill>
              <a:miter lim="800000"/>
              <a:headEnd/>
              <a:tailEnd/>
            </a:ln>
            <a:effectLst/>
          </p:spPr>
          <p:txBody>
            <a:bodyPr wrap="none" anchor="ctr"/>
            <a:lstStyle/>
            <a:p>
              <a:endParaRPr lang="en-US"/>
            </a:p>
          </p:txBody>
        </p:sp>
        <p:sp>
          <p:nvSpPr>
            <p:cNvPr id="21507" name="Line 3"/>
            <p:cNvSpPr>
              <a:spLocks noChangeShapeType="1"/>
            </p:cNvSpPr>
            <p:nvPr/>
          </p:nvSpPr>
          <p:spPr bwMode="auto">
            <a:xfrm>
              <a:off x="3200400" y="3568700"/>
              <a:ext cx="2743200" cy="0"/>
            </a:xfrm>
            <a:prstGeom prst="line">
              <a:avLst/>
            </a:prstGeom>
            <a:noFill/>
            <a:ln w="25400">
              <a:solidFill>
                <a:schemeClr val="tx1"/>
              </a:solidFill>
              <a:round/>
              <a:headEnd type="none" w="sm" len="sm"/>
              <a:tailEnd type="none" w="sm" len="sm"/>
            </a:ln>
            <a:effectLst/>
          </p:spPr>
          <p:txBody>
            <a:bodyPr/>
            <a:lstStyle/>
            <a:p>
              <a:endParaRPr lang="en-US"/>
            </a:p>
          </p:txBody>
        </p:sp>
        <p:sp>
          <p:nvSpPr>
            <p:cNvPr id="21508" name="Line 4"/>
            <p:cNvSpPr>
              <a:spLocks noChangeShapeType="1"/>
            </p:cNvSpPr>
            <p:nvPr/>
          </p:nvSpPr>
          <p:spPr bwMode="auto">
            <a:xfrm>
              <a:off x="3124200" y="3568700"/>
              <a:ext cx="1524000" cy="2057400"/>
            </a:xfrm>
            <a:prstGeom prst="line">
              <a:avLst/>
            </a:prstGeom>
            <a:noFill/>
            <a:ln w="25400">
              <a:solidFill>
                <a:schemeClr val="tx1"/>
              </a:solidFill>
              <a:round/>
              <a:headEnd type="none" w="sm" len="sm"/>
              <a:tailEnd type="none" w="sm" len="sm"/>
            </a:ln>
            <a:effectLst/>
          </p:spPr>
          <p:txBody>
            <a:bodyPr/>
            <a:lstStyle/>
            <a:p>
              <a:endParaRPr lang="en-US"/>
            </a:p>
          </p:txBody>
        </p:sp>
        <p:sp>
          <p:nvSpPr>
            <p:cNvPr id="21509" name="Line 5"/>
            <p:cNvSpPr>
              <a:spLocks noChangeShapeType="1"/>
            </p:cNvSpPr>
            <p:nvPr/>
          </p:nvSpPr>
          <p:spPr bwMode="auto">
            <a:xfrm flipH="1">
              <a:off x="4648200" y="3568700"/>
              <a:ext cx="1295400" cy="2057400"/>
            </a:xfrm>
            <a:prstGeom prst="line">
              <a:avLst/>
            </a:prstGeom>
            <a:noFill/>
            <a:ln w="25400">
              <a:solidFill>
                <a:schemeClr val="tx1"/>
              </a:solidFill>
              <a:round/>
              <a:headEnd type="none" w="sm" len="sm"/>
              <a:tailEnd type="none" w="sm" len="sm"/>
            </a:ln>
            <a:effectLst/>
          </p:spPr>
          <p:txBody>
            <a:bodyPr/>
            <a:lstStyle/>
            <a:p>
              <a:endParaRPr lang="en-US"/>
            </a:p>
          </p:txBody>
        </p:sp>
        <p:sp>
          <p:nvSpPr>
            <p:cNvPr id="21510" name="Rectangle 6"/>
            <p:cNvSpPr>
              <a:spLocks noChangeArrowheads="1"/>
            </p:cNvSpPr>
            <p:nvPr/>
          </p:nvSpPr>
          <p:spPr bwMode="auto">
            <a:xfrm>
              <a:off x="3505200" y="2501900"/>
              <a:ext cx="2057400" cy="1066800"/>
            </a:xfrm>
            <a:prstGeom prst="rect">
              <a:avLst/>
            </a:prstGeom>
            <a:noFill/>
            <a:ln w="9525">
              <a:noFill/>
              <a:miter lim="800000"/>
              <a:headEnd/>
              <a:tailEnd/>
            </a:ln>
            <a:effectLst/>
          </p:spPr>
          <p:txBody>
            <a:bodyPr wrap="none" lIns="92075" tIns="46038" rIns="92075" bIns="46038">
              <a:spAutoFit/>
            </a:bodyPr>
            <a:lstStyle/>
            <a:p>
              <a:pPr algn="ctr" eaLnBrk="1" hangingPunct="1"/>
              <a:r>
                <a:rPr lang="en-US" sz="1200" b="1" dirty="0">
                  <a:latin typeface="Comic Sans MS" pitchFamily="66" charset="0"/>
                </a:rPr>
                <a:t>DOMAIN</a:t>
              </a:r>
            </a:p>
            <a:p>
              <a:pPr algn="ctr" eaLnBrk="1" hangingPunct="1"/>
              <a:r>
                <a:rPr lang="en-US" sz="1200" b="1" dirty="0">
                  <a:latin typeface="Comic Sans MS" pitchFamily="66" charset="0"/>
                </a:rPr>
                <a:t>EXPERTS:</a:t>
              </a:r>
            </a:p>
            <a:p>
              <a:pPr algn="ctr" eaLnBrk="1" hangingPunct="1"/>
              <a:r>
                <a:rPr lang="en-US" sz="1000" b="1" dirty="0">
                  <a:latin typeface="Comic Sans MS" pitchFamily="66" charset="0"/>
                </a:rPr>
                <a:t>Professors, grad.</a:t>
              </a:r>
            </a:p>
            <a:p>
              <a:pPr algn="ctr" eaLnBrk="1" hangingPunct="1"/>
              <a:r>
                <a:rPr lang="en-US" sz="1000" b="1" dirty="0">
                  <a:latin typeface="Comic Sans MS" pitchFamily="66" charset="0"/>
                </a:rPr>
                <a:t>students, researchers, deans,</a:t>
              </a:r>
            </a:p>
            <a:p>
              <a:pPr algn="ctr" eaLnBrk="1" hangingPunct="1"/>
              <a:r>
                <a:rPr lang="en-US" sz="1000" b="1" dirty="0">
                  <a:latin typeface="Comic Sans MS" pitchFamily="66" charset="0"/>
                </a:rPr>
                <a:t>university leaders and staff</a:t>
              </a:r>
            </a:p>
            <a:p>
              <a:pPr algn="ctr" eaLnBrk="1" hangingPunct="1"/>
              <a:endParaRPr lang="en-US" sz="1000" b="1" dirty="0">
                <a:latin typeface="Comic Sans MS" pitchFamily="66" charset="0"/>
              </a:endParaRPr>
            </a:p>
          </p:txBody>
        </p:sp>
        <p:sp>
          <p:nvSpPr>
            <p:cNvPr id="21512" name="Rectangle 8"/>
            <p:cNvSpPr>
              <a:spLocks noChangeArrowheads="1"/>
            </p:cNvSpPr>
            <p:nvPr/>
          </p:nvSpPr>
          <p:spPr bwMode="auto">
            <a:xfrm>
              <a:off x="3733800" y="3416300"/>
              <a:ext cx="1752600" cy="1277915"/>
            </a:xfrm>
            <a:prstGeom prst="rect">
              <a:avLst/>
            </a:prstGeom>
            <a:noFill/>
            <a:ln w="9525">
              <a:noFill/>
              <a:miter lim="800000"/>
              <a:headEnd/>
              <a:tailEnd/>
            </a:ln>
            <a:effectLst/>
          </p:spPr>
          <p:txBody>
            <a:bodyPr lIns="92075" tIns="46038" rIns="92075" bIns="46038">
              <a:spAutoFit/>
            </a:bodyPr>
            <a:lstStyle/>
            <a:p>
              <a:pPr algn="ctr" eaLnBrk="1" hangingPunct="1">
                <a:spcBef>
                  <a:spcPct val="50000"/>
                </a:spcBef>
              </a:pPr>
              <a:endParaRPr lang="en-US" sz="1400" b="1" dirty="0">
                <a:solidFill>
                  <a:srgbClr val="00FFFF"/>
                </a:solidFill>
                <a:latin typeface="Comic Sans MS" pitchFamily="66" charset="0"/>
              </a:endParaRPr>
            </a:p>
            <a:p>
              <a:pPr algn="ctr" eaLnBrk="1" hangingPunct="1">
                <a:spcBef>
                  <a:spcPct val="50000"/>
                </a:spcBef>
              </a:pPr>
              <a:r>
                <a:rPr lang="en-US" sz="1400" b="1" dirty="0" smtClean="0">
                  <a:latin typeface="Comic Sans MS" pitchFamily="66" charset="0"/>
                </a:rPr>
                <a:t>UNIVERSITY COMMUNITIES</a:t>
              </a:r>
              <a:br>
                <a:rPr lang="en-US" sz="1400" b="1" dirty="0" smtClean="0">
                  <a:latin typeface="Comic Sans MS" pitchFamily="66" charset="0"/>
                </a:rPr>
              </a:br>
              <a:r>
                <a:rPr lang="en-US" sz="1400" b="1" dirty="0" smtClean="0">
                  <a:latin typeface="Comic Sans MS" pitchFamily="66" charset="0"/>
                </a:rPr>
                <a:t>OF</a:t>
              </a:r>
              <a:br>
                <a:rPr lang="en-US" sz="1400" b="1" dirty="0" smtClean="0">
                  <a:latin typeface="Comic Sans MS" pitchFamily="66" charset="0"/>
                </a:rPr>
              </a:br>
              <a:r>
                <a:rPr lang="en-US" sz="1400" b="1" dirty="0" smtClean="0">
                  <a:latin typeface="Comic Sans MS" pitchFamily="66" charset="0"/>
                </a:rPr>
                <a:t>PRACTICE</a:t>
              </a:r>
              <a:endParaRPr lang="en-US" sz="1400" b="1" dirty="0">
                <a:latin typeface="Comic Sans MS" pitchFamily="66" charset="0"/>
              </a:endParaRPr>
            </a:p>
          </p:txBody>
        </p:sp>
        <p:sp>
          <p:nvSpPr>
            <p:cNvPr id="21513" name="Rectangle 9"/>
            <p:cNvSpPr>
              <a:spLocks noChangeArrowheads="1"/>
            </p:cNvSpPr>
            <p:nvPr/>
          </p:nvSpPr>
          <p:spPr bwMode="auto">
            <a:xfrm>
              <a:off x="2209800" y="4483100"/>
              <a:ext cx="1500188" cy="1066800"/>
            </a:xfrm>
            <a:prstGeom prst="rect">
              <a:avLst/>
            </a:prstGeom>
            <a:noFill/>
            <a:ln w="9525">
              <a:noFill/>
              <a:miter lim="800000"/>
              <a:headEnd/>
              <a:tailEnd/>
            </a:ln>
            <a:effectLst/>
          </p:spPr>
          <p:txBody>
            <a:bodyPr wrap="none" lIns="92075" tIns="46038" rIns="92075" bIns="46038">
              <a:spAutoFit/>
            </a:bodyPr>
            <a:lstStyle/>
            <a:p>
              <a:pPr algn="ctr" eaLnBrk="1" hangingPunct="1"/>
              <a:r>
                <a:rPr lang="en-US" sz="1200" b="1">
                  <a:latin typeface="Comic Sans MS" pitchFamily="66" charset="0"/>
                </a:rPr>
                <a:t>INFORMATION</a:t>
              </a:r>
            </a:p>
            <a:p>
              <a:pPr algn="ctr" eaLnBrk="1" hangingPunct="1"/>
              <a:r>
                <a:rPr lang="en-US" sz="1200" b="1">
                  <a:latin typeface="Comic Sans MS" pitchFamily="66" charset="0"/>
                </a:rPr>
                <a:t>EXPERTS:</a:t>
              </a:r>
            </a:p>
            <a:p>
              <a:pPr algn="ctr" eaLnBrk="1" hangingPunct="1"/>
              <a:r>
                <a:rPr lang="en-US" sz="1000" b="1">
                  <a:latin typeface="Comic Sans MS" pitchFamily="66" charset="0"/>
                </a:rPr>
                <a:t>Librarians, records</a:t>
              </a:r>
            </a:p>
            <a:p>
              <a:pPr algn="ctr" eaLnBrk="1" hangingPunct="1"/>
              <a:r>
                <a:rPr lang="en-US" sz="1000" b="1">
                  <a:latin typeface="Comic Sans MS" pitchFamily="66" charset="0"/>
                </a:rPr>
                <a:t>managers, archivists,</a:t>
              </a:r>
            </a:p>
            <a:p>
              <a:pPr algn="ctr" eaLnBrk="1" hangingPunct="1"/>
              <a:r>
                <a:rPr lang="en-US" sz="1000" b="1">
                  <a:latin typeface="Comic Sans MS" pitchFamily="66" charset="0"/>
                </a:rPr>
                <a:t>others</a:t>
              </a:r>
            </a:p>
            <a:p>
              <a:pPr algn="ctr" eaLnBrk="1" hangingPunct="1"/>
              <a:endParaRPr lang="en-US" sz="1000" b="1">
                <a:latin typeface="Comic Sans MS" pitchFamily="66" charset="0"/>
              </a:endParaRPr>
            </a:p>
          </p:txBody>
        </p:sp>
        <p:sp>
          <p:nvSpPr>
            <p:cNvPr id="21514" name="Rectangle 10"/>
            <p:cNvSpPr>
              <a:spLocks noChangeArrowheads="1"/>
            </p:cNvSpPr>
            <p:nvPr/>
          </p:nvSpPr>
          <p:spPr bwMode="auto">
            <a:xfrm>
              <a:off x="5181600" y="4406900"/>
              <a:ext cx="2001838" cy="1189038"/>
            </a:xfrm>
            <a:prstGeom prst="rect">
              <a:avLst/>
            </a:prstGeom>
            <a:noFill/>
            <a:ln w="9525">
              <a:noFill/>
              <a:miter lim="800000"/>
              <a:headEnd/>
              <a:tailEnd/>
            </a:ln>
            <a:effectLst/>
          </p:spPr>
          <p:txBody>
            <a:bodyPr wrap="none" lIns="92075" tIns="46038" rIns="92075" bIns="46038">
              <a:spAutoFit/>
            </a:bodyPr>
            <a:lstStyle/>
            <a:p>
              <a:pPr algn="ctr" eaLnBrk="1" hangingPunct="1"/>
              <a:r>
                <a:rPr lang="en-US" sz="1200" b="1">
                  <a:latin typeface="Comic Sans MS" pitchFamily="66" charset="0"/>
                </a:rPr>
                <a:t>IT EXPERTS:</a:t>
              </a:r>
            </a:p>
            <a:p>
              <a:pPr algn="ctr" eaLnBrk="1" hangingPunct="1"/>
              <a:r>
                <a:rPr lang="en-US" sz="1000" b="1">
                  <a:latin typeface="Comic Sans MS" pitchFamily="66" charset="0"/>
                </a:rPr>
                <a:t>Desktop, computer lab </a:t>
              </a:r>
            </a:p>
            <a:p>
              <a:pPr algn="ctr" eaLnBrk="1" hangingPunct="1"/>
              <a:r>
                <a:rPr lang="en-US" sz="1000" b="1">
                  <a:latin typeface="Comic Sans MS" pitchFamily="66" charset="0"/>
                </a:rPr>
                <a:t>and server support; </a:t>
              </a:r>
            </a:p>
            <a:p>
              <a:pPr algn="ctr" eaLnBrk="1" hangingPunct="1"/>
              <a:r>
                <a:rPr lang="en-US" sz="1000" b="1">
                  <a:latin typeface="Comic Sans MS" pitchFamily="66" charset="0"/>
                </a:rPr>
                <a:t>applications for academic, </a:t>
              </a:r>
            </a:p>
            <a:p>
              <a:pPr algn="ctr" eaLnBrk="1" hangingPunct="1"/>
              <a:r>
                <a:rPr lang="en-US" sz="1000" b="1">
                  <a:latin typeface="Comic Sans MS" pitchFamily="66" charset="0"/>
                </a:rPr>
                <a:t>research, administrative</a:t>
              </a:r>
            </a:p>
            <a:p>
              <a:pPr algn="ctr" eaLnBrk="1" hangingPunct="1"/>
              <a:r>
                <a:rPr lang="en-US" sz="1000" b="1">
                  <a:latin typeface="Comic Sans MS" pitchFamily="66" charset="0"/>
                </a:rPr>
                <a:t>support; networks,</a:t>
              </a:r>
            </a:p>
            <a:p>
              <a:pPr algn="ctr" eaLnBrk="1" hangingPunct="1"/>
              <a:r>
                <a:rPr lang="en-US" sz="1000" b="1">
                  <a:latin typeface="Comic Sans MS" pitchFamily="66" charset="0"/>
                </a:rPr>
                <a:t>telecommunications, security </a:t>
              </a:r>
            </a:p>
          </p:txBody>
        </p:sp>
        <p:sp>
          <p:nvSpPr>
            <p:cNvPr id="21516" name="Rectangle 12"/>
            <p:cNvSpPr>
              <a:spLocks noChangeArrowheads="1"/>
            </p:cNvSpPr>
            <p:nvPr/>
          </p:nvSpPr>
          <p:spPr bwMode="auto">
            <a:xfrm>
              <a:off x="1219200" y="5930900"/>
              <a:ext cx="6692900" cy="304800"/>
            </a:xfrm>
            <a:prstGeom prst="rect">
              <a:avLst/>
            </a:prstGeom>
            <a:noFill/>
            <a:ln w="9525">
              <a:noFill/>
              <a:miter lim="800000"/>
              <a:headEnd/>
              <a:tailEnd/>
            </a:ln>
            <a:effectLst/>
          </p:spPr>
          <p:txBody>
            <a:bodyPr wrap="none" lIns="92075" tIns="46038" rIns="92075" bIns="46038">
              <a:spAutoFit/>
            </a:bodyPr>
            <a:lstStyle/>
            <a:p>
              <a:pPr eaLnBrk="1" hangingPunct="1"/>
              <a:r>
                <a:rPr lang="en-US" sz="1400"/>
                <a:t>Adapted from Choo, </a:t>
              </a:r>
              <a:r>
                <a:rPr lang="en-US" sz="1400" i="1"/>
                <a:t>Information Management for the Intelligent Organization</a:t>
              </a:r>
              <a:r>
                <a:rPr lang="en-US" sz="1400"/>
                <a:t>, 238. </a:t>
              </a:r>
            </a:p>
          </p:txBody>
        </p:sp>
      </p:grpSp>
    </p:spTree>
    <p:extLst>
      <p:ext uri="{BB962C8B-B14F-4D97-AF65-F5344CB8AC3E}">
        <p14:creationId xmlns:p14="http://schemas.microsoft.com/office/powerpoint/2010/main" val="42050837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lIns="92075" tIns="46038" rIns="92075" bIns="46038">
            <a:normAutofit fontScale="90000"/>
          </a:bodyPr>
          <a:lstStyle/>
          <a:p>
            <a:r>
              <a:rPr lang="en-US" sz="3800" dirty="0"/>
              <a:t>Knowledge Creation and </a:t>
            </a:r>
            <a:r>
              <a:rPr lang="en-US" sz="3800" dirty="0" smtClean="0"/>
              <a:t>Information Network Processes</a:t>
            </a:r>
            <a:endParaRPr lang="en-US" sz="3800" dirty="0"/>
          </a:p>
        </p:txBody>
      </p:sp>
      <p:sp>
        <p:nvSpPr>
          <p:cNvPr id="25603" name="Rectangle 3"/>
          <p:cNvSpPr>
            <a:spLocks noChangeArrowheads="1"/>
          </p:cNvSpPr>
          <p:nvPr/>
        </p:nvSpPr>
        <p:spPr bwMode="auto">
          <a:xfrm>
            <a:off x="533400" y="2286000"/>
            <a:ext cx="7924800" cy="3048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2075" tIns="46038" rIns="92075" bIns="46038" anchor="ctr"/>
          <a:lstStyle/>
          <a:p>
            <a:pPr marL="182880" indent="-182880" eaLnBrk="1" hangingPunct="1">
              <a:spcBef>
                <a:spcPct val="20000"/>
              </a:spcBef>
            </a:pPr>
            <a:r>
              <a:rPr lang="en-US" sz="2000" dirty="0">
                <a:solidFill>
                  <a:srgbClr val="1E3168"/>
                </a:solidFill>
                <a:latin typeface="Trebuchet MS" pitchFamily="34" charset="0"/>
              </a:rPr>
              <a:t>“Improving efficiency and effectiveness in </a:t>
            </a:r>
            <a:r>
              <a:rPr lang="en-US" sz="2000" dirty="0" smtClean="0">
                <a:solidFill>
                  <a:srgbClr val="1E3168"/>
                </a:solidFill>
                <a:latin typeface="Trebuchet MS" pitchFamily="34" charset="0"/>
              </a:rPr>
              <a:t>knowledge-intensive </a:t>
            </a:r>
            <a:r>
              <a:rPr lang="en-US" sz="2000" dirty="0">
                <a:solidFill>
                  <a:srgbClr val="1E3168"/>
                </a:solidFill>
                <a:latin typeface="Trebuchet MS" pitchFamily="34" charset="0"/>
              </a:rPr>
              <a:t>work demands more </a:t>
            </a:r>
            <a:r>
              <a:rPr lang="en-US" sz="2000" dirty="0" smtClean="0">
                <a:solidFill>
                  <a:srgbClr val="1E3168"/>
                </a:solidFill>
                <a:latin typeface="Trebuchet MS" pitchFamily="34" charset="0"/>
              </a:rPr>
              <a:t>than </a:t>
            </a:r>
            <a:r>
              <a:rPr lang="en-US" sz="2000" dirty="0">
                <a:solidFill>
                  <a:srgbClr val="1E3168"/>
                </a:solidFill>
                <a:latin typeface="Trebuchet MS" pitchFamily="34" charset="0"/>
              </a:rPr>
              <a:t>sophisticated technologies—it </a:t>
            </a:r>
            <a:r>
              <a:rPr lang="en-US" sz="2000" dirty="0" smtClean="0">
                <a:solidFill>
                  <a:srgbClr val="1E3168"/>
                </a:solidFill>
                <a:latin typeface="Trebuchet MS" pitchFamily="34" charset="0"/>
              </a:rPr>
              <a:t>requires attending </a:t>
            </a:r>
            <a:r>
              <a:rPr lang="en-US" sz="2000" dirty="0">
                <a:solidFill>
                  <a:srgbClr val="1E3168"/>
                </a:solidFill>
                <a:latin typeface="Trebuchet MS" pitchFamily="34" charset="0"/>
              </a:rPr>
              <a:t>to the often idiosyncratic ways that </a:t>
            </a:r>
            <a:r>
              <a:rPr lang="en-US" sz="2000" dirty="0" smtClean="0">
                <a:solidFill>
                  <a:srgbClr val="1E3168"/>
                </a:solidFill>
                <a:latin typeface="Trebuchet MS" pitchFamily="34" charset="0"/>
              </a:rPr>
              <a:t>people </a:t>
            </a:r>
            <a:r>
              <a:rPr lang="en-US" sz="2000" dirty="0">
                <a:solidFill>
                  <a:srgbClr val="1E3168"/>
                </a:solidFill>
                <a:latin typeface="Trebuchet MS" pitchFamily="34" charset="0"/>
              </a:rPr>
              <a:t>seek out knowledge, learn from and </a:t>
            </a:r>
            <a:r>
              <a:rPr lang="en-US" sz="2000" dirty="0" smtClean="0">
                <a:solidFill>
                  <a:srgbClr val="1E3168"/>
                </a:solidFill>
                <a:latin typeface="Trebuchet MS" pitchFamily="34" charset="0"/>
              </a:rPr>
              <a:t>solve </a:t>
            </a:r>
            <a:r>
              <a:rPr lang="en-US" sz="2000" dirty="0">
                <a:solidFill>
                  <a:srgbClr val="1E3168"/>
                </a:solidFill>
                <a:latin typeface="Trebuchet MS" pitchFamily="34" charset="0"/>
              </a:rPr>
              <a:t>problems with other people</a:t>
            </a:r>
            <a:r>
              <a:rPr lang="en-US" sz="2000" dirty="0" smtClean="0">
                <a:solidFill>
                  <a:srgbClr val="1E3168"/>
                </a:solidFill>
                <a:latin typeface="Trebuchet MS" pitchFamily="34" charset="0"/>
              </a:rPr>
              <a:t>.”</a:t>
            </a:r>
          </a:p>
          <a:p>
            <a:pPr marL="342900" indent="-342900" eaLnBrk="1" hangingPunct="1">
              <a:spcBef>
                <a:spcPct val="20000"/>
              </a:spcBef>
            </a:pPr>
            <a:endParaRPr lang="en-US" sz="2000" dirty="0" smtClean="0">
              <a:solidFill>
                <a:srgbClr val="1E3168"/>
              </a:solidFill>
              <a:latin typeface="Trebuchet MS" pitchFamily="34" charset="0"/>
            </a:endParaRPr>
          </a:p>
          <a:p>
            <a:pPr marL="342900" indent="-342900" algn="r" eaLnBrk="1" hangingPunct="1">
              <a:spcBef>
                <a:spcPct val="20000"/>
              </a:spcBef>
            </a:pPr>
            <a:r>
              <a:rPr lang="en-US" i="1" dirty="0" smtClean="0">
                <a:solidFill>
                  <a:srgbClr val="1E3168"/>
                </a:solidFill>
                <a:latin typeface="Trebuchet MS" pitchFamily="34" charset="0"/>
              </a:rPr>
              <a:t>—</a:t>
            </a:r>
            <a:r>
              <a:rPr lang="en-US" i="1" dirty="0">
                <a:solidFill>
                  <a:srgbClr val="1E3168"/>
                </a:solidFill>
                <a:latin typeface="Trebuchet MS" pitchFamily="34" charset="0"/>
              </a:rPr>
              <a:t>Rob Cross,</a:t>
            </a:r>
          </a:p>
          <a:p>
            <a:pPr marL="342900" indent="-342900" algn="r" eaLnBrk="1" hangingPunct="1">
              <a:spcBef>
                <a:spcPct val="20000"/>
              </a:spcBef>
            </a:pPr>
            <a:r>
              <a:rPr lang="en-US" i="1" dirty="0">
                <a:solidFill>
                  <a:srgbClr val="1E3168"/>
                </a:solidFill>
                <a:latin typeface="Trebuchet MS" pitchFamily="34" charset="0"/>
              </a:rPr>
              <a:t>University of Virginia</a:t>
            </a:r>
          </a:p>
        </p:txBody>
      </p:sp>
      <p:sp>
        <p:nvSpPr>
          <p:cNvPr id="25604" name="Rectangle 4"/>
          <p:cNvSpPr>
            <a:spLocks noChangeArrowheads="1"/>
          </p:cNvSpPr>
          <p:nvPr/>
        </p:nvSpPr>
        <p:spPr bwMode="auto">
          <a:xfrm>
            <a:off x="609600" y="5715000"/>
            <a:ext cx="8096250" cy="641350"/>
          </a:xfrm>
          <a:prstGeom prst="rect">
            <a:avLst/>
          </a:prstGeom>
          <a:noFill/>
          <a:ln w="9525">
            <a:noFill/>
            <a:miter lim="800000"/>
            <a:headEnd/>
            <a:tailEnd/>
          </a:ln>
          <a:effectLst/>
        </p:spPr>
        <p:txBody>
          <a:bodyPr wrap="none" lIns="92075" tIns="46038" rIns="92075" bIns="46038">
            <a:spAutoFit/>
          </a:bodyPr>
          <a:lstStyle/>
          <a:p>
            <a:pPr eaLnBrk="1" hangingPunct="1"/>
            <a:r>
              <a:rPr lang="en-US" dirty="0"/>
              <a:t>Rob Cross et al., “Knowing what we know” </a:t>
            </a:r>
            <a:r>
              <a:rPr lang="en-US" i="1" dirty="0"/>
              <a:t>Organizational Dynamics</a:t>
            </a:r>
            <a:r>
              <a:rPr lang="en-US" dirty="0"/>
              <a:t> 30, no. 2 </a:t>
            </a:r>
          </a:p>
          <a:p>
            <a:pPr eaLnBrk="1" hangingPunct="1"/>
            <a:r>
              <a:rPr lang="en-US" dirty="0"/>
              <a:t>(November 2001), 101.</a:t>
            </a:r>
          </a:p>
        </p:txBody>
      </p:sp>
    </p:spTree>
    <p:extLst>
      <p:ext uri="{BB962C8B-B14F-4D97-AF65-F5344CB8AC3E}">
        <p14:creationId xmlns:p14="http://schemas.microsoft.com/office/powerpoint/2010/main" val="7982006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sz="quarter" idx="4294967295"/>
          </p:nvPr>
        </p:nvSpPr>
        <p:spPr>
          <a:xfrm>
            <a:off x="457200" y="1752600"/>
            <a:ext cx="8229600" cy="4343400"/>
          </a:xfrm>
          <a:prstGeom prst="rect">
            <a:avLst/>
          </a:prstGeom>
          <a:ln/>
        </p:spPr>
        <p:style>
          <a:lnRef idx="1">
            <a:schemeClr val="accent1"/>
          </a:lnRef>
          <a:fillRef idx="2">
            <a:schemeClr val="accent1"/>
          </a:fillRef>
          <a:effectRef idx="1">
            <a:schemeClr val="accent1"/>
          </a:effectRef>
          <a:fontRef idx="minor">
            <a:schemeClr val="dk1"/>
          </a:fontRef>
        </p:style>
        <p:txBody>
          <a:bodyPr lIns="92075" tIns="46038" rIns="92075" bIns="46038" anchor="ctr">
            <a:normAutofit/>
          </a:bodyPr>
          <a:lstStyle/>
          <a:p>
            <a:pPr marL="457200" indent="-457200">
              <a:spcBef>
                <a:spcPts val="1200"/>
              </a:spcBef>
              <a:buFont typeface="Arial" pitchFamily="34" charset="0"/>
              <a:buChar char="•"/>
            </a:pPr>
            <a:r>
              <a:rPr lang="en-US" sz="2400" b="0" dirty="0">
                <a:solidFill>
                  <a:srgbClr val="1E3168"/>
                </a:solidFill>
              </a:rPr>
              <a:t>Students and faculty engage in information network processes </a:t>
            </a:r>
            <a:r>
              <a:rPr lang="en-US" sz="2400" b="0" i="1" dirty="0">
                <a:solidFill>
                  <a:srgbClr val="1E3168"/>
                </a:solidFill>
              </a:rPr>
              <a:t>with or without</a:t>
            </a:r>
            <a:r>
              <a:rPr lang="en-US" sz="2400" b="0" dirty="0">
                <a:solidFill>
                  <a:srgbClr val="1E3168"/>
                </a:solidFill>
              </a:rPr>
              <a:t> </a:t>
            </a:r>
            <a:r>
              <a:rPr lang="en-US" sz="2400" b="0" dirty="0" smtClean="0">
                <a:solidFill>
                  <a:srgbClr val="1E3168"/>
                </a:solidFill>
              </a:rPr>
              <a:t>libraries.</a:t>
            </a:r>
            <a:endParaRPr lang="en-US" sz="2400" b="0" dirty="0">
              <a:solidFill>
                <a:srgbClr val="1E3168"/>
              </a:solidFill>
            </a:endParaRPr>
          </a:p>
          <a:p>
            <a:pPr marL="457200" indent="-457200">
              <a:spcBef>
                <a:spcPts val="1200"/>
              </a:spcBef>
              <a:buFont typeface="Arial" pitchFamily="34" charset="0"/>
              <a:buChar char="•"/>
            </a:pPr>
            <a:r>
              <a:rPr lang="en-US" sz="2400" b="0" dirty="0">
                <a:solidFill>
                  <a:srgbClr val="1E3168"/>
                </a:solidFill>
              </a:rPr>
              <a:t>Libraries have the opportunity to engage more proactively with teachers and </a:t>
            </a:r>
            <a:r>
              <a:rPr lang="en-US" sz="2400" b="0" dirty="0" smtClean="0">
                <a:solidFill>
                  <a:srgbClr val="1E3168"/>
                </a:solidFill>
              </a:rPr>
              <a:t>learners.</a:t>
            </a:r>
            <a:endParaRPr lang="en-US" sz="2400" b="0" dirty="0">
              <a:solidFill>
                <a:srgbClr val="1E3168"/>
              </a:solidFill>
            </a:endParaRPr>
          </a:p>
          <a:p>
            <a:pPr marL="457200" indent="-457200">
              <a:spcBef>
                <a:spcPts val="1200"/>
              </a:spcBef>
              <a:buFont typeface="Arial" pitchFamily="34" charset="0"/>
              <a:buChar char="•"/>
            </a:pPr>
            <a:r>
              <a:rPr lang="en-US" sz="2400" b="0" dirty="0">
                <a:solidFill>
                  <a:srgbClr val="1E3168"/>
                </a:solidFill>
              </a:rPr>
              <a:t>Librarians have natural partnerships with subject domain and IT </a:t>
            </a:r>
            <a:r>
              <a:rPr lang="en-US" sz="2400" b="0" dirty="0" smtClean="0">
                <a:solidFill>
                  <a:srgbClr val="1E3168"/>
                </a:solidFill>
              </a:rPr>
              <a:t>experts.</a:t>
            </a:r>
            <a:endParaRPr lang="en-US" sz="2400" b="0" dirty="0">
              <a:solidFill>
                <a:srgbClr val="1E3168"/>
              </a:solidFill>
            </a:endParaRPr>
          </a:p>
          <a:p>
            <a:pPr marL="457200" indent="-457200">
              <a:spcBef>
                <a:spcPts val="1200"/>
              </a:spcBef>
              <a:buFont typeface="Arial" pitchFamily="34" charset="0"/>
              <a:buChar char="•"/>
            </a:pPr>
            <a:r>
              <a:rPr lang="en-US" sz="2400" b="0" dirty="0">
                <a:solidFill>
                  <a:srgbClr val="1E3168"/>
                </a:solidFill>
              </a:rPr>
              <a:t>Libraries and librarians need to better understand how </a:t>
            </a:r>
            <a:r>
              <a:rPr lang="en-US" sz="2400" b="0" dirty="0" smtClean="0">
                <a:solidFill>
                  <a:srgbClr val="1E3168"/>
                </a:solidFill>
              </a:rPr>
              <a:t>communities of practice learn, teach, and turn “information” into new knowledge, insight, and action.</a:t>
            </a:r>
            <a:endParaRPr lang="en-US" sz="2400" b="0" dirty="0">
              <a:solidFill>
                <a:srgbClr val="1E3168"/>
              </a:solidFill>
            </a:endParaRPr>
          </a:p>
        </p:txBody>
      </p:sp>
      <p:sp>
        <p:nvSpPr>
          <p:cNvPr id="2" name="Title 1"/>
          <p:cNvSpPr>
            <a:spLocks noGrp="1"/>
          </p:cNvSpPr>
          <p:nvPr>
            <p:ph type="title"/>
          </p:nvPr>
        </p:nvSpPr>
        <p:spPr>
          <a:xfrm>
            <a:off x="457200" y="762000"/>
            <a:ext cx="8229600" cy="762000"/>
          </a:xfrm>
        </p:spPr>
        <p:txBody>
          <a:bodyPr/>
          <a:lstStyle/>
          <a:p>
            <a:r>
              <a:rPr lang="en-US" dirty="0"/>
              <a:t>Implications for Research Libraries</a:t>
            </a:r>
          </a:p>
        </p:txBody>
      </p:sp>
    </p:spTree>
    <p:extLst>
      <p:ext uri="{BB962C8B-B14F-4D97-AF65-F5344CB8AC3E}">
        <p14:creationId xmlns:p14="http://schemas.microsoft.com/office/powerpoint/2010/main" val="17353057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technique: Personas</a:t>
            </a:r>
            <a:endParaRPr lang="en-US" dirty="0"/>
          </a:p>
        </p:txBody>
      </p:sp>
      <p:pic>
        <p:nvPicPr>
          <p:cNvPr id="212994" name="Picture 2"/>
          <p:cNvPicPr>
            <a:picLocks noChangeAspect="1" noChangeArrowheads="1"/>
          </p:cNvPicPr>
          <p:nvPr/>
        </p:nvPicPr>
        <p:blipFill>
          <a:blip r:embed="rId2" cstate="print"/>
          <a:srcRect l="12188" t="21000" r="10000" b="7000"/>
          <a:stretch>
            <a:fillRect/>
          </a:stretch>
        </p:blipFill>
        <p:spPr bwMode="auto">
          <a:xfrm>
            <a:off x="990600" y="1678126"/>
            <a:ext cx="6324600" cy="36576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p:cNvSpPr txBox="1"/>
          <p:nvPr/>
        </p:nvSpPr>
        <p:spPr>
          <a:xfrm>
            <a:off x="990600" y="5715000"/>
            <a:ext cx="4360489" cy="461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r>
              <a:rPr lang="en-US" sz="2400" dirty="0" smtClean="0"/>
              <a:t>Undergraduate persona 3: Ben</a:t>
            </a:r>
            <a:endParaRPr lang="en-US" sz="2400" dirty="0"/>
          </a:p>
        </p:txBody>
      </p:sp>
      <p:sp>
        <p:nvSpPr>
          <p:cNvPr id="6" name="TextBox 5"/>
          <p:cNvSpPr txBox="1"/>
          <p:nvPr/>
        </p:nvSpPr>
        <p:spPr>
          <a:xfrm>
            <a:off x="914400" y="6324600"/>
            <a:ext cx="6622326" cy="307777"/>
          </a:xfrm>
          <a:prstGeom prst="rect">
            <a:avLst/>
          </a:prstGeom>
          <a:noFill/>
        </p:spPr>
        <p:txBody>
          <a:bodyPr wrap="none" rtlCol="0">
            <a:spAutoFit/>
          </a:bodyPr>
          <a:lstStyle/>
          <a:p>
            <a:r>
              <a:rPr lang="en-US" sz="1400" dirty="0" smtClean="0">
                <a:latin typeface="Trebuchet MS" pitchFamily="34" charset="0"/>
                <a:hlinkClick r:id="rId3"/>
              </a:rPr>
              <a:t>http://ecommons.cornell.edu/bitstream/1813/8302/2/cul_personas_final2.pdf</a:t>
            </a:r>
            <a:endParaRPr lang="en-US" sz="1400" dirty="0" smtClean="0">
              <a:latin typeface="Trebuchet MS" pitchFamily="34" charset="0"/>
            </a:endParaRPr>
          </a:p>
        </p:txBody>
      </p:sp>
      <p:sp>
        <p:nvSpPr>
          <p:cNvPr id="7" name="TextBox 6"/>
          <p:cNvSpPr txBox="1"/>
          <p:nvPr/>
        </p:nvSpPr>
        <p:spPr>
          <a:xfrm>
            <a:off x="4724400" y="3506926"/>
            <a:ext cx="2743200" cy="1754326"/>
          </a:xfrm>
          <a:prstGeom prst="rect">
            <a:avLst/>
          </a:prstGeom>
          <a:noFill/>
        </p:spPr>
        <p:txBody>
          <a:bodyPr wrap="square" rtlCol="0">
            <a:spAutoFit/>
          </a:bodyPr>
          <a:lstStyle/>
          <a:p>
            <a:r>
              <a:rPr lang="en-US" dirty="0" smtClean="0"/>
              <a:t>Source: Cornell University Library Web Vision Team; TKG Consulting LLC. 2007. </a:t>
            </a:r>
            <a:r>
              <a:rPr lang="en-US" i="1" dirty="0" smtClean="0"/>
              <a:t>Cornell University Library Personas</a:t>
            </a:r>
            <a:r>
              <a:rPr lang="en-US" dirty="0" smtClean="0"/>
              <a:t>.</a:t>
            </a:r>
            <a:endParaRPr lang="en-US" dirty="0"/>
          </a:p>
        </p:txBody>
      </p:sp>
    </p:spTree>
    <p:extLst>
      <p:ext uri="{BB962C8B-B14F-4D97-AF65-F5344CB8AC3E}">
        <p14:creationId xmlns:p14="http://schemas.microsoft.com/office/powerpoint/2010/main" val="7961630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noFill/>
          <a:ln/>
        </p:spPr>
        <p:txBody>
          <a:bodyPr lIns="92075" tIns="46038" rIns="92075" bIns="46038"/>
          <a:lstStyle/>
          <a:p>
            <a:r>
              <a:rPr lang="en-US" dirty="0"/>
              <a:t>A New Kind of Library</a:t>
            </a:r>
          </a:p>
        </p:txBody>
      </p:sp>
      <p:sp>
        <p:nvSpPr>
          <p:cNvPr id="9" name="Slide Number Placeholder 6"/>
          <p:cNvSpPr>
            <a:spLocks noGrp="1"/>
          </p:cNvSpPr>
          <p:nvPr>
            <p:ph type="sldNum" sz="quarter" idx="4294967295"/>
          </p:nvPr>
        </p:nvSpPr>
        <p:spPr>
          <a:xfrm>
            <a:off x="8382000" y="1588"/>
            <a:ext cx="762000" cy="366712"/>
          </a:xfrm>
          <a:prstGeom prst="rect">
            <a:avLst/>
          </a:prstGeom>
        </p:spPr>
        <p:txBody>
          <a:bodyPr/>
          <a:lstStyle/>
          <a:p>
            <a:fld id="{4050D30C-C200-484D-889E-03A391614618}" type="slidenum">
              <a:rPr lang="en-US"/>
              <a:pPr/>
              <a:t>25</a:t>
            </a:fld>
            <a:endParaRPr lang="en-US"/>
          </a:p>
        </p:txBody>
      </p:sp>
      <p:sp>
        <p:nvSpPr>
          <p:cNvPr id="41987" name="Rectangle 3"/>
          <p:cNvSpPr>
            <a:spLocks noGrp="1" noChangeArrowheads="1"/>
          </p:cNvSpPr>
          <p:nvPr>
            <p:ph sz="quarter" idx="4294967295"/>
          </p:nvPr>
        </p:nvSpPr>
        <p:spPr>
          <a:xfrm>
            <a:off x="381000" y="1656081"/>
            <a:ext cx="3276600" cy="4495800"/>
          </a:xfrm>
          <a:ln/>
        </p:spPr>
        <p:style>
          <a:lnRef idx="2">
            <a:schemeClr val="accent4">
              <a:shade val="50000"/>
            </a:schemeClr>
          </a:lnRef>
          <a:fillRef idx="1">
            <a:schemeClr val="accent4"/>
          </a:fillRef>
          <a:effectRef idx="0">
            <a:schemeClr val="accent4"/>
          </a:effectRef>
          <a:fontRef idx="minor">
            <a:schemeClr val="lt1"/>
          </a:fontRef>
        </p:style>
        <p:txBody>
          <a:bodyPr lIns="92075" tIns="46038" rIns="92075" bIns="46038">
            <a:normAutofit fontScale="92500" lnSpcReduction="10000"/>
          </a:bodyPr>
          <a:lstStyle/>
          <a:p>
            <a:pPr marL="342900" indent="-342900">
              <a:spcBef>
                <a:spcPts val="1200"/>
              </a:spcBef>
              <a:buFont typeface="Arial" pitchFamily="34" charset="0"/>
              <a:buChar char="•"/>
            </a:pPr>
            <a:r>
              <a:rPr lang="en-US" sz="2200" dirty="0"/>
              <a:t>Build a vision of a new kind of </a:t>
            </a:r>
            <a:r>
              <a:rPr lang="en-US" sz="2200" dirty="0" smtClean="0"/>
              <a:t>library</a:t>
            </a:r>
            <a:endParaRPr lang="en-US" sz="2200" dirty="0"/>
          </a:p>
          <a:p>
            <a:pPr marL="342900" indent="-342900">
              <a:spcBef>
                <a:spcPts val="1200"/>
              </a:spcBef>
              <a:buFont typeface="Arial" pitchFamily="34" charset="0"/>
              <a:buChar char="•"/>
            </a:pPr>
            <a:r>
              <a:rPr lang="en-US" sz="2200" dirty="0"/>
              <a:t>Be more involved with research and learning materials and systems</a:t>
            </a:r>
          </a:p>
          <a:p>
            <a:pPr marL="342900" indent="-342900">
              <a:spcBef>
                <a:spcPts val="1200"/>
              </a:spcBef>
              <a:buFont typeface="Arial" pitchFamily="34" charset="0"/>
              <a:buChar char="•"/>
            </a:pPr>
            <a:r>
              <a:rPr lang="en-US" sz="2200" dirty="0"/>
              <a:t>Be more engaged </a:t>
            </a:r>
            <a:r>
              <a:rPr lang="en-US" sz="2200" dirty="0" smtClean="0"/>
              <a:t>with campus </a:t>
            </a:r>
            <a:r>
              <a:rPr lang="en-US" sz="2200" dirty="0"/>
              <a:t>communities</a:t>
            </a:r>
          </a:p>
          <a:p>
            <a:pPr marL="342900" indent="-342900">
              <a:spcBef>
                <a:spcPts val="1200"/>
              </a:spcBef>
              <a:buFont typeface="Arial" pitchFamily="34" charset="0"/>
              <a:buChar char="•"/>
            </a:pPr>
            <a:r>
              <a:rPr lang="en-US" sz="2200" dirty="0"/>
              <a:t>Make library </a:t>
            </a:r>
            <a:r>
              <a:rPr lang="en-US" sz="2200" dirty="0" smtClean="0"/>
              <a:t>collections, services, and </a:t>
            </a:r>
            <a:r>
              <a:rPr lang="en-US" sz="2200" dirty="0"/>
              <a:t>librarians more </a:t>
            </a:r>
            <a:r>
              <a:rPr lang="en-US" sz="2200" dirty="0" smtClean="0"/>
              <a:t>visible in university  communities of practice</a:t>
            </a:r>
            <a:endParaRPr lang="en-US" sz="2200" dirty="0"/>
          </a:p>
          <a:p>
            <a:pPr marL="342900" indent="-342900">
              <a:spcBef>
                <a:spcPts val="1200"/>
              </a:spcBef>
              <a:buFont typeface="Arial" pitchFamily="34" charset="0"/>
              <a:buChar char="•"/>
            </a:pPr>
            <a:r>
              <a:rPr lang="en-US" sz="2200" dirty="0"/>
              <a:t>Move to next generation systems and services</a:t>
            </a:r>
          </a:p>
          <a:p>
            <a:pPr marL="342900" indent="-342900">
              <a:lnSpc>
                <a:spcPct val="90000"/>
              </a:lnSpc>
              <a:buFont typeface="Arial" pitchFamily="34" charset="0"/>
              <a:buChar char="•"/>
            </a:pPr>
            <a:endParaRPr lang="en-US" sz="2200" dirty="0"/>
          </a:p>
        </p:txBody>
      </p:sp>
      <p:pic>
        <p:nvPicPr>
          <p:cNvPr id="41989" name="Picture 5"/>
          <p:cNvPicPr>
            <a:picLocks noChangeArrowheads="1"/>
          </p:cNvPicPr>
          <p:nvPr/>
        </p:nvPicPr>
        <p:blipFill>
          <a:blip r:embed="rId3" cstate="print"/>
          <a:srcRect/>
          <a:stretch>
            <a:fillRect/>
          </a:stretch>
        </p:blipFill>
        <p:spPr bwMode="auto">
          <a:xfrm>
            <a:off x="4267200" y="1650380"/>
            <a:ext cx="4235450" cy="3940175"/>
          </a:xfrm>
          <a:prstGeom prst="rect">
            <a:avLst/>
          </a:prstGeom>
          <a:noFill/>
          <a:ln w="9525">
            <a:noFill/>
            <a:miter lim="800000"/>
            <a:headEnd/>
            <a:tailEnd/>
          </a:ln>
          <a:effectLst/>
        </p:spPr>
      </p:pic>
      <p:sp>
        <p:nvSpPr>
          <p:cNvPr id="41990" name="Rectangle 6"/>
          <p:cNvSpPr>
            <a:spLocks noChangeArrowheads="1"/>
          </p:cNvSpPr>
          <p:nvPr/>
        </p:nvSpPr>
        <p:spPr bwMode="auto">
          <a:xfrm>
            <a:off x="4267200" y="5715000"/>
            <a:ext cx="4219104" cy="462307"/>
          </a:xfrm>
          <a:prstGeom prst="rect">
            <a:avLst/>
          </a:prstGeom>
          <a:noFill/>
          <a:ln w="9525">
            <a:noFill/>
            <a:miter lim="800000"/>
            <a:headEnd/>
            <a:tailEnd/>
          </a:ln>
          <a:effectLst/>
        </p:spPr>
        <p:txBody>
          <a:bodyPr wrap="none" lIns="92075" tIns="46038" rIns="92075" bIns="46038">
            <a:spAutoFit/>
          </a:bodyPr>
          <a:lstStyle/>
          <a:p>
            <a:pPr eaLnBrk="1" hangingPunct="1"/>
            <a:r>
              <a:rPr lang="en-US" sz="2400" dirty="0" smtClean="0">
                <a:solidFill>
                  <a:srgbClr val="1E3168"/>
                </a:solidFill>
                <a:latin typeface="Trebuchet MS" pitchFamily="34" charset="0"/>
              </a:rPr>
              <a:t>The library in the community</a:t>
            </a:r>
            <a:endParaRPr lang="en-US" sz="2400" dirty="0">
              <a:solidFill>
                <a:srgbClr val="1E3168"/>
              </a:solidFill>
              <a:latin typeface="Trebuchet MS" pitchFamily="34" charset="0"/>
            </a:endParaRPr>
          </a:p>
        </p:txBody>
      </p:sp>
    </p:spTree>
    <p:extLst>
      <p:ext uri="{BB962C8B-B14F-4D97-AF65-F5344CB8AC3E}">
        <p14:creationId xmlns:p14="http://schemas.microsoft.com/office/powerpoint/2010/main" val="17666409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5" y="838200"/>
            <a:ext cx="8229600" cy="1143000"/>
          </a:xfrm>
        </p:spPr>
        <p:txBody>
          <a:bodyPr>
            <a:normAutofit/>
          </a:bodyPr>
          <a:lstStyle/>
          <a:p>
            <a:r>
              <a:rPr lang="en-US" dirty="0" smtClean="0"/>
              <a:t>The Concepts of Service Introduction, Growth, Maturity, and Decline</a:t>
            </a:r>
            <a:endParaRPr lang="en-US" dirty="0"/>
          </a:p>
        </p:txBody>
      </p:sp>
      <p:pic>
        <p:nvPicPr>
          <p:cNvPr id="215044" name="Picture 4"/>
          <p:cNvPicPr>
            <a:picLocks noChangeAspect="1" noChangeArrowheads="1"/>
          </p:cNvPicPr>
          <p:nvPr/>
        </p:nvPicPr>
        <p:blipFill>
          <a:blip r:embed="rId2" cstate="print"/>
          <a:srcRect l="12121" t="8481"/>
          <a:stretch>
            <a:fillRect/>
          </a:stretch>
        </p:blipFill>
        <p:spPr bwMode="auto">
          <a:xfrm>
            <a:off x="2362200" y="2286000"/>
            <a:ext cx="4419610" cy="3947142"/>
          </a:xfrm>
          <a:prstGeom prst="rect">
            <a:avLst/>
          </a:prstGeom>
          <a:ln w="76200" cap="sq">
            <a:solidFill>
              <a:srgbClr val="1E3168"/>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1447800" y="4343400"/>
            <a:ext cx="659155" cy="369332"/>
          </a:xfrm>
          <a:prstGeom prst="rect">
            <a:avLst/>
          </a:prstGeom>
          <a:noFill/>
        </p:spPr>
        <p:txBody>
          <a:bodyPr wrap="none" rtlCol="0">
            <a:spAutoFit/>
          </a:bodyPr>
          <a:lstStyle/>
          <a:p>
            <a:r>
              <a:rPr lang="en-US" b="1" dirty="0" smtClean="0">
                <a:latin typeface="Arial" pitchFamily="34" charset="0"/>
                <a:cs typeface="Arial" pitchFamily="34" charset="0"/>
              </a:rPr>
              <a:t>USE</a:t>
            </a:r>
            <a:endParaRPr lang="en-US" b="1" dirty="0">
              <a:latin typeface="Arial" pitchFamily="34" charset="0"/>
              <a:cs typeface="Arial" pitchFamily="34" charset="0"/>
            </a:endParaRPr>
          </a:p>
        </p:txBody>
      </p:sp>
    </p:spTree>
    <p:extLst>
      <p:ext uri="{BB962C8B-B14F-4D97-AF65-F5344CB8AC3E}">
        <p14:creationId xmlns:p14="http://schemas.microsoft.com/office/powerpoint/2010/main" val="6930831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A Blueprint for Change: Innovation, Engagement, Assessment, and Annual Life Cycle Management </a:t>
            </a:r>
            <a:endParaRPr lang="en-US" sz="2800" dirty="0"/>
          </a:p>
        </p:txBody>
      </p:sp>
      <p:graphicFrame>
        <p:nvGraphicFramePr>
          <p:cNvPr id="7" name="Diagram 6"/>
          <p:cNvGraphicFramePr/>
          <p:nvPr/>
        </p:nvGraphicFramePr>
        <p:xfrm>
          <a:off x="304800" y="1676400"/>
          <a:ext cx="85344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ight Arrow 12"/>
          <p:cNvSpPr/>
          <p:nvPr/>
        </p:nvSpPr>
        <p:spPr>
          <a:xfrm rot="8273149">
            <a:off x="6285909" y="5323309"/>
            <a:ext cx="838200" cy="5101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3874086">
            <a:off x="2102396" y="5259273"/>
            <a:ext cx="838200" cy="517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8637741">
            <a:off x="2014199" y="2357978"/>
            <a:ext cx="838200" cy="5186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620000" y="3505200"/>
            <a:ext cx="1048684" cy="1477328"/>
          </a:xfrm>
          <a:prstGeom prst="rect">
            <a:avLst/>
          </a:prstGeom>
          <a:solidFill>
            <a:srgbClr val="A0CDD0"/>
          </a:solidFill>
        </p:spPr>
        <p:txBody>
          <a:bodyPr wrap="none" rtlCol="0">
            <a:spAutoFit/>
          </a:bodyPr>
          <a:lstStyle/>
          <a:p>
            <a:pPr algn="ctr"/>
            <a:r>
              <a:rPr lang="en-US" dirty="0" smtClean="0">
                <a:solidFill>
                  <a:schemeClr val="bg1"/>
                </a:solidFill>
              </a:rPr>
              <a:t>Build or</a:t>
            </a:r>
            <a:br>
              <a:rPr lang="en-US" dirty="0" smtClean="0">
                <a:solidFill>
                  <a:schemeClr val="bg1"/>
                </a:solidFill>
              </a:rPr>
            </a:br>
            <a:r>
              <a:rPr lang="en-US" dirty="0" smtClean="0">
                <a:solidFill>
                  <a:schemeClr val="bg1"/>
                </a:solidFill>
              </a:rPr>
              <a:t>enhance</a:t>
            </a:r>
            <a:br>
              <a:rPr lang="en-US" dirty="0" smtClean="0">
                <a:solidFill>
                  <a:schemeClr val="bg1"/>
                </a:solidFill>
              </a:rPr>
            </a:br>
            <a:r>
              <a:rPr lang="en-US" dirty="0" smtClean="0">
                <a:solidFill>
                  <a:schemeClr val="bg1"/>
                </a:solidFill>
              </a:rPr>
              <a:t> and</a:t>
            </a:r>
          </a:p>
          <a:p>
            <a:pPr algn="ctr"/>
            <a:r>
              <a:rPr lang="en-US" dirty="0" smtClean="0">
                <a:solidFill>
                  <a:schemeClr val="bg1"/>
                </a:solidFill>
              </a:rPr>
              <a:t>validate </a:t>
            </a:r>
          </a:p>
          <a:p>
            <a:pPr algn="ctr"/>
            <a:r>
              <a:rPr lang="en-US" dirty="0" smtClean="0">
                <a:solidFill>
                  <a:schemeClr val="bg1"/>
                </a:solidFill>
              </a:rPr>
              <a:t>(test)</a:t>
            </a:r>
            <a:endParaRPr lang="en-US" dirty="0">
              <a:solidFill>
                <a:schemeClr val="bg1"/>
              </a:solidFill>
            </a:endParaRPr>
          </a:p>
        </p:txBody>
      </p:sp>
      <p:sp>
        <p:nvSpPr>
          <p:cNvPr id="20" name="TextBox 19"/>
          <p:cNvSpPr txBox="1"/>
          <p:nvPr/>
        </p:nvSpPr>
        <p:spPr>
          <a:xfrm>
            <a:off x="152400" y="3505200"/>
            <a:ext cx="1524000" cy="1384995"/>
          </a:xfrm>
          <a:prstGeom prst="rect">
            <a:avLst/>
          </a:prstGeom>
          <a:solidFill>
            <a:srgbClr val="FFC000"/>
          </a:solidFill>
        </p:spPr>
        <p:txBody>
          <a:bodyPr wrap="square" rtlCol="0">
            <a:spAutoFit/>
          </a:bodyPr>
          <a:lstStyle/>
          <a:p>
            <a:pPr algn="ctr"/>
            <a:r>
              <a:rPr lang="en-US" sz="1400" dirty="0" smtClean="0">
                <a:solidFill>
                  <a:schemeClr val="bg1"/>
                </a:solidFill>
              </a:rPr>
              <a:t>Ongoing</a:t>
            </a:r>
          </a:p>
          <a:p>
            <a:pPr algn="ctr"/>
            <a:r>
              <a:rPr lang="en-US" sz="1400" dirty="0" smtClean="0">
                <a:solidFill>
                  <a:schemeClr val="bg1"/>
                </a:solidFill>
              </a:rPr>
              <a:t>assessment</a:t>
            </a:r>
          </a:p>
          <a:p>
            <a:pPr algn="ctr"/>
            <a:endParaRPr lang="en-US" sz="1400" dirty="0" smtClean="0">
              <a:solidFill>
                <a:schemeClr val="bg1"/>
              </a:solidFill>
            </a:endParaRPr>
          </a:p>
          <a:p>
            <a:pPr algn="ctr"/>
            <a:r>
              <a:rPr lang="en-US" sz="1400" dirty="0" smtClean="0">
                <a:solidFill>
                  <a:schemeClr val="bg1"/>
                </a:solidFill>
              </a:rPr>
              <a:t>Ongoing </a:t>
            </a:r>
          </a:p>
          <a:p>
            <a:pPr algn="ctr"/>
            <a:r>
              <a:rPr lang="en-US" sz="1400" dirty="0" smtClean="0">
                <a:solidFill>
                  <a:schemeClr val="bg1"/>
                </a:solidFill>
              </a:rPr>
              <a:t>outreach and</a:t>
            </a:r>
          </a:p>
          <a:p>
            <a:pPr algn="ctr"/>
            <a:r>
              <a:rPr lang="en-US" sz="1400" dirty="0" smtClean="0">
                <a:solidFill>
                  <a:schemeClr val="bg1"/>
                </a:solidFill>
              </a:rPr>
              <a:t>communications</a:t>
            </a:r>
            <a:endParaRPr lang="en-US" sz="1400" dirty="0">
              <a:solidFill>
                <a:schemeClr val="bg1"/>
              </a:solidFill>
            </a:endParaRPr>
          </a:p>
        </p:txBody>
      </p:sp>
      <p:sp>
        <p:nvSpPr>
          <p:cNvPr id="21" name="Left-Up Arrow 20"/>
          <p:cNvSpPr/>
          <p:nvPr/>
        </p:nvSpPr>
        <p:spPr>
          <a:xfrm rot="8287047">
            <a:off x="5921161" y="1810635"/>
            <a:ext cx="850392" cy="1171330"/>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553200" y="1676400"/>
            <a:ext cx="1798890" cy="369332"/>
          </a:xfrm>
          <a:prstGeom prst="rect">
            <a:avLst/>
          </a:prstGeom>
          <a:solidFill>
            <a:srgbClr val="92D050"/>
          </a:solidFill>
        </p:spPr>
        <p:txBody>
          <a:bodyPr wrap="none" rtlCol="0">
            <a:spAutoFit/>
          </a:bodyPr>
          <a:lstStyle/>
          <a:p>
            <a:r>
              <a:rPr lang="en-US" dirty="0" smtClean="0">
                <a:solidFill>
                  <a:schemeClr val="bg1"/>
                </a:solidFill>
              </a:rPr>
              <a:t>Exit this service</a:t>
            </a:r>
            <a:endParaRPr lang="en-US" dirty="0">
              <a:solidFill>
                <a:schemeClr val="bg1"/>
              </a:solidFill>
            </a:endParaRPr>
          </a:p>
        </p:txBody>
      </p:sp>
      <p:sp>
        <p:nvSpPr>
          <p:cNvPr id="23" name="TextBox 22"/>
          <p:cNvSpPr txBox="1"/>
          <p:nvPr/>
        </p:nvSpPr>
        <p:spPr>
          <a:xfrm>
            <a:off x="6705600" y="2514600"/>
            <a:ext cx="2364750" cy="646331"/>
          </a:xfrm>
          <a:prstGeom prst="rect">
            <a:avLst/>
          </a:prstGeom>
          <a:solidFill>
            <a:srgbClr val="92D050"/>
          </a:solidFill>
        </p:spPr>
        <p:txBody>
          <a:bodyPr wrap="none" rtlCol="0">
            <a:spAutoFit/>
          </a:bodyPr>
          <a:lstStyle/>
          <a:p>
            <a:r>
              <a:rPr lang="en-US" dirty="0" smtClean="0">
                <a:solidFill>
                  <a:schemeClr val="bg1"/>
                </a:solidFill>
              </a:rPr>
              <a:t>Innovate, renew,  or</a:t>
            </a:r>
            <a:br>
              <a:rPr lang="en-US" dirty="0" smtClean="0">
                <a:solidFill>
                  <a:schemeClr val="bg1"/>
                </a:solidFill>
              </a:rPr>
            </a:br>
            <a:r>
              <a:rPr lang="en-US" dirty="0" smtClean="0">
                <a:solidFill>
                  <a:schemeClr val="bg1"/>
                </a:solidFill>
              </a:rPr>
              <a:t>maintain  this service</a:t>
            </a:r>
            <a:endParaRPr lang="en-US" dirty="0">
              <a:solidFill>
                <a:schemeClr val="bg1"/>
              </a:solidFill>
            </a:endParaRPr>
          </a:p>
        </p:txBody>
      </p:sp>
    </p:spTree>
    <p:extLst>
      <p:ext uri="{BB962C8B-B14F-4D97-AF65-F5344CB8AC3E}">
        <p14:creationId xmlns:p14="http://schemas.microsoft.com/office/powerpoint/2010/main" val="17154492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4343400" cy="828676"/>
          </a:xfrm>
        </p:spPr>
        <p:txBody>
          <a:bodyPr>
            <a:normAutofit/>
          </a:bodyPr>
          <a:lstStyle/>
          <a:p>
            <a:pPr>
              <a:lnSpc>
                <a:spcPct val="100000"/>
              </a:lnSpc>
            </a:pPr>
            <a:r>
              <a:rPr lang="en-US" sz="2000" cap="none" spc="0" dirty="0" err="1" smtClean="0"/>
              <a:t>Proforma</a:t>
            </a:r>
            <a:r>
              <a:rPr lang="en-US" sz="2000" cap="none" spc="0" dirty="0" smtClean="0"/>
              <a:t> FY12 Roadmap</a:t>
            </a:r>
            <a:br>
              <a:rPr lang="en-US" sz="2000" cap="none" spc="0" dirty="0" smtClean="0"/>
            </a:br>
            <a:r>
              <a:rPr lang="en-US" sz="2000" b="0" cap="none" spc="0" dirty="0" smtClean="0"/>
              <a:t>(overlapping activities not shown)</a:t>
            </a:r>
            <a:endParaRPr lang="en-US" sz="2000" b="0" cap="none" spc="0" dirty="0"/>
          </a:p>
        </p:txBody>
      </p:sp>
      <p:grpSp>
        <p:nvGrpSpPr>
          <p:cNvPr id="6" name="Group 5"/>
          <p:cNvGrpSpPr/>
          <p:nvPr/>
        </p:nvGrpSpPr>
        <p:grpSpPr>
          <a:xfrm>
            <a:off x="838200" y="1230868"/>
            <a:ext cx="7391400" cy="750332"/>
            <a:chOff x="838200" y="990600"/>
            <a:chExt cx="7391400" cy="750332"/>
          </a:xfrm>
        </p:grpSpPr>
        <p:cxnSp>
          <p:nvCxnSpPr>
            <p:cNvPr id="7" name="Straight Arrow Connector 6"/>
            <p:cNvCxnSpPr/>
            <p:nvPr/>
          </p:nvCxnSpPr>
          <p:spPr>
            <a:xfrm>
              <a:off x="838200" y="1219200"/>
              <a:ext cx="7391400" cy="1588"/>
            </a:xfrm>
            <a:prstGeom prst="straightConnector1">
              <a:avLst/>
            </a:prstGeom>
            <a:ln w="444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1485900" y="1257300"/>
              <a:ext cx="5334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3619500" y="1257300"/>
              <a:ext cx="5334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5600700" y="1257300"/>
              <a:ext cx="5334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7277100" y="1257300"/>
              <a:ext cx="5334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81200" y="1371600"/>
              <a:ext cx="455574" cy="369332"/>
            </a:xfrm>
            <a:prstGeom prst="rect">
              <a:avLst/>
            </a:prstGeom>
            <a:noFill/>
          </p:spPr>
          <p:txBody>
            <a:bodyPr wrap="none" rtlCol="0">
              <a:spAutoFit/>
            </a:bodyPr>
            <a:lstStyle/>
            <a:p>
              <a:r>
                <a:rPr lang="en-US" dirty="0" smtClean="0"/>
                <a:t>Q1</a:t>
              </a:r>
              <a:endParaRPr lang="en-US" dirty="0"/>
            </a:p>
          </p:txBody>
        </p:sp>
        <p:sp>
          <p:nvSpPr>
            <p:cNvPr id="15" name="TextBox 14"/>
            <p:cNvSpPr txBox="1"/>
            <p:nvPr/>
          </p:nvSpPr>
          <p:spPr>
            <a:xfrm>
              <a:off x="4038600" y="1371600"/>
              <a:ext cx="484428" cy="369332"/>
            </a:xfrm>
            <a:prstGeom prst="rect">
              <a:avLst/>
            </a:prstGeom>
            <a:noFill/>
          </p:spPr>
          <p:txBody>
            <a:bodyPr wrap="none" rtlCol="0">
              <a:spAutoFit/>
            </a:bodyPr>
            <a:lstStyle/>
            <a:p>
              <a:r>
                <a:rPr lang="en-US" dirty="0" smtClean="0"/>
                <a:t>Q2</a:t>
              </a:r>
              <a:endParaRPr lang="en-US" dirty="0"/>
            </a:p>
          </p:txBody>
        </p:sp>
        <p:sp>
          <p:nvSpPr>
            <p:cNvPr id="16" name="TextBox 15"/>
            <p:cNvSpPr txBox="1"/>
            <p:nvPr/>
          </p:nvSpPr>
          <p:spPr>
            <a:xfrm>
              <a:off x="5943600" y="1371600"/>
              <a:ext cx="482824" cy="369332"/>
            </a:xfrm>
            <a:prstGeom prst="rect">
              <a:avLst/>
            </a:prstGeom>
            <a:noFill/>
          </p:spPr>
          <p:txBody>
            <a:bodyPr wrap="none" rtlCol="0">
              <a:spAutoFit/>
            </a:bodyPr>
            <a:lstStyle/>
            <a:p>
              <a:r>
                <a:rPr lang="en-US" dirty="0" smtClean="0"/>
                <a:t>Q3</a:t>
              </a:r>
              <a:endParaRPr lang="en-US" dirty="0"/>
            </a:p>
          </p:txBody>
        </p:sp>
        <p:sp>
          <p:nvSpPr>
            <p:cNvPr id="17" name="TextBox 16"/>
            <p:cNvSpPr txBox="1"/>
            <p:nvPr/>
          </p:nvSpPr>
          <p:spPr>
            <a:xfrm>
              <a:off x="7696200" y="1371600"/>
              <a:ext cx="486030" cy="369332"/>
            </a:xfrm>
            <a:prstGeom prst="rect">
              <a:avLst/>
            </a:prstGeom>
            <a:noFill/>
          </p:spPr>
          <p:txBody>
            <a:bodyPr wrap="none" rtlCol="0">
              <a:spAutoFit/>
            </a:bodyPr>
            <a:lstStyle/>
            <a:p>
              <a:r>
                <a:rPr lang="en-US" dirty="0" smtClean="0"/>
                <a:t>Q4</a:t>
              </a:r>
              <a:endParaRPr lang="en-US" dirty="0"/>
            </a:p>
          </p:txBody>
        </p:sp>
      </p:grpSp>
      <p:grpSp>
        <p:nvGrpSpPr>
          <p:cNvPr id="28" name="Group 27"/>
          <p:cNvGrpSpPr/>
          <p:nvPr/>
        </p:nvGrpSpPr>
        <p:grpSpPr>
          <a:xfrm>
            <a:off x="228600" y="1752600"/>
            <a:ext cx="8386008" cy="4980295"/>
            <a:chOff x="529392" y="1752600"/>
            <a:chExt cx="8386008" cy="4980295"/>
          </a:xfrm>
        </p:grpSpPr>
        <p:graphicFrame>
          <p:nvGraphicFramePr>
            <p:cNvPr id="29" name="Diagram 28"/>
            <p:cNvGraphicFramePr>
              <a:graphicFrameLocks/>
            </p:cNvGraphicFramePr>
            <p:nvPr>
              <p:extLst>
                <p:ext uri="{D42A27DB-BD31-4B8C-83A1-F6EECF244321}">
                  <p14:modId xmlns:p14="http://schemas.microsoft.com/office/powerpoint/2010/main" val="1108837177"/>
                </p:ext>
              </p:extLst>
            </p:nvPr>
          </p:nvGraphicFramePr>
          <p:xfrm>
            <a:off x="990600" y="1752600"/>
            <a:ext cx="79248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0" name="TextBox 29"/>
            <p:cNvSpPr txBox="1"/>
            <p:nvPr/>
          </p:nvSpPr>
          <p:spPr>
            <a:xfrm>
              <a:off x="529392" y="5486400"/>
              <a:ext cx="2100255" cy="1246495"/>
            </a:xfrm>
            <a:prstGeom prst="rect">
              <a:avLst/>
            </a:prstGeom>
            <a:solidFill>
              <a:srgbClr val="84D8BE"/>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Single set of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recommendations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packaged for</a:t>
              </a:r>
              <a:b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b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internal and external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communications</a:t>
              </a:r>
              <a:endParaRPr kumimoji="0" lang="en-US" sz="1500" b="1" i="0" u="none" strike="noStrike" kern="0" cap="none" spc="0" normalizeH="0" baseline="0" noProof="0" dirty="0">
                <a:ln>
                  <a:noFill/>
                </a:ln>
                <a:solidFill>
                  <a:sysClr val="windowText" lastClr="000000"/>
                </a:solidFill>
                <a:effectLst/>
                <a:uLnTx/>
                <a:uFillTx/>
                <a:latin typeface="Trebuchet MS" pitchFamily="34" charset="0"/>
              </a:endParaRPr>
            </a:p>
          </p:txBody>
        </p:sp>
        <p:sp>
          <p:nvSpPr>
            <p:cNvPr id="31" name="TextBox 30"/>
            <p:cNvSpPr txBox="1"/>
            <p:nvPr/>
          </p:nvSpPr>
          <p:spPr>
            <a:xfrm>
              <a:off x="2881924" y="5486400"/>
              <a:ext cx="1967205" cy="1246495"/>
            </a:xfrm>
            <a:prstGeom prst="rect">
              <a:avLst/>
            </a:prstGeom>
            <a:solidFill>
              <a:srgbClr val="424456">
                <a:lumMod val="40000"/>
                <a:lumOff val="60000"/>
              </a:srgbClr>
            </a:solidFill>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Articulated vision &amp;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proposed strategic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initiatives for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FY12 and FY13</a:t>
              </a:r>
              <a:endParaRPr kumimoji="0" lang="en-US" sz="1500" b="1" i="0" u="none" strike="noStrike" kern="0" cap="none" spc="0" normalizeH="0" baseline="0" noProof="0" dirty="0">
                <a:ln>
                  <a:noFill/>
                </a:ln>
                <a:solidFill>
                  <a:sysClr val="windowText" lastClr="000000"/>
                </a:solidFill>
                <a:effectLst/>
                <a:uLnTx/>
                <a:uFillTx/>
                <a:latin typeface="Trebuchet MS" pitchFamily="34" charset="0"/>
              </a:endParaRPr>
            </a:p>
          </p:txBody>
        </p:sp>
        <p:sp>
          <p:nvSpPr>
            <p:cNvPr id="32" name="TextBox 31"/>
            <p:cNvSpPr txBox="1"/>
            <p:nvPr/>
          </p:nvSpPr>
          <p:spPr>
            <a:xfrm>
              <a:off x="5029200" y="5486400"/>
              <a:ext cx="1828800" cy="1246495"/>
            </a:xfrm>
            <a:prstGeom prst="rect">
              <a:avLst/>
            </a:prstGeom>
            <a:solidFill>
              <a:srgbClr val="53548A">
                <a:lumMod val="60000"/>
                <a:lumOff val="40000"/>
              </a:srgbClr>
            </a:solid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chemeClr val="tx1">
                      <a:lumMod val="85000"/>
                      <a:lumOff val="15000"/>
                    </a:schemeClr>
                  </a:solidFill>
                  <a:effectLst/>
                  <a:uLnTx/>
                  <a:uFillTx/>
                </a:rPr>
                <a:t>Measurable </a:t>
              </a:r>
              <a:br>
                <a:rPr kumimoji="0" lang="en-US" sz="1500" b="1" i="0" u="none" strike="noStrike" kern="0" cap="none" spc="0" normalizeH="0" baseline="0" noProof="0" dirty="0" smtClean="0">
                  <a:ln>
                    <a:noFill/>
                  </a:ln>
                  <a:solidFill>
                    <a:schemeClr val="tx1">
                      <a:lumMod val="85000"/>
                      <a:lumOff val="15000"/>
                    </a:schemeClr>
                  </a:solidFill>
                  <a:effectLst/>
                  <a:uLnTx/>
                  <a:uFillTx/>
                </a:rPr>
              </a:br>
              <a:r>
                <a:rPr kumimoji="0" lang="en-US" sz="1500" b="1" i="0" u="none" strike="noStrike" kern="0" cap="none" spc="0" normalizeH="0" baseline="0" noProof="0" dirty="0" smtClean="0">
                  <a:ln>
                    <a:noFill/>
                  </a:ln>
                  <a:solidFill>
                    <a:schemeClr val="tx1">
                      <a:lumMod val="85000"/>
                      <a:lumOff val="15000"/>
                    </a:schemeClr>
                  </a:solidFill>
                  <a:effectLst/>
                  <a:uLnTx/>
                  <a:uFillTx/>
                </a:rPr>
                <a:t>objectives </a:t>
              </a:r>
              <a:br>
                <a:rPr kumimoji="0" lang="en-US" sz="1500" b="1" i="0" u="none" strike="noStrike" kern="0" cap="none" spc="0" normalizeH="0" baseline="0" noProof="0" dirty="0" smtClean="0">
                  <a:ln>
                    <a:noFill/>
                  </a:ln>
                  <a:solidFill>
                    <a:schemeClr val="tx1">
                      <a:lumMod val="85000"/>
                      <a:lumOff val="15000"/>
                    </a:schemeClr>
                  </a:solidFill>
                  <a:effectLst/>
                  <a:uLnTx/>
                  <a:uFillTx/>
                </a:rPr>
              </a:br>
              <a:r>
                <a:rPr kumimoji="0" lang="en-US" sz="1500" b="1" i="0" u="none" strike="noStrike" kern="0" cap="none" spc="0" normalizeH="0" baseline="0" noProof="0" dirty="0" smtClean="0">
                  <a:ln>
                    <a:noFill/>
                  </a:ln>
                  <a:solidFill>
                    <a:schemeClr val="tx1">
                      <a:lumMod val="85000"/>
                      <a:lumOff val="15000"/>
                    </a:schemeClr>
                  </a:solidFill>
                  <a:effectLst/>
                  <a:uLnTx/>
                  <a:uFillTx/>
                </a:rPr>
                <a:t>and timelines</a:t>
              </a:r>
              <a:br>
                <a:rPr kumimoji="0" lang="en-US" sz="1500" b="1" i="0" u="none" strike="noStrike" kern="0" cap="none" spc="0" normalizeH="0" baseline="0" noProof="0" dirty="0" smtClean="0">
                  <a:ln>
                    <a:noFill/>
                  </a:ln>
                  <a:solidFill>
                    <a:schemeClr val="tx1">
                      <a:lumMod val="85000"/>
                      <a:lumOff val="15000"/>
                    </a:schemeClr>
                  </a:solidFill>
                  <a:effectLst/>
                  <a:uLnTx/>
                  <a:uFillTx/>
                </a:rPr>
              </a:br>
              <a:r>
                <a:rPr kumimoji="0" lang="en-US" sz="1500" b="1" i="0" u="none" strike="noStrike" kern="0" cap="none" spc="0" normalizeH="0" baseline="0" noProof="0" dirty="0" smtClean="0">
                  <a:ln>
                    <a:noFill/>
                  </a:ln>
                  <a:solidFill>
                    <a:schemeClr val="tx1">
                      <a:lumMod val="85000"/>
                      <a:lumOff val="15000"/>
                    </a:schemeClr>
                  </a:solidFill>
                  <a:effectLst/>
                  <a:uLnTx/>
                  <a:uFillTx/>
                </a:rPr>
                <a:t>for FY12-FY13</a:t>
              </a:r>
            </a:p>
          </p:txBody>
        </p:sp>
        <p:sp>
          <p:nvSpPr>
            <p:cNvPr id="33" name="TextBox 32"/>
            <p:cNvSpPr txBox="1"/>
            <p:nvPr/>
          </p:nvSpPr>
          <p:spPr>
            <a:xfrm>
              <a:off x="7054892" y="5486401"/>
              <a:ext cx="1860508" cy="1246494"/>
            </a:xfrm>
            <a:prstGeom prst="rect">
              <a:avLst/>
            </a:prstGeom>
            <a:solidFill>
              <a:srgbClr val="A04DA3">
                <a:lumMod val="40000"/>
                <a:lumOff val="60000"/>
              </a:srgbClr>
            </a:solid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By July 1 2012, </a:t>
              </a:r>
              <a:b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b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phase 1 of reorganization</a:t>
              </a:r>
              <a:b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br>
              <a:r>
                <a:rPr kumimoji="0" lang="en-US" sz="1500" b="1" i="0" u="none" strike="noStrike" kern="0" cap="none" spc="0" normalizeH="0" baseline="0" noProof="0" dirty="0" smtClean="0">
                  <a:ln>
                    <a:noFill/>
                  </a:ln>
                  <a:solidFill>
                    <a:sysClr val="windowText" lastClr="000000"/>
                  </a:solidFill>
                  <a:effectLst/>
                  <a:uLnTx/>
                  <a:uFillTx/>
                  <a:latin typeface="Trebuchet MS" pitchFamily="34" charset="0"/>
                </a:rPr>
                <a:t> complete</a:t>
              </a:r>
            </a:p>
          </p:txBody>
        </p:sp>
      </p:grpSp>
    </p:spTree>
    <p:extLst>
      <p:ext uri="{BB962C8B-B14F-4D97-AF65-F5344CB8AC3E}">
        <p14:creationId xmlns:p14="http://schemas.microsoft.com/office/powerpoint/2010/main" val="21067300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524000"/>
            <a:ext cx="8229600" cy="733534"/>
          </a:xfrm>
        </p:spPr>
        <p:txBody>
          <a:bodyPr>
            <a:normAutofit fontScale="90000"/>
          </a:bodyPr>
          <a:lstStyle/>
          <a:p>
            <a:r>
              <a:rPr lang="en-US" sz="2800" dirty="0" smtClean="0"/>
              <a:t>Karen Williams, AUL for Academic Programs, University of Minnesota Libraries</a:t>
            </a:r>
            <a:endParaRPr lang="en-US" sz="28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220" t="22409" r="31661" b="5119"/>
          <a:stretch/>
        </p:blipFill>
        <p:spPr bwMode="auto">
          <a:xfrm>
            <a:off x="1143000" y="2438400"/>
            <a:ext cx="3121051" cy="402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2895600"/>
            <a:ext cx="1892300" cy="2667000"/>
          </a:xfrm>
          <a:prstGeom prst="rect">
            <a:avLst/>
          </a:prstGeom>
        </p:spPr>
      </p:pic>
    </p:spTree>
    <p:extLst>
      <p:ext uri="{BB962C8B-B14F-4D97-AF65-F5344CB8AC3E}">
        <p14:creationId xmlns:p14="http://schemas.microsoft.com/office/powerpoint/2010/main" val="62911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447800"/>
            <a:ext cx="6705600" cy="2133600"/>
          </a:xfrm>
        </p:spPr>
        <p:txBody>
          <a:bodyPr>
            <a:noAutofit/>
          </a:bodyPr>
          <a:lstStyle/>
          <a:p>
            <a:r>
              <a:rPr lang="en-US" sz="4400" b="0" dirty="0" smtClean="0"/>
              <a:t>Committing to a </a:t>
            </a:r>
            <a:r>
              <a:rPr lang="en-US" sz="4400" i="1" dirty="0" smtClean="0"/>
              <a:t>shared</a:t>
            </a:r>
            <a:r>
              <a:rPr lang="en-US" sz="4400" b="0" dirty="0" smtClean="0"/>
              <a:t> planning, design and implementation process </a:t>
            </a:r>
            <a:endParaRPr lang="en-US" sz="4400" b="0" dirty="0"/>
          </a:p>
        </p:txBody>
      </p:sp>
      <p:pic>
        <p:nvPicPr>
          <p:cNvPr id="214018" name="Picture 2"/>
          <p:cNvPicPr>
            <a:picLocks noChangeAspect="1" noChangeArrowheads="1"/>
          </p:cNvPicPr>
          <p:nvPr/>
        </p:nvPicPr>
        <p:blipFill>
          <a:blip r:embed="rId2" cstate="print"/>
          <a:srcRect/>
          <a:stretch>
            <a:fillRect/>
          </a:stretch>
        </p:blipFill>
        <p:spPr bwMode="auto">
          <a:xfrm>
            <a:off x="2971800" y="3505200"/>
            <a:ext cx="3095625" cy="3095625"/>
          </a:xfrm>
          <a:prstGeom prst="rect">
            <a:avLst/>
          </a:prstGeom>
          <a:noFill/>
          <a:ln w="9525">
            <a:noFill/>
            <a:miter lim="800000"/>
            <a:headEnd/>
            <a:tailEnd/>
          </a:ln>
        </p:spPr>
      </p:pic>
    </p:spTree>
    <p:extLst>
      <p:ext uri="{BB962C8B-B14F-4D97-AF65-F5344CB8AC3E}">
        <p14:creationId xmlns:p14="http://schemas.microsoft.com/office/powerpoint/2010/main" val="28046561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normAutofit/>
          </a:bodyPr>
          <a:lstStyle/>
          <a:p>
            <a:pPr>
              <a:lnSpc>
                <a:spcPct val="100000"/>
              </a:lnSpc>
            </a:pPr>
            <a:r>
              <a:rPr lang="en-US" b="1" cap="none" spc="0" dirty="0" smtClean="0"/>
              <a:t>“It’s not the changes that do you in, it’s the  transitions” </a:t>
            </a:r>
            <a:r>
              <a:rPr lang="en-US" b="0" i="1" cap="none" spc="0" dirty="0" smtClean="0"/>
              <a:t>–William Bridges</a:t>
            </a:r>
            <a:endParaRPr lang="en-US" b="0" i="1" cap="none" spc="0" dirty="0"/>
          </a:p>
        </p:txBody>
      </p:sp>
      <p:sp>
        <p:nvSpPr>
          <p:cNvPr id="5" name="Slide Number Placeholder 4"/>
          <p:cNvSpPr>
            <a:spLocks noGrp="1"/>
          </p:cNvSpPr>
          <p:nvPr>
            <p:ph type="sldNum" sz="quarter" idx="4294967295"/>
          </p:nvPr>
        </p:nvSpPr>
        <p:spPr>
          <a:xfrm>
            <a:off x="8382000" y="1588"/>
            <a:ext cx="762000" cy="366712"/>
          </a:xfrm>
          <a:prstGeom prst="rect">
            <a:avLst/>
          </a:prstGeom>
        </p:spPr>
        <p:txBody>
          <a:bodyPr/>
          <a:lstStyle/>
          <a:p>
            <a:fld id="{D0363650-9FC8-48DC-92C4-E678100D82E9}" type="slidenum">
              <a:rPr lang="en-US" smtClean="0"/>
              <a:pPr/>
              <a:t>31</a:t>
            </a:fld>
            <a:endParaRPr lang="en-US"/>
          </a:p>
        </p:txBody>
      </p:sp>
      <p:sp>
        <p:nvSpPr>
          <p:cNvPr id="6" name="TextBox 5"/>
          <p:cNvSpPr txBox="1"/>
          <p:nvPr/>
        </p:nvSpPr>
        <p:spPr>
          <a:xfrm>
            <a:off x="581025" y="2286000"/>
            <a:ext cx="3762375" cy="388620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nchor="ctr">
            <a:normAutofit/>
          </a:bodyPr>
          <a:lstStyle/>
          <a:p>
            <a:r>
              <a:rPr lang="en-US" b="1" dirty="0" smtClean="0">
                <a:latin typeface="Arial" pitchFamily="34" charset="0"/>
                <a:cs typeface="Arial" pitchFamily="34" charset="0"/>
              </a:rPr>
              <a:t>Change</a:t>
            </a:r>
            <a:r>
              <a:rPr lang="en-US" dirty="0" smtClean="0">
                <a:latin typeface="Arial" pitchFamily="34" charset="0"/>
                <a:cs typeface="Arial" pitchFamily="34" charset="0"/>
              </a:rPr>
              <a:t> = something in the external environment changes </a:t>
            </a:r>
          </a:p>
          <a:p>
            <a:r>
              <a:rPr lang="en-US" dirty="0" smtClean="0">
                <a:latin typeface="Arial" pitchFamily="34" charset="0"/>
                <a:cs typeface="Arial" pitchFamily="34" charset="0"/>
              </a:rPr>
              <a:t>(e.g., a new library director is hired; a new system is being introduced;</a:t>
            </a:r>
          </a:p>
          <a:p>
            <a:r>
              <a:rPr lang="en-US" dirty="0" smtClean="0">
                <a:latin typeface="Arial" pitchFamily="34" charset="0"/>
                <a:cs typeface="Arial" pitchFamily="34" charset="0"/>
              </a:rPr>
              <a:t>a reorganization occurs; new procedures or policies are planned)</a:t>
            </a:r>
          </a:p>
          <a:p>
            <a:endParaRPr lang="en-US" dirty="0">
              <a:latin typeface="Arial" pitchFamily="34" charset="0"/>
              <a:cs typeface="Arial" pitchFamily="34" charset="0"/>
            </a:endParaRPr>
          </a:p>
          <a:p>
            <a:r>
              <a:rPr lang="en-US" b="1" dirty="0" smtClean="0">
                <a:latin typeface="Arial" pitchFamily="34" charset="0"/>
                <a:cs typeface="Arial" pitchFamily="34" charset="0"/>
              </a:rPr>
              <a:t>Transition</a:t>
            </a:r>
            <a:r>
              <a:rPr lang="en-US" dirty="0" smtClean="0">
                <a:latin typeface="Arial" pitchFamily="34" charset="0"/>
                <a:cs typeface="Arial" pitchFamily="34" charset="0"/>
              </a:rPr>
              <a:t> = </a:t>
            </a:r>
            <a:r>
              <a:rPr lang="en-US" dirty="0">
                <a:latin typeface="Arial" pitchFamily="34" charset="0"/>
                <a:cs typeface="Arial" pitchFamily="34" charset="0"/>
              </a:rPr>
              <a:t>an internal </a:t>
            </a:r>
            <a:r>
              <a:rPr lang="en-US" dirty="0" smtClean="0">
                <a:latin typeface="Arial" pitchFamily="34" charset="0"/>
                <a:cs typeface="Arial" pitchFamily="34" charset="0"/>
              </a:rPr>
              <a:t>reorientation process to a change </a:t>
            </a:r>
            <a:endParaRPr lang="en-US" dirty="0">
              <a:latin typeface="Arial" pitchFamily="34" charset="0"/>
              <a:cs typeface="Arial" pitchFamily="34" charset="0"/>
            </a:endParaRPr>
          </a:p>
        </p:txBody>
      </p:sp>
      <p:pic>
        <p:nvPicPr>
          <p:cNvPr id="7" name="Picture 6" descr="transition-model william bridges.jpg"/>
          <p:cNvPicPr>
            <a:picLocks noChangeAspect="1"/>
          </p:cNvPicPr>
          <p:nvPr/>
        </p:nvPicPr>
        <p:blipFill>
          <a:blip r:embed="rId2" cstate="print"/>
          <a:stretch>
            <a:fillRect/>
          </a:stretch>
        </p:blipFill>
        <p:spPr>
          <a:xfrm>
            <a:off x="4638675" y="2819400"/>
            <a:ext cx="4260850" cy="2171700"/>
          </a:xfrm>
          <a:prstGeom prst="rect">
            <a:avLst/>
          </a:prstGeom>
        </p:spPr>
      </p:pic>
      <p:sp>
        <p:nvSpPr>
          <p:cNvPr id="8" name="TextBox 7"/>
          <p:cNvSpPr txBox="1"/>
          <p:nvPr/>
        </p:nvSpPr>
        <p:spPr>
          <a:xfrm>
            <a:off x="4638675" y="2286000"/>
            <a:ext cx="4346062" cy="461665"/>
          </a:xfrm>
          <a:prstGeom prst="rect">
            <a:avLst/>
          </a:prstGeom>
          <a:noFill/>
          <a:ln>
            <a:noFill/>
          </a:ln>
        </p:spPr>
        <p:txBody>
          <a:bodyPr wrap="none" rtlCol="0">
            <a:spAutoFit/>
          </a:bodyPr>
          <a:lstStyle/>
          <a:p>
            <a:r>
              <a:rPr lang="en-US" sz="2400" dirty="0" smtClean="0">
                <a:solidFill>
                  <a:schemeClr val="tx1">
                    <a:lumMod val="85000"/>
                    <a:lumOff val="15000"/>
                  </a:schemeClr>
                </a:solidFill>
                <a:latin typeface="Trebuchet MS" pitchFamily="34" charset="0"/>
                <a:cs typeface="Arial" pitchFamily="34" charset="0"/>
              </a:rPr>
              <a:t>The three phases of transition</a:t>
            </a:r>
            <a:endParaRPr lang="en-US" sz="2400" dirty="0">
              <a:solidFill>
                <a:schemeClr val="tx1">
                  <a:lumMod val="85000"/>
                  <a:lumOff val="15000"/>
                </a:schemeClr>
              </a:solidFill>
              <a:latin typeface="Trebuchet MS" pitchFamily="34" charset="0"/>
              <a:cs typeface="Arial" pitchFamily="34" charset="0"/>
            </a:endParaRPr>
          </a:p>
        </p:txBody>
      </p:sp>
      <p:sp>
        <p:nvSpPr>
          <p:cNvPr id="9" name="TextBox 8"/>
          <p:cNvSpPr txBox="1"/>
          <p:nvPr/>
        </p:nvSpPr>
        <p:spPr>
          <a:xfrm>
            <a:off x="4638675" y="5237679"/>
            <a:ext cx="4260850" cy="92333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r>
              <a:rPr lang="en-US" dirty="0" smtClean="0">
                <a:latin typeface="Arial" pitchFamily="34" charset="0"/>
                <a:cs typeface="Arial" pitchFamily="34" charset="0"/>
              </a:rPr>
              <a:t>It is critical to manage transitions</a:t>
            </a:r>
            <a:br>
              <a:rPr lang="en-US" dirty="0" smtClean="0">
                <a:latin typeface="Arial" pitchFamily="34" charset="0"/>
                <a:cs typeface="Arial" pitchFamily="34" charset="0"/>
              </a:rPr>
            </a:br>
            <a:r>
              <a:rPr lang="en-US" b="1" dirty="0" smtClean="0">
                <a:latin typeface="Arial" pitchFamily="34" charset="0"/>
                <a:cs typeface="Arial" pitchFamily="34" charset="0"/>
              </a:rPr>
              <a:t>inclusively</a:t>
            </a:r>
            <a:r>
              <a:rPr lang="en-US" dirty="0" smtClean="0">
                <a:latin typeface="Arial" pitchFamily="34" charset="0"/>
                <a:cs typeface="Arial" pitchFamily="34" charset="0"/>
              </a:rPr>
              <a:t> by engaging staff in</a:t>
            </a:r>
            <a:br>
              <a:rPr lang="en-US" dirty="0" smtClean="0">
                <a:latin typeface="Arial" pitchFamily="34" charset="0"/>
                <a:cs typeface="Arial" pitchFamily="34" charset="0"/>
              </a:rPr>
            </a:br>
            <a:r>
              <a:rPr lang="en-US" dirty="0" smtClean="0">
                <a:latin typeface="Arial" pitchFamily="34" charset="0"/>
                <a:cs typeface="Arial" pitchFamily="34" charset="0"/>
              </a:rPr>
              <a:t>the process.</a:t>
            </a:r>
          </a:p>
        </p:txBody>
      </p:sp>
      <p:sp>
        <p:nvSpPr>
          <p:cNvPr id="10" name="TextBox 9"/>
          <p:cNvSpPr txBox="1"/>
          <p:nvPr/>
        </p:nvSpPr>
        <p:spPr>
          <a:xfrm>
            <a:off x="838200" y="6320135"/>
            <a:ext cx="5227713" cy="461665"/>
          </a:xfrm>
          <a:prstGeom prst="rect">
            <a:avLst/>
          </a:prstGeom>
          <a:noFill/>
        </p:spPr>
        <p:txBody>
          <a:bodyPr wrap="none" rtlCol="0">
            <a:spAutoFit/>
          </a:bodyPr>
          <a:lstStyle/>
          <a:p>
            <a:r>
              <a:rPr lang="en-US" sz="1200" dirty="0" smtClean="0">
                <a:latin typeface="Arial" pitchFamily="34" charset="0"/>
                <a:cs typeface="Arial" pitchFamily="34" charset="0"/>
              </a:rPr>
              <a:t>Bridges, William. 1991. </a:t>
            </a:r>
            <a:r>
              <a:rPr lang="en-US" sz="1200" i="1" dirty="0" smtClean="0">
                <a:latin typeface="Arial" pitchFamily="34" charset="0"/>
                <a:cs typeface="Arial" pitchFamily="34" charset="0"/>
              </a:rPr>
              <a:t>Managing transitions: making the most of change</a:t>
            </a:r>
            <a:r>
              <a:rPr lang="en-US" sz="1200" dirty="0" smtClean="0">
                <a:latin typeface="Arial" pitchFamily="34" charset="0"/>
                <a:cs typeface="Arial" pitchFamily="34" charset="0"/>
              </a:rPr>
              <a:t>. </a:t>
            </a:r>
            <a:br>
              <a:rPr lang="en-US" sz="1200" dirty="0" smtClean="0">
                <a:latin typeface="Arial" pitchFamily="34" charset="0"/>
                <a:cs typeface="Arial" pitchFamily="34" charset="0"/>
              </a:rPr>
            </a:br>
            <a:r>
              <a:rPr lang="en-US" sz="1200" dirty="0" smtClean="0">
                <a:latin typeface="Arial" pitchFamily="34" charset="0"/>
                <a:cs typeface="Arial" pitchFamily="34" charset="0"/>
              </a:rPr>
              <a:t>Reading, Mass: Addison-Wesley. </a:t>
            </a:r>
          </a:p>
        </p:txBody>
      </p:sp>
    </p:spTree>
    <p:extLst>
      <p:ext uri="{BB962C8B-B14F-4D97-AF65-F5344CB8AC3E}">
        <p14:creationId xmlns:p14="http://schemas.microsoft.com/office/powerpoint/2010/main" val="32403783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a:xfrm>
            <a:off x="457200" y="1058035"/>
            <a:ext cx="8229600" cy="708528"/>
          </a:xfrm>
          <a:noFill/>
          <a:ln/>
        </p:spPr>
        <p:txBody>
          <a:bodyPr lIns="92075" tIns="46038" rIns="92075" bIns="46038"/>
          <a:lstStyle/>
          <a:p>
            <a:r>
              <a:rPr lang="en-US" sz="4000" dirty="0" smtClean="0"/>
              <a:t>What We Were: </a:t>
            </a:r>
            <a:r>
              <a:rPr lang="en-US" sz="4000" b="0" i="1" dirty="0" smtClean="0">
                <a:solidFill>
                  <a:srgbClr val="1076D2"/>
                </a:solidFill>
              </a:rPr>
              <a:t>The Well</a:t>
            </a:r>
            <a:endParaRPr lang="en-US" sz="4000" b="0" i="1" dirty="0">
              <a:solidFill>
                <a:srgbClr val="1076D2"/>
              </a:solidFill>
            </a:endParaRPr>
          </a:p>
        </p:txBody>
      </p:sp>
      <p:sp>
        <p:nvSpPr>
          <p:cNvPr id="2" name="Content Placeholder 1"/>
          <p:cNvSpPr>
            <a:spLocks noGrp="1"/>
          </p:cNvSpPr>
          <p:nvPr>
            <p:ph sz="quarter" idx="4294967295"/>
          </p:nvPr>
        </p:nvSpPr>
        <p:spPr>
          <a:xfrm>
            <a:off x="4502150" y="2743200"/>
            <a:ext cx="4184650" cy="3352800"/>
          </a:xfrm>
        </p:spPr>
        <p:style>
          <a:lnRef idx="2">
            <a:schemeClr val="accent4">
              <a:shade val="50000"/>
            </a:schemeClr>
          </a:lnRef>
          <a:fillRef idx="1">
            <a:schemeClr val="accent4"/>
          </a:fillRef>
          <a:effectRef idx="0">
            <a:schemeClr val="accent4"/>
          </a:effectRef>
          <a:fontRef idx="minor">
            <a:schemeClr val="lt1"/>
          </a:fontRef>
        </p:style>
        <p:txBody>
          <a:bodyPr anchor="ctr">
            <a:normAutofit/>
          </a:bodyPr>
          <a:lstStyle/>
          <a:p>
            <a:pPr marL="182880" indent="-182880">
              <a:buFont typeface="Arial" pitchFamily="34" charset="0"/>
              <a:buChar char="•"/>
            </a:pPr>
            <a:r>
              <a:rPr lang="en-US" sz="2600" dirty="0">
                <a:solidFill>
                  <a:schemeClr val="bg1"/>
                </a:solidFill>
                <a:latin typeface="Trebuchet MS" pitchFamily="34" charset="0"/>
              </a:rPr>
              <a:t>The Library as a center of </a:t>
            </a:r>
            <a:r>
              <a:rPr lang="en-US" sz="2600" dirty="0" smtClean="0">
                <a:solidFill>
                  <a:schemeClr val="bg1"/>
                </a:solidFill>
                <a:latin typeface="Trebuchet MS" pitchFamily="34" charset="0"/>
              </a:rPr>
              <a:t>collections</a:t>
            </a:r>
          </a:p>
          <a:p>
            <a:pPr marL="182880" indent="-182880">
              <a:buFont typeface="Arial" pitchFamily="34" charset="0"/>
              <a:buChar char="•"/>
            </a:pPr>
            <a:endParaRPr lang="en-US" sz="2600" dirty="0">
              <a:solidFill>
                <a:schemeClr val="bg1"/>
              </a:solidFill>
              <a:latin typeface="Trebuchet MS" pitchFamily="34" charset="0"/>
            </a:endParaRPr>
          </a:p>
          <a:p>
            <a:pPr marL="182880" indent="-182880">
              <a:buFont typeface="Arial" pitchFamily="34" charset="0"/>
              <a:buChar char="•"/>
            </a:pPr>
            <a:r>
              <a:rPr lang="en-US" sz="2600" dirty="0">
                <a:solidFill>
                  <a:schemeClr val="bg1"/>
                </a:solidFill>
                <a:latin typeface="Trebuchet MS" pitchFamily="34" charset="0"/>
              </a:rPr>
              <a:t>The Library as a center of experts and tools to guide users to appropriate </a:t>
            </a:r>
            <a:r>
              <a:rPr lang="en-US" sz="2600" dirty="0" smtClean="0">
                <a:solidFill>
                  <a:schemeClr val="bg1"/>
                </a:solidFill>
                <a:latin typeface="Trebuchet MS" pitchFamily="34" charset="0"/>
              </a:rPr>
              <a:t>resources</a:t>
            </a:r>
            <a:endParaRPr lang="en-US" sz="2600" dirty="0">
              <a:solidFill>
                <a:schemeClr val="bg1"/>
              </a:solidFill>
              <a:latin typeface="Trebuchet MS" pitchFamily="34" charset="0"/>
            </a:endParaRPr>
          </a:p>
        </p:txBody>
      </p:sp>
      <p:pic>
        <p:nvPicPr>
          <p:cNvPr id="15363" name="Picture 3"/>
          <p:cNvPicPr>
            <a:picLocks noChangeArrowheads="1"/>
          </p:cNvPicPr>
          <p:nvPr/>
        </p:nvPicPr>
        <p:blipFill>
          <a:blip r:embed="rId3" cstate="print"/>
          <a:srcRect/>
          <a:stretch>
            <a:fillRect/>
          </a:stretch>
        </p:blipFill>
        <p:spPr bwMode="auto">
          <a:xfrm>
            <a:off x="762000" y="1905000"/>
            <a:ext cx="3263900" cy="412352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5364" name="Picture 4"/>
          <p:cNvPicPr>
            <a:picLocks noChangeArrowheads="1"/>
          </p:cNvPicPr>
          <p:nvPr/>
        </p:nvPicPr>
        <p:blipFill>
          <a:blip r:embed="rId4" cstate="print"/>
          <a:srcRect/>
          <a:stretch>
            <a:fillRect/>
          </a:stretch>
        </p:blipFill>
        <p:spPr bwMode="auto">
          <a:xfrm>
            <a:off x="4486543" y="1987761"/>
            <a:ext cx="317500" cy="336550"/>
          </a:xfrm>
          <a:prstGeom prst="rect">
            <a:avLst/>
          </a:prstGeom>
          <a:noFill/>
          <a:ln w="9525">
            <a:noFill/>
            <a:miter lim="800000"/>
            <a:headEnd/>
            <a:tailEnd/>
          </a:ln>
          <a:effectLst/>
        </p:spPr>
      </p:pic>
      <p:sp>
        <p:nvSpPr>
          <p:cNvPr id="15365" name="Rectangle 5"/>
          <p:cNvSpPr>
            <a:spLocks noChangeArrowheads="1"/>
          </p:cNvSpPr>
          <p:nvPr/>
        </p:nvSpPr>
        <p:spPr bwMode="auto">
          <a:xfrm>
            <a:off x="4791343" y="1759161"/>
            <a:ext cx="3922805" cy="831639"/>
          </a:xfrm>
          <a:prstGeom prst="rect">
            <a:avLst/>
          </a:prstGeom>
          <a:noFill/>
          <a:ln w="9525">
            <a:noFill/>
            <a:miter lim="800000"/>
            <a:headEnd/>
            <a:tailEnd/>
          </a:ln>
          <a:effectLst/>
        </p:spPr>
        <p:txBody>
          <a:bodyPr wrap="none" lIns="92075" tIns="46038" rIns="92075" bIns="46038">
            <a:spAutoFit/>
          </a:bodyPr>
          <a:lstStyle/>
          <a:p>
            <a:pPr eaLnBrk="1" hangingPunct="1"/>
            <a:r>
              <a:rPr lang="en-US" sz="2400" b="1" i="1" dirty="0"/>
              <a:t>“They come and go and draw</a:t>
            </a:r>
          </a:p>
          <a:p>
            <a:pPr eaLnBrk="1" hangingPunct="1"/>
            <a:r>
              <a:rPr lang="en-US" sz="2400" b="1" i="1" dirty="0"/>
              <a:t> from the well” </a:t>
            </a:r>
          </a:p>
        </p:txBody>
      </p:sp>
    </p:spTree>
    <p:extLst>
      <p:ext uri="{BB962C8B-B14F-4D97-AF65-F5344CB8AC3E}">
        <p14:creationId xmlns:p14="http://schemas.microsoft.com/office/powerpoint/2010/main" val="33347400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rrowheads="1"/>
          </p:cNvPicPr>
          <p:nvPr/>
        </p:nvPicPr>
        <p:blipFill>
          <a:blip r:embed="rId3" cstate="print"/>
          <a:srcRect/>
          <a:stretch>
            <a:fillRect/>
          </a:stretch>
        </p:blipFill>
        <p:spPr bwMode="auto">
          <a:xfrm>
            <a:off x="1600200" y="2133600"/>
            <a:ext cx="5791200" cy="426866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7410" name="Rectangle 2"/>
          <p:cNvSpPr>
            <a:spLocks noGrp="1" noChangeArrowheads="1"/>
          </p:cNvSpPr>
          <p:nvPr>
            <p:ph type="title"/>
          </p:nvPr>
        </p:nvSpPr>
        <p:spPr>
          <a:xfrm>
            <a:off x="457200" y="685800"/>
            <a:ext cx="8229600" cy="1375378"/>
          </a:xfrm>
          <a:noFill/>
          <a:ln/>
        </p:spPr>
        <p:txBody>
          <a:bodyPr lIns="92075" tIns="46038" rIns="92075" bIns="46038"/>
          <a:lstStyle/>
          <a:p>
            <a:r>
              <a:rPr lang="en-US" sz="4000" dirty="0" smtClean="0"/>
              <a:t>What We Need to Be:</a:t>
            </a:r>
            <a:br>
              <a:rPr lang="en-US" sz="4000" dirty="0" smtClean="0"/>
            </a:br>
            <a:r>
              <a:rPr lang="en-US" sz="4000" b="0" i="1" dirty="0" smtClean="0">
                <a:solidFill>
                  <a:srgbClr val="1076D2"/>
                </a:solidFill>
              </a:rPr>
              <a:t>The </a:t>
            </a:r>
            <a:r>
              <a:rPr lang="en-US" sz="4000" b="0" i="1" dirty="0">
                <a:solidFill>
                  <a:srgbClr val="1076D2"/>
                </a:solidFill>
              </a:rPr>
              <a:t>River</a:t>
            </a:r>
          </a:p>
        </p:txBody>
      </p:sp>
    </p:spTree>
    <p:extLst>
      <p:ext uri="{BB962C8B-B14F-4D97-AF65-F5344CB8AC3E}">
        <p14:creationId xmlns:p14="http://schemas.microsoft.com/office/powerpoint/2010/main" val="15107212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t>Endings</a:t>
            </a:r>
            <a:endParaRPr lang="en-US" b="1" dirty="0"/>
          </a:p>
        </p:txBody>
      </p:sp>
      <p:sp>
        <p:nvSpPr>
          <p:cNvPr id="8" name="Content Placeholder 7"/>
          <p:cNvSpPr>
            <a:spLocks noGrp="1"/>
          </p:cNvSpPr>
          <p:nvPr>
            <p:ph sz="quarter" idx="10"/>
          </p:nvPr>
        </p:nvSpPr>
        <p:spPr>
          <a:prstGeom prst="rect">
            <a:avLst/>
          </a:prstGeom>
        </p:spPr>
        <p:txBody>
          <a:bodyPr/>
          <a:lstStyle/>
          <a:p>
            <a:pPr algn="ctr">
              <a:buNone/>
            </a:pPr>
            <a:endParaRPr lang="en-US" dirty="0" smtClean="0"/>
          </a:p>
          <a:p>
            <a:pPr>
              <a:buNone/>
            </a:pPr>
            <a:r>
              <a:rPr lang="en-US" dirty="0" smtClean="0"/>
              <a:t>What we call the beginning is often the end</a:t>
            </a:r>
          </a:p>
          <a:p>
            <a:pPr>
              <a:buNone/>
            </a:pPr>
            <a:r>
              <a:rPr lang="en-US" dirty="0" smtClean="0"/>
              <a:t>And to make an end is to make a beginning</a:t>
            </a:r>
          </a:p>
          <a:p>
            <a:pPr>
              <a:buNone/>
            </a:pPr>
            <a:r>
              <a:rPr lang="en-US" dirty="0" smtClean="0"/>
              <a:t>The end is where we start from</a:t>
            </a:r>
          </a:p>
          <a:p>
            <a:pPr algn="ctr">
              <a:buNone/>
            </a:pPr>
            <a:r>
              <a:rPr lang="en-US" dirty="0" smtClean="0"/>
              <a:t>			</a:t>
            </a:r>
          </a:p>
          <a:p>
            <a:pPr algn="r">
              <a:buNone/>
            </a:pPr>
            <a:r>
              <a:rPr lang="en-US" dirty="0" smtClean="0"/>
              <a:t>--T.S. Eliot</a:t>
            </a:r>
            <a:endParaRPr lang="en-US" dirty="0"/>
          </a:p>
        </p:txBody>
      </p:sp>
    </p:spTree>
    <p:extLst>
      <p:ext uri="{BB962C8B-B14F-4D97-AF65-F5344CB8AC3E}">
        <p14:creationId xmlns:p14="http://schemas.microsoft.com/office/powerpoint/2010/main" val="10579553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and Comments?</a:t>
            </a:r>
            <a:endParaRPr lang="en-US" dirty="0"/>
          </a:p>
        </p:txBody>
      </p:sp>
      <p:pic>
        <p:nvPicPr>
          <p:cNvPr id="27655" name="Picture 7" descr="C:\Documents and Settings\calhounk\Local Settings\Temporary Internet Files\Content.IE5\XLWTYLDI\MC900439384[1].jpg"/>
          <p:cNvPicPr>
            <a:picLocks noChangeAspect="1" noChangeArrowheads="1"/>
          </p:cNvPicPr>
          <p:nvPr/>
        </p:nvPicPr>
        <p:blipFill>
          <a:blip r:embed="rId3" cstate="print"/>
          <a:srcRect/>
          <a:stretch>
            <a:fillRect/>
          </a:stretch>
        </p:blipFill>
        <p:spPr bwMode="auto">
          <a:xfrm>
            <a:off x="2133600" y="1587398"/>
            <a:ext cx="5120640" cy="4813402"/>
          </a:xfrm>
          <a:prstGeom prst="rect">
            <a:avLst/>
          </a:prstGeom>
          <a:noFill/>
        </p:spPr>
      </p:pic>
    </p:spTree>
    <p:extLst>
      <p:ext uri="{BB962C8B-B14F-4D97-AF65-F5344CB8AC3E}">
        <p14:creationId xmlns:p14="http://schemas.microsoft.com/office/powerpoint/2010/main" val="662837663"/>
      </p:ext>
    </p:extLst>
  </p:cSld>
  <p:clrMapOvr>
    <a:masterClrMapping/>
  </p:clrMapOvr>
  <p:timing>
    <p:tnLst>
      <p:par>
        <p:cTn id="1" dur="indefinite" restart="never" nodeType="tmRoot"/>
      </p:par>
    </p:tnLst>
  </p:timing>
</p:sld>
</file>

<file path=ppt/theme/_rels/themeOverride1.xml.rels><?xml version="1.0" encoding="UTF-8" standalone="yes"?>
<Relationships xmlns="http://schemas.openxmlformats.org/package/2006/relationships"><Relationship Id="rId1" Type="http://schemas.openxmlformats.org/officeDocument/2006/relationships/image" Target="../media/image7.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8.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1896C8"/>
      </a:hlink>
      <a:folHlink>
        <a:srgbClr val="44B9E8"/>
      </a:folHlink>
    </a:clrScheme>
    <a:fontScheme name="in-Service 201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Override>
</file>

<file path=ppt/theme/themeOverride2.xml><?xml version="1.0" encoding="utf-8"?>
<a:themeOverride xmlns:a="http://schemas.openxmlformats.org/drawingml/2006/main">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292945"/>
    </a:hlink>
    <a:folHlink>
      <a:srgbClr val="53548A"/>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Override>
</file>

<file path=ppt/theme/themeOverride3.xml><?xml version="1.0" encoding="utf-8"?>
<a:themeOverride xmlns:a="http://schemas.openxmlformats.org/drawingml/2006/main">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292945"/>
    </a:hlink>
    <a:folHlink>
      <a:srgbClr val="53548A"/>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941</TotalTime>
  <Words>3906</Words>
  <Application>Microsoft Office PowerPoint</Application>
  <PresentationFormat>On-screen Show (4:3)</PresentationFormat>
  <Paragraphs>444</Paragraphs>
  <Slides>35</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Office Theme</vt:lpstr>
      <vt:lpstr>Worksheet</vt:lpstr>
      <vt:lpstr>Making Change Revitalizing the Library in the University Knowledge Community</vt:lpstr>
      <vt:lpstr>PowerPoint Presentation</vt:lpstr>
      <vt:lpstr>Outline</vt:lpstr>
      <vt:lpstr>Themes of the ULS Library Strategic Framework (Long Range Plan)</vt:lpstr>
      <vt:lpstr>Themes of the Cambridge University Library Strategic Framework</vt:lpstr>
      <vt:lpstr>Atlas’ Burden</vt:lpstr>
      <vt:lpstr>Median Circulation and Reference Transactions in North American Research Libraries 1991-2008, with 5 Year Forecast</vt:lpstr>
      <vt:lpstr>Circ declining faster at Pitt</vt:lpstr>
      <vt:lpstr>Reference declining faster at Pitt</vt:lpstr>
      <vt:lpstr>Percentage Change in Median Resources Per Student at ARL Libraries, 2000-2008 (Compared to 2000) </vt:lpstr>
      <vt:lpstr>What Did Users Say They Want? (2002)</vt:lpstr>
      <vt:lpstr>Online Catalogs:  What Users and Librarians Want</vt:lpstr>
      <vt:lpstr>Open Access Repositories Gaining Visibility and Impact</vt:lpstr>
      <vt:lpstr>PowerPoint Presentation</vt:lpstr>
      <vt:lpstr>Rising Interest in Digital Collections on the BnF and LC Web Sites</vt:lpstr>
      <vt:lpstr>Meanwhile … </vt:lpstr>
      <vt:lpstr>What to do? Study people </vt:lpstr>
      <vt:lpstr>Elinor Ostrom 2009 Nobel Prize, Economics Born: Los Angeles Fields: Political theory, policy analysis, economics</vt:lpstr>
      <vt:lpstr>And Then There’s Today’s (and Tomorrow’s) Student</vt:lpstr>
      <vt:lpstr>The Larger Context: Knowledge Management</vt:lpstr>
      <vt:lpstr>Knowledge Pyramid </vt:lpstr>
      <vt:lpstr>Knowledge Creation and Information Network Processes</vt:lpstr>
      <vt:lpstr>Implications for Research Libraries</vt:lpstr>
      <vt:lpstr>Research technique: Personas</vt:lpstr>
      <vt:lpstr>A New Kind of Library</vt:lpstr>
      <vt:lpstr>The Concepts of Service Introduction, Growth, Maturity, and Decline</vt:lpstr>
      <vt:lpstr>A Blueprint for Change: Innovation, Engagement, Assessment, and Annual Life Cycle Management </vt:lpstr>
      <vt:lpstr>Proforma FY12 Roadmap (overlapping activities not shown)</vt:lpstr>
      <vt:lpstr>Karen Williams, AUL for Academic Programs, University of Minnesota Libraries</vt:lpstr>
      <vt:lpstr>Committing to a shared planning, design and implementation process </vt:lpstr>
      <vt:lpstr>“It’s not the changes that do you in, it’s the  transitions” –William Bridges</vt:lpstr>
      <vt:lpstr>What We Were: The Well</vt:lpstr>
      <vt:lpstr>What We Need to Be: The River</vt:lpstr>
      <vt:lpstr>Endings</vt:lpstr>
      <vt:lpstr>Questions and Comments?</vt:lpstr>
    </vt:vector>
  </TitlesOfParts>
  <Company>University of Pittsburgh Library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kep31</dc:creator>
  <cp:lastModifiedBy>Calhoun, Karen</cp:lastModifiedBy>
  <cp:revision>83</cp:revision>
  <cp:lastPrinted>2011-08-12T14:51:07Z</cp:lastPrinted>
  <dcterms:created xsi:type="dcterms:W3CDTF">2011-08-02T16:35:49Z</dcterms:created>
  <dcterms:modified xsi:type="dcterms:W3CDTF">2012-10-10T18:57:18Z</dcterms:modified>
</cp:coreProperties>
</file>