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heme/themeOverride3.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9" r:id="rId1"/>
  </p:sldMasterIdLst>
  <p:notesMasterIdLst>
    <p:notesMasterId r:id="rId32"/>
  </p:notesMasterIdLst>
  <p:handoutMasterIdLst>
    <p:handoutMasterId r:id="rId33"/>
  </p:handoutMasterIdLst>
  <p:sldIdLst>
    <p:sldId id="380" r:id="rId2"/>
    <p:sldId id="367" r:id="rId3"/>
    <p:sldId id="361" r:id="rId4"/>
    <p:sldId id="368" r:id="rId5"/>
    <p:sldId id="379" r:id="rId6"/>
    <p:sldId id="369" r:id="rId7"/>
    <p:sldId id="394" r:id="rId8"/>
    <p:sldId id="395" r:id="rId9"/>
    <p:sldId id="370" r:id="rId10"/>
    <p:sldId id="371" r:id="rId11"/>
    <p:sldId id="372" r:id="rId12"/>
    <p:sldId id="373" r:id="rId13"/>
    <p:sldId id="374" r:id="rId14"/>
    <p:sldId id="382" r:id="rId15"/>
    <p:sldId id="383" r:id="rId16"/>
    <p:sldId id="384" r:id="rId17"/>
    <p:sldId id="385" r:id="rId18"/>
    <p:sldId id="386" r:id="rId19"/>
    <p:sldId id="387" r:id="rId20"/>
    <p:sldId id="388" r:id="rId21"/>
    <p:sldId id="389" r:id="rId22"/>
    <p:sldId id="390" r:id="rId23"/>
    <p:sldId id="377" r:id="rId24"/>
    <p:sldId id="378" r:id="rId25"/>
    <p:sldId id="366" r:id="rId26"/>
    <p:sldId id="381" r:id="rId27"/>
    <p:sldId id="365" r:id="rId28"/>
    <p:sldId id="364" r:id="rId29"/>
    <p:sldId id="375" r:id="rId30"/>
    <p:sldId id="393" r:id="rId31"/>
  </p:sldIdLst>
  <p:sldSz cx="9144000" cy="6858000" type="screen4x3"/>
  <p:notesSz cx="6858000" cy="9296400"/>
  <p:defaultTextStyle>
    <a:defPPr>
      <a:defRPr lang="en-US"/>
    </a:defPPr>
    <a:lvl1pPr algn="l" rtl="0" fontAlgn="base">
      <a:spcBef>
        <a:spcPct val="0"/>
      </a:spcBef>
      <a:spcAft>
        <a:spcPct val="0"/>
      </a:spcAft>
      <a:defRPr sz="3800" b="1" kern="1200">
        <a:solidFill>
          <a:srgbClr val="0000CC"/>
        </a:solidFill>
        <a:latin typeface="Arial" charset="0"/>
        <a:ea typeface="+mn-ea"/>
        <a:cs typeface="Times New Roman" pitchFamily="18" charset="0"/>
      </a:defRPr>
    </a:lvl1pPr>
    <a:lvl2pPr marL="457200" algn="l" rtl="0" fontAlgn="base">
      <a:spcBef>
        <a:spcPct val="0"/>
      </a:spcBef>
      <a:spcAft>
        <a:spcPct val="0"/>
      </a:spcAft>
      <a:defRPr sz="3800" b="1" kern="1200">
        <a:solidFill>
          <a:srgbClr val="0000CC"/>
        </a:solidFill>
        <a:latin typeface="Arial" charset="0"/>
        <a:ea typeface="+mn-ea"/>
        <a:cs typeface="Times New Roman" pitchFamily="18" charset="0"/>
      </a:defRPr>
    </a:lvl2pPr>
    <a:lvl3pPr marL="914400" algn="l" rtl="0" fontAlgn="base">
      <a:spcBef>
        <a:spcPct val="0"/>
      </a:spcBef>
      <a:spcAft>
        <a:spcPct val="0"/>
      </a:spcAft>
      <a:defRPr sz="3800" b="1" kern="1200">
        <a:solidFill>
          <a:srgbClr val="0000CC"/>
        </a:solidFill>
        <a:latin typeface="Arial" charset="0"/>
        <a:ea typeface="+mn-ea"/>
        <a:cs typeface="Times New Roman" pitchFamily="18" charset="0"/>
      </a:defRPr>
    </a:lvl3pPr>
    <a:lvl4pPr marL="1371600" algn="l" rtl="0" fontAlgn="base">
      <a:spcBef>
        <a:spcPct val="0"/>
      </a:spcBef>
      <a:spcAft>
        <a:spcPct val="0"/>
      </a:spcAft>
      <a:defRPr sz="3800" b="1" kern="1200">
        <a:solidFill>
          <a:srgbClr val="0000CC"/>
        </a:solidFill>
        <a:latin typeface="Arial" charset="0"/>
        <a:ea typeface="+mn-ea"/>
        <a:cs typeface="Times New Roman" pitchFamily="18" charset="0"/>
      </a:defRPr>
    </a:lvl4pPr>
    <a:lvl5pPr marL="1828800" algn="l" rtl="0" fontAlgn="base">
      <a:spcBef>
        <a:spcPct val="0"/>
      </a:spcBef>
      <a:spcAft>
        <a:spcPct val="0"/>
      </a:spcAft>
      <a:defRPr sz="3800" b="1" kern="1200">
        <a:solidFill>
          <a:srgbClr val="0000CC"/>
        </a:solidFill>
        <a:latin typeface="Arial" charset="0"/>
        <a:ea typeface="+mn-ea"/>
        <a:cs typeface="Times New Roman" pitchFamily="18" charset="0"/>
      </a:defRPr>
    </a:lvl5pPr>
    <a:lvl6pPr marL="2286000" algn="l" defTabSz="914400" rtl="0" eaLnBrk="1" latinLnBrk="0" hangingPunct="1">
      <a:defRPr sz="3800" b="1" kern="1200">
        <a:solidFill>
          <a:srgbClr val="0000CC"/>
        </a:solidFill>
        <a:latin typeface="Arial" charset="0"/>
        <a:ea typeface="+mn-ea"/>
        <a:cs typeface="Times New Roman" pitchFamily="18" charset="0"/>
      </a:defRPr>
    </a:lvl6pPr>
    <a:lvl7pPr marL="2743200" algn="l" defTabSz="914400" rtl="0" eaLnBrk="1" latinLnBrk="0" hangingPunct="1">
      <a:defRPr sz="3800" b="1" kern="1200">
        <a:solidFill>
          <a:srgbClr val="0000CC"/>
        </a:solidFill>
        <a:latin typeface="Arial" charset="0"/>
        <a:ea typeface="+mn-ea"/>
        <a:cs typeface="Times New Roman" pitchFamily="18" charset="0"/>
      </a:defRPr>
    </a:lvl7pPr>
    <a:lvl8pPr marL="3200400" algn="l" defTabSz="914400" rtl="0" eaLnBrk="1" latinLnBrk="0" hangingPunct="1">
      <a:defRPr sz="3800" b="1" kern="1200">
        <a:solidFill>
          <a:srgbClr val="0000CC"/>
        </a:solidFill>
        <a:latin typeface="Arial" charset="0"/>
        <a:ea typeface="+mn-ea"/>
        <a:cs typeface="Times New Roman" pitchFamily="18" charset="0"/>
      </a:defRPr>
    </a:lvl8pPr>
    <a:lvl9pPr marL="3657600" algn="l" defTabSz="914400" rtl="0" eaLnBrk="1" latinLnBrk="0" hangingPunct="1">
      <a:defRPr sz="3800" b="1" kern="1200">
        <a:solidFill>
          <a:srgbClr val="0000CC"/>
        </a:solidFill>
        <a:latin typeface="Arial" charset="0"/>
        <a:ea typeface="+mn-ea"/>
        <a:cs typeface="Times New Roman" pitchFamily="18"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3F5A71"/>
    <a:srgbClr val="5B84A5"/>
    <a:srgbClr val="7093B0"/>
    <a:srgbClr val="4F728F"/>
    <a:srgbClr val="D5D5D5"/>
    <a:srgbClr val="DDDDDD"/>
    <a:srgbClr val="A2B6C6"/>
    <a:srgbClr val="263A5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29" autoAdjust="0"/>
    <p:restoredTop sz="94673" autoAdjust="0"/>
  </p:normalViewPr>
  <p:slideViewPr>
    <p:cSldViewPr snapToGrid="0">
      <p:cViewPr>
        <p:scale>
          <a:sx n="124" d="100"/>
          <a:sy n="124" d="100"/>
        </p:scale>
        <p:origin x="3420" y="-72"/>
      </p:cViewPr>
      <p:guideLst>
        <p:guide orient="horz" pos="2160"/>
        <p:guide pos="2880"/>
      </p:guideLst>
    </p:cSldViewPr>
  </p:slideViewPr>
  <p:outlineViewPr>
    <p:cViewPr>
      <p:scale>
        <a:sx n="33" d="100"/>
        <a:sy n="33" d="100"/>
      </p:scale>
      <p:origin x="12" y="21258"/>
    </p:cViewPr>
  </p:outlineViewPr>
  <p:notesTextViewPr>
    <p:cViewPr>
      <p:scale>
        <a:sx n="100" d="100"/>
        <a:sy n="100" d="100"/>
      </p:scale>
      <p:origin x="0" y="0"/>
    </p:cViewPr>
  </p:notesTextViewPr>
  <p:sorterViewPr>
    <p:cViewPr>
      <p:scale>
        <a:sx n="100" d="100"/>
        <a:sy n="100" d="100"/>
      </p:scale>
      <p:origin x="0" y="2502"/>
    </p:cViewPr>
  </p:sorterViewPr>
  <p:notesViewPr>
    <p:cSldViewPr snapToGrid="0">
      <p:cViewPr varScale="1">
        <p:scale>
          <a:sx n="92" d="100"/>
          <a:sy n="92" d="100"/>
        </p:scale>
        <p:origin x="-2616" y="-114"/>
      </p:cViewPr>
      <p:guideLst>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0799208258417044"/>
          <c:y val="3.2308177972598787E-2"/>
          <c:w val="0.8227238611501444"/>
          <c:h val="0.72931460886976762"/>
        </c:manualLayout>
      </c:layout>
      <c:lineChart>
        <c:grouping val="standard"/>
        <c:varyColors val="0"/>
        <c:ser>
          <c:idx val="0"/>
          <c:order val="0"/>
          <c:marker>
            <c:symbol val="none"/>
          </c:marker>
          <c:cat>
            <c:strRef>
              <c:f>'Source data'!$F$4:$S$4</c:f>
              <c:strCache>
                <c:ptCount val="14"/>
                <c:pt idx="0">
                  <c:v>FY2000</c:v>
                </c:pt>
                <c:pt idx="1">
                  <c:v>FY2001</c:v>
                </c:pt>
                <c:pt idx="2">
                  <c:v> FY2002</c:v>
                </c:pt>
                <c:pt idx="3">
                  <c:v>FY2003</c:v>
                </c:pt>
                <c:pt idx="4">
                  <c:v>FY2004</c:v>
                </c:pt>
                <c:pt idx="5">
                  <c:v>FY2005</c:v>
                </c:pt>
                <c:pt idx="6">
                  <c:v>FY2006</c:v>
                </c:pt>
                <c:pt idx="7">
                  <c:v>FY2007</c:v>
                </c:pt>
                <c:pt idx="8">
                  <c:v>FY2008</c:v>
                </c:pt>
                <c:pt idx="9">
                  <c:v>FY2009</c:v>
                </c:pt>
                <c:pt idx="10">
                  <c:v>FY2010</c:v>
                </c:pt>
                <c:pt idx="11">
                  <c:v>FY2011</c:v>
                </c:pt>
                <c:pt idx="12">
                  <c:v>FY2012</c:v>
                </c:pt>
                <c:pt idx="13">
                  <c:v>FY2013</c:v>
                </c:pt>
              </c:strCache>
            </c:strRef>
          </c:cat>
          <c:val>
            <c:numRef>
              <c:f>'Source data'!$F$56:$S$56</c:f>
              <c:numCache>
                <c:formatCode>_(* #,##0_);_(* \(#,##0\);_(* "-"??_);_(@_)</c:formatCode>
                <c:ptCount val="14"/>
                <c:pt idx="0">
                  <c:v>0</c:v>
                </c:pt>
                <c:pt idx="1">
                  <c:v>91</c:v>
                </c:pt>
                <c:pt idx="2">
                  <c:v>269</c:v>
                </c:pt>
                <c:pt idx="3">
                  <c:v>906</c:v>
                </c:pt>
                <c:pt idx="4">
                  <c:v>3062</c:v>
                </c:pt>
                <c:pt idx="5">
                  <c:v>4434</c:v>
                </c:pt>
                <c:pt idx="6">
                  <c:v>8351</c:v>
                </c:pt>
                <c:pt idx="7">
                  <c:v>10398</c:v>
                </c:pt>
                <c:pt idx="8">
                  <c:v>12837</c:v>
                </c:pt>
                <c:pt idx="9">
                  <c:v>21721</c:v>
                </c:pt>
                <c:pt idx="10">
                  <c:v>28107</c:v>
                </c:pt>
                <c:pt idx="11">
                  <c:v>34616</c:v>
                </c:pt>
                <c:pt idx="12">
                  <c:v>40767</c:v>
                </c:pt>
                <c:pt idx="13">
                  <c:v>52314</c:v>
                </c:pt>
              </c:numCache>
            </c:numRef>
          </c:val>
          <c:smooth val="0"/>
        </c:ser>
        <c:dLbls>
          <c:showLegendKey val="0"/>
          <c:showVal val="0"/>
          <c:showCatName val="0"/>
          <c:showSerName val="0"/>
          <c:showPercent val="0"/>
          <c:showBubbleSize val="0"/>
        </c:dLbls>
        <c:marker val="1"/>
        <c:smooth val="0"/>
        <c:axId val="149485440"/>
        <c:axId val="149486976"/>
      </c:lineChart>
      <c:catAx>
        <c:axId val="149485440"/>
        <c:scaling>
          <c:orientation val="minMax"/>
        </c:scaling>
        <c:delete val="0"/>
        <c:axPos val="b"/>
        <c:majorTickMark val="none"/>
        <c:minorTickMark val="none"/>
        <c:tickLblPos val="nextTo"/>
        <c:crossAx val="149486976"/>
        <c:crosses val="autoZero"/>
        <c:auto val="1"/>
        <c:lblAlgn val="ctr"/>
        <c:lblOffset val="100"/>
        <c:noMultiLvlLbl val="0"/>
      </c:catAx>
      <c:valAx>
        <c:axId val="149486976"/>
        <c:scaling>
          <c:orientation val="minMax"/>
        </c:scaling>
        <c:delete val="0"/>
        <c:axPos val="l"/>
        <c:majorGridlines/>
        <c:numFmt formatCode="_(* #,##0_);_(* \(#,##0\);_(* &quot;-&quot;??_);_(@_)" sourceLinked="1"/>
        <c:majorTickMark val="none"/>
        <c:minorTickMark val="none"/>
        <c:tickLblPos val="nextTo"/>
        <c:spPr>
          <a:ln w="9525">
            <a:noFill/>
          </a:ln>
        </c:spPr>
        <c:crossAx val="149485440"/>
        <c:crosses val="autoZero"/>
        <c:crossBetween val="between"/>
      </c:valAx>
    </c:plotArea>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15"/>
      <c:rotY val="20"/>
      <c:depthPercent val="120"/>
      <c:rAngAx val="1"/>
    </c:view3D>
    <c:floor>
      <c:thickness val="0"/>
    </c:floor>
    <c:sideWall>
      <c:thickness val="0"/>
    </c:sideWall>
    <c:backWall>
      <c:thickness val="0"/>
    </c:backWall>
    <c:plotArea>
      <c:layout>
        <c:manualLayout>
          <c:layoutTarget val="inner"/>
          <c:xMode val="edge"/>
          <c:yMode val="edge"/>
          <c:x val="2.7612381785610131E-2"/>
          <c:y val="0.10743558924293339"/>
          <c:w val="0.659060950714494"/>
          <c:h val="0.71503405532252395"/>
        </c:manualLayout>
      </c:layout>
      <c:area3DChart>
        <c:grouping val="stacked"/>
        <c:varyColors val="0"/>
        <c:ser>
          <c:idx val="1"/>
          <c:order val="0"/>
          <c:tx>
            <c:v>Subject based archives and repositories</c:v>
          </c:tx>
          <c:spPr>
            <a:solidFill>
              <a:schemeClr val="accent1">
                <a:lumMod val="60000"/>
                <a:lumOff val="40000"/>
              </a:schemeClr>
            </a:solidFill>
          </c:spPr>
          <c:dLbls>
            <c:dLbl>
              <c:idx val="10"/>
              <c:layout>
                <c:manualLayout>
                  <c:x val="-1.5873015873015872E-2"/>
                  <c:y val="0"/>
                </c:manualLayout>
              </c:layout>
              <c:showLegendKey val="0"/>
              <c:showVal val="1"/>
              <c:showCatName val="0"/>
              <c:showSerName val="0"/>
              <c:showPercent val="0"/>
              <c:showBubbleSize val="0"/>
              <c:separator>
</c:separator>
            </c:dLbl>
            <c:dLbl>
              <c:idx val="13"/>
              <c:layout>
                <c:manualLayout>
                  <c:x val="-1.5873015873015775E-2"/>
                  <c:y val="0"/>
                </c:manualLayout>
              </c:layout>
              <c:showLegendKey val="0"/>
              <c:showVal val="1"/>
              <c:showCatName val="0"/>
              <c:showSerName val="0"/>
              <c:showPercent val="0"/>
              <c:showBubbleSize val="0"/>
              <c:separator>
</c:separator>
            </c:dLbl>
            <c:txPr>
              <a:bodyPr rot="0" vert="horz" anchor="t" anchorCtr="0"/>
              <a:lstStyle/>
              <a:p>
                <a:pPr>
                  <a:defRPr/>
                </a:pPr>
                <a:endParaRPr lang="en-US"/>
              </a:p>
            </c:txPr>
            <c:showLegendKey val="0"/>
            <c:showVal val="1"/>
            <c:showCatName val="0"/>
            <c:showSerName val="0"/>
            <c:showPercent val="0"/>
            <c:showBubbleSize val="0"/>
            <c:separator>
</c:separator>
            <c:showLeaderLines val="0"/>
          </c:dLbls>
          <c:cat>
            <c:strRef>
              <c:f>'Source data'!$F$4:$S$4</c:f>
              <c:strCache>
                <c:ptCount val="14"/>
                <c:pt idx="0">
                  <c:v>FY2000</c:v>
                </c:pt>
                <c:pt idx="1">
                  <c:v>FY2001</c:v>
                </c:pt>
                <c:pt idx="2">
                  <c:v> FY2002</c:v>
                </c:pt>
                <c:pt idx="3">
                  <c:v>FY2003</c:v>
                </c:pt>
                <c:pt idx="4">
                  <c:v>FY2004</c:v>
                </c:pt>
                <c:pt idx="5">
                  <c:v>FY2005</c:v>
                </c:pt>
                <c:pt idx="6">
                  <c:v>FY2006</c:v>
                </c:pt>
                <c:pt idx="7">
                  <c:v>FY2007</c:v>
                </c:pt>
                <c:pt idx="8">
                  <c:v>FY2008</c:v>
                </c:pt>
                <c:pt idx="9">
                  <c:v>FY2009</c:v>
                </c:pt>
                <c:pt idx="10">
                  <c:v>FY2010</c:v>
                </c:pt>
                <c:pt idx="11">
                  <c:v>FY2011</c:v>
                </c:pt>
                <c:pt idx="12">
                  <c:v>FY2012</c:v>
                </c:pt>
                <c:pt idx="13">
                  <c:v>FY2013</c:v>
                </c:pt>
              </c:strCache>
            </c:strRef>
          </c:cat>
          <c:val>
            <c:numRef>
              <c:f>'Source data'!$F$58:$S$58</c:f>
              <c:numCache>
                <c:formatCode>_(* #,##0_);_(* \(#,##0\);_(* "-"??_);_(@_)</c:formatCode>
                <c:ptCount val="14"/>
                <c:pt idx="0">
                  <c:v>0</c:v>
                </c:pt>
                <c:pt idx="1">
                  <c:v>2</c:v>
                </c:pt>
                <c:pt idx="2">
                  <c:v>2</c:v>
                </c:pt>
                <c:pt idx="3">
                  <c:v>3</c:v>
                </c:pt>
                <c:pt idx="4">
                  <c:v>5</c:v>
                </c:pt>
                <c:pt idx="5">
                  <c:v>5</c:v>
                </c:pt>
                <c:pt idx="6">
                  <c:v>5</c:v>
                </c:pt>
                <c:pt idx="7">
                  <c:v>5</c:v>
                </c:pt>
                <c:pt idx="8">
                  <c:v>5</c:v>
                </c:pt>
                <c:pt idx="9">
                  <c:v>6</c:v>
                </c:pt>
                <c:pt idx="10">
                  <c:v>7</c:v>
                </c:pt>
                <c:pt idx="11" formatCode="General">
                  <c:v>7</c:v>
                </c:pt>
                <c:pt idx="12" formatCode="General">
                  <c:v>6</c:v>
                </c:pt>
                <c:pt idx="13" formatCode="General">
                  <c:v>7</c:v>
                </c:pt>
              </c:numCache>
            </c:numRef>
          </c:val>
        </c:ser>
        <c:ser>
          <c:idx val="2"/>
          <c:order val="1"/>
          <c:tx>
            <c:v>e-journals</c:v>
          </c:tx>
          <c:spPr>
            <a:solidFill>
              <a:schemeClr val="accent3"/>
            </a:solidFill>
          </c:spPr>
          <c:dLbls>
            <c:dLbl>
              <c:idx val="10"/>
              <c:layout>
                <c:manualLayout>
                  <c:x val="-1.3227513227513227E-2"/>
                  <c:y val="1.8691588785046728E-2"/>
                </c:manualLayout>
              </c:layout>
              <c:showLegendKey val="0"/>
              <c:showVal val="1"/>
              <c:showCatName val="0"/>
              <c:showSerName val="0"/>
              <c:showPercent val="0"/>
              <c:showBubbleSize val="0"/>
              <c:separator>
</c:separator>
            </c:dLbl>
            <c:dLbl>
              <c:idx val="13"/>
              <c:layout>
                <c:manualLayout>
                  <c:x val="-1.8518518518518517E-2"/>
                  <c:y val="-4.7767393561786088E-2"/>
                </c:manualLayout>
              </c:layout>
              <c:showLegendKey val="0"/>
              <c:showVal val="1"/>
              <c:showCatName val="0"/>
              <c:showSerName val="0"/>
              <c:showPercent val="0"/>
              <c:showBubbleSize val="0"/>
              <c:separator>
</c:separator>
            </c:dLbl>
            <c:txPr>
              <a:bodyPr rot="0"/>
              <a:lstStyle/>
              <a:p>
                <a:pPr>
                  <a:defRPr/>
                </a:pPr>
                <a:endParaRPr lang="en-US"/>
              </a:p>
            </c:txPr>
            <c:showLegendKey val="0"/>
            <c:showVal val="1"/>
            <c:showCatName val="0"/>
            <c:showSerName val="0"/>
            <c:showPercent val="0"/>
            <c:showBubbleSize val="0"/>
            <c:separator>
</c:separator>
            <c:showLeaderLines val="0"/>
          </c:dLbls>
          <c:cat>
            <c:strRef>
              <c:f>'Source data'!$F$4:$S$4</c:f>
              <c:strCache>
                <c:ptCount val="14"/>
                <c:pt idx="0">
                  <c:v>FY2000</c:v>
                </c:pt>
                <c:pt idx="1">
                  <c:v>FY2001</c:v>
                </c:pt>
                <c:pt idx="2">
                  <c:v> FY2002</c:v>
                </c:pt>
                <c:pt idx="3">
                  <c:v>FY2003</c:v>
                </c:pt>
                <c:pt idx="4">
                  <c:v>FY2004</c:v>
                </c:pt>
                <c:pt idx="5">
                  <c:v>FY2005</c:v>
                </c:pt>
                <c:pt idx="6">
                  <c:v>FY2006</c:v>
                </c:pt>
                <c:pt idx="7">
                  <c:v>FY2007</c:v>
                </c:pt>
                <c:pt idx="8">
                  <c:v>FY2008</c:v>
                </c:pt>
                <c:pt idx="9">
                  <c:v>FY2009</c:v>
                </c:pt>
                <c:pt idx="10">
                  <c:v>FY2010</c:v>
                </c:pt>
                <c:pt idx="11">
                  <c:v>FY2011</c:v>
                </c:pt>
                <c:pt idx="12">
                  <c:v>FY2012</c:v>
                </c:pt>
                <c:pt idx="13">
                  <c:v>FY2013</c:v>
                </c:pt>
              </c:strCache>
            </c:strRef>
          </c:cat>
          <c:val>
            <c:numRef>
              <c:f>'Source data'!$F$60:$S$60</c:f>
              <c:numCache>
                <c:formatCode>_(* #,##0_);_(* \(#,##0\);_(* "-"??_);_(@_)</c:formatCode>
                <c:ptCount val="14"/>
                <c:pt idx="0">
                  <c:v>0</c:v>
                </c:pt>
                <c:pt idx="1">
                  <c:v>0</c:v>
                </c:pt>
                <c:pt idx="2">
                  <c:v>0</c:v>
                </c:pt>
                <c:pt idx="3">
                  <c:v>0</c:v>
                </c:pt>
                <c:pt idx="4">
                  <c:v>0</c:v>
                </c:pt>
                <c:pt idx="5">
                  <c:v>0</c:v>
                </c:pt>
                <c:pt idx="6">
                  <c:v>0</c:v>
                </c:pt>
                <c:pt idx="7">
                  <c:v>2</c:v>
                </c:pt>
                <c:pt idx="8">
                  <c:v>3</c:v>
                </c:pt>
                <c:pt idx="9">
                  <c:v>4</c:v>
                </c:pt>
                <c:pt idx="10">
                  <c:v>9</c:v>
                </c:pt>
                <c:pt idx="11" formatCode="General">
                  <c:v>16</c:v>
                </c:pt>
                <c:pt idx="12" formatCode="General">
                  <c:v>27</c:v>
                </c:pt>
                <c:pt idx="13" formatCode="General">
                  <c:v>35</c:v>
                </c:pt>
              </c:numCache>
            </c:numRef>
          </c:val>
        </c:ser>
        <c:dLbls>
          <c:showLegendKey val="0"/>
          <c:showVal val="1"/>
          <c:showCatName val="0"/>
          <c:showSerName val="0"/>
          <c:showPercent val="0"/>
          <c:showBubbleSize val="0"/>
        </c:dLbls>
        <c:gapDepth val="418"/>
        <c:axId val="162209152"/>
        <c:axId val="162210944"/>
        <c:axId val="0"/>
      </c:area3DChart>
      <c:catAx>
        <c:axId val="162209152"/>
        <c:scaling>
          <c:orientation val="minMax"/>
        </c:scaling>
        <c:delete val="0"/>
        <c:axPos val="b"/>
        <c:majorTickMark val="none"/>
        <c:minorTickMark val="none"/>
        <c:tickLblPos val="nextTo"/>
        <c:crossAx val="162210944"/>
        <c:crosses val="autoZero"/>
        <c:auto val="1"/>
        <c:lblAlgn val="ctr"/>
        <c:lblOffset val="100"/>
        <c:noMultiLvlLbl val="0"/>
      </c:catAx>
      <c:valAx>
        <c:axId val="162210944"/>
        <c:scaling>
          <c:orientation val="minMax"/>
        </c:scaling>
        <c:delete val="1"/>
        <c:axPos val="l"/>
        <c:numFmt formatCode="_(* #,##0_);_(* \(#,##0\);_(* &quot;-&quot;??_);_(@_)" sourceLinked="1"/>
        <c:majorTickMark val="out"/>
        <c:minorTickMark val="none"/>
        <c:tickLblPos val="none"/>
        <c:crossAx val="162209152"/>
        <c:crosses val="autoZero"/>
        <c:crossBetween val="midCat"/>
      </c:valAx>
    </c:plotArea>
    <c:legend>
      <c:legendPos val="t"/>
      <c:layout>
        <c:manualLayout>
          <c:xMode val="edge"/>
          <c:yMode val="edge"/>
          <c:x val="7.6435966337541156E-2"/>
          <c:y val="0.31562832683297765"/>
          <c:w val="0.42913864933549967"/>
          <c:h val="0.17878071315851871"/>
        </c:manualLayout>
      </c:layout>
      <c:overlay val="0"/>
      <c:txPr>
        <a:bodyPr/>
        <a:lstStyle/>
        <a:p>
          <a:pPr>
            <a:defRPr sz="1800"/>
          </a:pPr>
          <a:endParaRPr lang="en-US"/>
        </a:p>
      </c:txPr>
    </c:legend>
    <c:plotVisOnly val="1"/>
    <c:dispBlanksAs val="zero"/>
    <c:showDLblsOverMax val="0"/>
  </c:chart>
  <c:spPr>
    <a:noFill/>
    <a:ln>
      <a:noFill/>
    </a:ln>
    <a:effectLst/>
  </c:sp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130" name="Rectangle 2"/>
          <p:cNvSpPr>
            <a:spLocks noGrp="1" noChangeArrowheads="1"/>
          </p:cNvSpPr>
          <p:nvPr>
            <p:ph type="hdr" sz="quarter"/>
          </p:nvPr>
        </p:nvSpPr>
        <p:spPr bwMode="auto">
          <a:xfrm>
            <a:off x="0" y="1"/>
            <a:ext cx="2972115" cy="465140"/>
          </a:xfrm>
          <a:prstGeom prst="rect">
            <a:avLst/>
          </a:prstGeom>
          <a:noFill/>
          <a:ln w="9525">
            <a:noFill/>
            <a:miter lim="800000"/>
            <a:headEnd/>
            <a:tailEnd/>
          </a:ln>
          <a:effectLst/>
        </p:spPr>
        <p:txBody>
          <a:bodyPr vert="horz" wrap="square" lIns="92382" tIns="46191" rIns="92382" bIns="46191" numCol="1" anchor="t" anchorCtr="0" compatLnSpc="1">
            <a:prstTxWarp prst="textNoShape">
              <a:avLst/>
            </a:prstTxWarp>
          </a:bodyPr>
          <a:lstStyle>
            <a:lvl1pPr algn="l" defTabSz="923925">
              <a:defRPr sz="1200" b="0">
                <a:solidFill>
                  <a:schemeClr val="tx1"/>
                </a:solidFill>
                <a:latin typeface="Times New Roman" charset="0"/>
                <a:cs typeface="Times New Roman" charset="0"/>
              </a:defRPr>
            </a:lvl1pPr>
          </a:lstStyle>
          <a:p>
            <a:pPr>
              <a:defRPr/>
            </a:pPr>
            <a:endParaRPr lang="en-US"/>
          </a:p>
        </p:txBody>
      </p:sp>
      <p:sp>
        <p:nvSpPr>
          <p:cNvPr id="48131" name="Rectangle 3"/>
          <p:cNvSpPr>
            <a:spLocks noGrp="1" noChangeArrowheads="1"/>
          </p:cNvSpPr>
          <p:nvPr>
            <p:ph type="dt" sz="quarter" idx="1"/>
          </p:nvPr>
        </p:nvSpPr>
        <p:spPr bwMode="auto">
          <a:xfrm>
            <a:off x="3885887" y="1"/>
            <a:ext cx="2972114" cy="465140"/>
          </a:xfrm>
          <a:prstGeom prst="rect">
            <a:avLst/>
          </a:prstGeom>
          <a:noFill/>
          <a:ln w="9525">
            <a:noFill/>
            <a:miter lim="800000"/>
            <a:headEnd/>
            <a:tailEnd/>
          </a:ln>
          <a:effectLst/>
        </p:spPr>
        <p:txBody>
          <a:bodyPr vert="horz" wrap="square" lIns="92382" tIns="46191" rIns="92382" bIns="46191" numCol="1" anchor="t" anchorCtr="0" compatLnSpc="1">
            <a:prstTxWarp prst="textNoShape">
              <a:avLst/>
            </a:prstTxWarp>
          </a:bodyPr>
          <a:lstStyle>
            <a:lvl1pPr algn="r" defTabSz="923925">
              <a:defRPr sz="1200" b="0">
                <a:solidFill>
                  <a:schemeClr val="tx1"/>
                </a:solidFill>
                <a:latin typeface="Times New Roman" charset="0"/>
                <a:cs typeface="Times New Roman" charset="0"/>
              </a:defRPr>
            </a:lvl1pPr>
          </a:lstStyle>
          <a:p>
            <a:pPr>
              <a:defRPr/>
            </a:pPr>
            <a:endParaRPr lang="en-US"/>
          </a:p>
        </p:txBody>
      </p:sp>
      <p:sp>
        <p:nvSpPr>
          <p:cNvPr id="48132" name="Rectangle 4"/>
          <p:cNvSpPr>
            <a:spLocks noGrp="1" noChangeArrowheads="1"/>
          </p:cNvSpPr>
          <p:nvPr>
            <p:ph type="ftr" sz="quarter" idx="2"/>
          </p:nvPr>
        </p:nvSpPr>
        <p:spPr bwMode="auto">
          <a:xfrm>
            <a:off x="0" y="8831261"/>
            <a:ext cx="2972115" cy="465139"/>
          </a:xfrm>
          <a:prstGeom prst="rect">
            <a:avLst/>
          </a:prstGeom>
          <a:noFill/>
          <a:ln w="9525">
            <a:noFill/>
            <a:miter lim="800000"/>
            <a:headEnd/>
            <a:tailEnd/>
          </a:ln>
          <a:effectLst/>
        </p:spPr>
        <p:txBody>
          <a:bodyPr vert="horz" wrap="square" lIns="92382" tIns="46191" rIns="92382" bIns="46191" numCol="1" anchor="b" anchorCtr="0" compatLnSpc="1">
            <a:prstTxWarp prst="textNoShape">
              <a:avLst/>
            </a:prstTxWarp>
          </a:bodyPr>
          <a:lstStyle>
            <a:lvl1pPr algn="l" defTabSz="923925">
              <a:defRPr sz="1200" b="0">
                <a:solidFill>
                  <a:schemeClr val="tx1"/>
                </a:solidFill>
                <a:latin typeface="Times New Roman" charset="0"/>
                <a:cs typeface="Times New Roman" charset="0"/>
              </a:defRPr>
            </a:lvl1pPr>
          </a:lstStyle>
          <a:p>
            <a:pPr>
              <a:defRPr/>
            </a:pPr>
            <a:endParaRPr lang="en-US"/>
          </a:p>
        </p:txBody>
      </p:sp>
      <p:sp>
        <p:nvSpPr>
          <p:cNvPr id="48133" name="Rectangle 5"/>
          <p:cNvSpPr>
            <a:spLocks noGrp="1" noChangeArrowheads="1"/>
          </p:cNvSpPr>
          <p:nvPr>
            <p:ph type="sldNum" sz="quarter" idx="3"/>
          </p:nvPr>
        </p:nvSpPr>
        <p:spPr bwMode="auto">
          <a:xfrm>
            <a:off x="3885887" y="8831261"/>
            <a:ext cx="2972114" cy="465139"/>
          </a:xfrm>
          <a:prstGeom prst="rect">
            <a:avLst/>
          </a:prstGeom>
          <a:noFill/>
          <a:ln w="9525">
            <a:noFill/>
            <a:miter lim="800000"/>
            <a:headEnd/>
            <a:tailEnd/>
          </a:ln>
          <a:effectLst/>
        </p:spPr>
        <p:txBody>
          <a:bodyPr vert="horz" wrap="square" lIns="92382" tIns="46191" rIns="92382" bIns="46191" numCol="1" anchor="b" anchorCtr="0" compatLnSpc="1">
            <a:prstTxWarp prst="textNoShape">
              <a:avLst/>
            </a:prstTxWarp>
          </a:bodyPr>
          <a:lstStyle>
            <a:lvl1pPr algn="r" defTabSz="923925">
              <a:defRPr sz="1200" b="0">
                <a:solidFill>
                  <a:schemeClr val="tx1"/>
                </a:solidFill>
                <a:latin typeface="Times New Roman" charset="0"/>
                <a:cs typeface="Times New Roman" charset="0"/>
              </a:defRPr>
            </a:lvl1pPr>
          </a:lstStyle>
          <a:p>
            <a:pPr>
              <a:defRPr/>
            </a:pPr>
            <a:fld id="{9CD2A72A-D351-4561-9285-DBB1F2942970}" type="slidenum">
              <a:rPr lang="en-US"/>
              <a:pPr>
                <a:defRPr/>
              </a:pPr>
              <a:t>‹#›</a:t>
            </a:fld>
            <a:endParaRPr lang="en-US"/>
          </a:p>
        </p:txBody>
      </p:sp>
    </p:spTree>
    <p:extLst>
      <p:ext uri="{BB962C8B-B14F-4D97-AF65-F5344CB8AC3E}">
        <p14:creationId xmlns:p14="http://schemas.microsoft.com/office/powerpoint/2010/main" val="9151199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1"/>
            <a:ext cx="2972115" cy="465140"/>
          </a:xfrm>
          <a:prstGeom prst="rect">
            <a:avLst/>
          </a:prstGeom>
          <a:noFill/>
          <a:ln w="9525">
            <a:noFill/>
            <a:miter lim="800000"/>
            <a:headEnd/>
            <a:tailEnd/>
          </a:ln>
          <a:effectLst/>
        </p:spPr>
        <p:txBody>
          <a:bodyPr vert="horz" wrap="square" lIns="92382" tIns="46191" rIns="92382" bIns="46191" numCol="1" anchor="t" anchorCtr="0" compatLnSpc="1">
            <a:prstTxWarp prst="textNoShape">
              <a:avLst/>
            </a:prstTxWarp>
          </a:bodyPr>
          <a:lstStyle>
            <a:lvl1pPr algn="l" defTabSz="923925">
              <a:defRPr sz="1200" b="0">
                <a:solidFill>
                  <a:schemeClr val="tx1"/>
                </a:solidFill>
                <a:latin typeface="Times New Roman" charset="0"/>
                <a:cs typeface="Times New Roman" charset="0"/>
              </a:defRPr>
            </a:lvl1pPr>
          </a:lstStyle>
          <a:p>
            <a:pPr>
              <a:defRPr/>
            </a:pPr>
            <a:endParaRPr lang="en-US"/>
          </a:p>
        </p:txBody>
      </p:sp>
      <p:sp>
        <p:nvSpPr>
          <p:cNvPr id="24579" name="Rectangle 3"/>
          <p:cNvSpPr>
            <a:spLocks noGrp="1" noChangeArrowheads="1"/>
          </p:cNvSpPr>
          <p:nvPr>
            <p:ph type="dt" idx="1"/>
          </p:nvPr>
        </p:nvSpPr>
        <p:spPr bwMode="auto">
          <a:xfrm>
            <a:off x="3885887" y="1"/>
            <a:ext cx="2972114" cy="465140"/>
          </a:xfrm>
          <a:prstGeom prst="rect">
            <a:avLst/>
          </a:prstGeom>
          <a:noFill/>
          <a:ln w="9525">
            <a:noFill/>
            <a:miter lim="800000"/>
            <a:headEnd/>
            <a:tailEnd/>
          </a:ln>
          <a:effectLst/>
        </p:spPr>
        <p:txBody>
          <a:bodyPr vert="horz" wrap="square" lIns="92382" tIns="46191" rIns="92382" bIns="46191" numCol="1" anchor="t" anchorCtr="0" compatLnSpc="1">
            <a:prstTxWarp prst="textNoShape">
              <a:avLst/>
            </a:prstTxWarp>
          </a:bodyPr>
          <a:lstStyle>
            <a:lvl1pPr algn="r" defTabSz="923925">
              <a:defRPr sz="1200" b="0">
                <a:solidFill>
                  <a:schemeClr val="tx1"/>
                </a:solidFill>
                <a:latin typeface="Times New Roman" charset="0"/>
                <a:cs typeface="Times New Roman" charset="0"/>
              </a:defRPr>
            </a:lvl1pPr>
          </a:lstStyle>
          <a:p>
            <a:pPr>
              <a:defRPr/>
            </a:pPr>
            <a:endParaRPr lang="en-US"/>
          </a:p>
        </p:txBody>
      </p:sp>
      <p:sp>
        <p:nvSpPr>
          <p:cNvPr id="38916" name="Rectangle 4"/>
          <p:cNvSpPr>
            <a:spLocks noGrp="1" noRot="1" noChangeAspect="1" noChangeArrowheads="1" noTextEdit="1"/>
          </p:cNvSpPr>
          <p:nvPr>
            <p:ph type="sldImg" idx="2"/>
          </p:nvPr>
        </p:nvSpPr>
        <p:spPr bwMode="auto">
          <a:xfrm>
            <a:off x="11049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81" name="Rectangle 5"/>
          <p:cNvSpPr>
            <a:spLocks noGrp="1" noChangeArrowheads="1"/>
          </p:cNvSpPr>
          <p:nvPr>
            <p:ph type="body" sz="quarter" idx="3"/>
          </p:nvPr>
        </p:nvSpPr>
        <p:spPr bwMode="auto">
          <a:xfrm>
            <a:off x="913772" y="4416430"/>
            <a:ext cx="5030456" cy="4183060"/>
          </a:xfrm>
          <a:prstGeom prst="rect">
            <a:avLst/>
          </a:prstGeom>
          <a:noFill/>
          <a:ln w="9525">
            <a:noFill/>
            <a:miter lim="800000"/>
            <a:headEnd/>
            <a:tailEnd/>
          </a:ln>
          <a:effectLst/>
        </p:spPr>
        <p:txBody>
          <a:bodyPr vert="horz" wrap="square" lIns="92382" tIns="46191" rIns="92382" bIns="46191"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4582" name="Rectangle 6"/>
          <p:cNvSpPr>
            <a:spLocks noGrp="1" noChangeArrowheads="1"/>
          </p:cNvSpPr>
          <p:nvPr>
            <p:ph type="ftr" sz="quarter" idx="4"/>
          </p:nvPr>
        </p:nvSpPr>
        <p:spPr bwMode="auto">
          <a:xfrm>
            <a:off x="0" y="8831261"/>
            <a:ext cx="2972115" cy="465139"/>
          </a:xfrm>
          <a:prstGeom prst="rect">
            <a:avLst/>
          </a:prstGeom>
          <a:noFill/>
          <a:ln w="9525">
            <a:noFill/>
            <a:miter lim="800000"/>
            <a:headEnd/>
            <a:tailEnd/>
          </a:ln>
          <a:effectLst/>
        </p:spPr>
        <p:txBody>
          <a:bodyPr vert="horz" wrap="square" lIns="92382" tIns="46191" rIns="92382" bIns="46191" numCol="1" anchor="b" anchorCtr="0" compatLnSpc="1">
            <a:prstTxWarp prst="textNoShape">
              <a:avLst/>
            </a:prstTxWarp>
          </a:bodyPr>
          <a:lstStyle>
            <a:lvl1pPr algn="l" defTabSz="923925">
              <a:defRPr sz="1200" b="0">
                <a:solidFill>
                  <a:schemeClr val="tx1"/>
                </a:solidFill>
                <a:latin typeface="Times New Roman" charset="0"/>
                <a:cs typeface="Times New Roman" charset="0"/>
              </a:defRPr>
            </a:lvl1pPr>
          </a:lstStyle>
          <a:p>
            <a:pPr>
              <a:defRPr/>
            </a:pPr>
            <a:endParaRPr lang="en-US"/>
          </a:p>
        </p:txBody>
      </p:sp>
      <p:sp>
        <p:nvSpPr>
          <p:cNvPr id="24583" name="Rectangle 7"/>
          <p:cNvSpPr>
            <a:spLocks noGrp="1" noChangeArrowheads="1"/>
          </p:cNvSpPr>
          <p:nvPr>
            <p:ph type="sldNum" sz="quarter" idx="5"/>
          </p:nvPr>
        </p:nvSpPr>
        <p:spPr bwMode="auto">
          <a:xfrm>
            <a:off x="3885887" y="8831261"/>
            <a:ext cx="2972114" cy="465139"/>
          </a:xfrm>
          <a:prstGeom prst="rect">
            <a:avLst/>
          </a:prstGeom>
          <a:noFill/>
          <a:ln w="9525">
            <a:noFill/>
            <a:miter lim="800000"/>
            <a:headEnd/>
            <a:tailEnd/>
          </a:ln>
          <a:effectLst/>
        </p:spPr>
        <p:txBody>
          <a:bodyPr vert="horz" wrap="square" lIns="92382" tIns="46191" rIns="92382" bIns="46191" numCol="1" anchor="b" anchorCtr="0" compatLnSpc="1">
            <a:prstTxWarp prst="textNoShape">
              <a:avLst/>
            </a:prstTxWarp>
          </a:bodyPr>
          <a:lstStyle>
            <a:lvl1pPr algn="r" defTabSz="923925">
              <a:defRPr sz="1200" b="0">
                <a:solidFill>
                  <a:schemeClr val="tx1"/>
                </a:solidFill>
                <a:latin typeface="Times New Roman" charset="0"/>
                <a:cs typeface="Times New Roman" charset="0"/>
              </a:defRPr>
            </a:lvl1pPr>
          </a:lstStyle>
          <a:p>
            <a:pPr>
              <a:defRPr/>
            </a:pPr>
            <a:fld id="{7B6F68FF-87E9-458B-9C2B-5D394D731E8B}" type="slidenum">
              <a:rPr lang="en-US"/>
              <a:pPr>
                <a:defRPr/>
              </a:pPr>
              <a:t>‹#›</a:t>
            </a:fld>
            <a:endParaRPr lang="en-US"/>
          </a:p>
        </p:txBody>
      </p:sp>
    </p:spTree>
    <p:extLst>
      <p:ext uri="{BB962C8B-B14F-4D97-AF65-F5344CB8AC3E}">
        <p14:creationId xmlns:p14="http://schemas.microsoft.com/office/powerpoint/2010/main" val="356838472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Arial" charset="0"/>
        <a:cs typeface="Arial" charset="0"/>
      </a:defRPr>
    </a:lvl1pPr>
    <a:lvl2pPr marL="457200" algn="l" rtl="0" eaLnBrk="0" fontAlgn="base" hangingPunct="0">
      <a:spcBef>
        <a:spcPct val="30000"/>
      </a:spcBef>
      <a:spcAft>
        <a:spcPct val="0"/>
      </a:spcAft>
      <a:defRPr sz="1200" kern="1200">
        <a:solidFill>
          <a:schemeClr val="tx1"/>
        </a:solidFill>
        <a:latin typeface="Times New Roman" charset="0"/>
        <a:ea typeface="Arial" charset="0"/>
        <a:cs typeface="Arial" charset="0"/>
      </a:defRPr>
    </a:lvl2pPr>
    <a:lvl3pPr marL="914400" algn="l" rtl="0" eaLnBrk="0" fontAlgn="base" hangingPunct="0">
      <a:spcBef>
        <a:spcPct val="30000"/>
      </a:spcBef>
      <a:spcAft>
        <a:spcPct val="0"/>
      </a:spcAft>
      <a:defRPr sz="1200" kern="1200">
        <a:solidFill>
          <a:schemeClr val="tx1"/>
        </a:solidFill>
        <a:latin typeface="Times New Roman" charset="0"/>
        <a:ea typeface="Arial" charset="0"/>
        <a:cs typeface="Arial" charset="0"/>
      </a:defRPr>
    </a:lvl3pPr>
    <a:lvl4pPr marL="1371600" algn="l" rtl="0" eaLnBrk="0" fontAlgn="base" hangingPunct="0">
      <a:spcBef>
        <a:spcPct val="30000"/>
      </a:spcBef>
      <a:spcAft>
        <a:spcPct val="0"/>
      </a:spcAft>
      <a:defRPr sz="1200" kern="1200">
        <a:solidFill>
          <a:schemeClr val="tx1"/>
        </a:solidFill>
        <a:latin typeface="Times New Roman" charset="0"/>
        <a:ea typeface="Arial" charset="0"/>
        <a:cs typeface="Arial" charset="0"/>
      </a:defRPr>
    </a:lvl4pPr>
    <a:lvl5pPr marL="1828800" algn="l" rtl="0" eaLnBrk="0" fontAlgn="base" hangingPunct="0">
      <a:spcBef>
        <a:spcPct val="30000"/>
      </a:spcBef>
      <a:spcAft>
        <a:spcPct val="0"/>
      </a:spcAft>
      <a:defRPr sz="1200" kern="1200">
        <a:solidFill>
          <a:schemeClr val="tx1"/>
        </a:solidFill>
        <a:latin typeface="Times New Roman" charset="0"/>
        <a:ea typeface="Arial" charset="0"/>
        <a:cs typeface="Arial"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Times New Roman" pitchFamily="18" charset="0"/>
              <a:ea typeface="ＭＳ Ｐゴシック" pitchFamily="34" charset="-128"/>
            </a:endParaRPr>
          </a:p>
        </p:txBody>
      </p:sp>
      <p:sp>
        <p:nvSpPr>
          <p:cNvPr id="399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defRPr sz="3800" b="1">
                <a:solidFill>
                  <a:srgbClr val="0000CC"/>
                </a:solidFill>
                <a:latin typeface="Arial" charset="0"/>
                <a:cs typeface="Times New Roman" pitchFamily="18" charset="0"/>
              </a:defRPr>
            </a:lvl1pPr>
            <a:lvl2pPr marL="742950" indent="-285750" defTabSz="923925" eaLnBrk="0" hangingPunct="0">
              <a:defRPr sz="3800" b="1">
                <a:solidFill>
                  <a:srgbClr val="0000CC"/>
                </a:solidFill>
                <a:latin typeface="Arial" charset="0"/>
                <a:cs typeface="Times New Roman" pitchFamily="18" charset="0"/>
              </a:defRPr>
            </a:lvl2pPr>
            <a:lvl3pPr marL="1143000" indent="-228600" defTabSz="923925" eaLnBrk="0" hangingPunct="0">
              <a:defRPr sz="3800" b="1">
                <a:solidFill>
                  <a:srgbClr val="0000CC"/>
                </a:solidFill>
                <a:latin typeface="Arial" charset="0"/>
                <a:cs typeface="Times New Roman" pitchFamily="18" charset="0"/>
              </a:defRPr>
            </a:lvl3pPr>
            <a:lvl4pPr marL="1600200" indent="-228600" defTabSz="923925" eaLnBrk="0" hangingPunct="0">
              <a:defRPr sz="3800" b="1">
                <a:solidFill>
                  <a:srgbClr val="0000CC"/>
                </a:solidFill>
                <a:latin typeface="Arial" charset="0"/>
                <a:cs typeface="Times New Roman" pitchFamily="18" charset="0"/>
              </a:defRPr>
            </a:lvl4pPr>
            <a:lvl5pPr marL="2057400" indent="-228600" defTabSz="923925" eaLnBrk="0" hangingPunct="0">
              <a:defRPr sz="3800" b="1">
                <a:solidFill>
                  <a:srgbClr val="0000CC"/>
                </a:solidFill>
                <a:latin typeface="Arial" charset="0"/>
                <a:cs typeface="Times New Roman" pitchFamily="18" charset="0"/>
              </a:defRPr>
            </a:lvl5pPr>
            <a:lvl6pPr marL="2514600" indent="-228600" defTabSz="923925" eaLnBrk="0" fontAlgn="base" hangingPunct="0">
              <a:spcBef>
                <a:spcPct val="0"/>
              </a:spcBef>
              <a:spcAft>
                <a:spcPct val="0"/>
              </a:spcAft>
              <a:defRPr sz="3800" b="1">
                <a:solidFill>
                  <a:srgbClr val="0000CC"/>
                </a:solidFill>
                <a:latin typeface="Arial" charset="0"/>
                <a:cs typeface="Times New Roman" pitchFamily="18" charset="0"/>
              </a:defRPr>
            </a:lvl6pPr>
            <a:lvl7pPr marL="2971800" indent="-228600" defTabSz="923925" eaLnBrk="0" fontAlgn="base" hangingPunct="0">
              <a:spcBef>
                <a:spcPct val="0"/>
              </a:spcBef>
              <a:spcAft>
                <a:spcPct val="0"/>
              </a:spcAft>
              <a:defRPr sz="3800" b="1">
                <a:solidFill>
                  <a:srgbClr val="0000CC"/>
                </a:solidFill>
                <a:latin typeface="Arial" charset="0"/>
                <a:cs typeface="Times New Roman" pitchFamily="18" charset="0"/>
              </a:defRPr>
            </a:lvl7pPr>
            <a:lvl8pPr marL="3429000" indent="-228600" defTabSz="923925" eaLnBrk="0" fontAlgn="base" hangingPunct="0">
              <a:spcBef>
                <a:spcPct val="0"/>
              </a:spcBef>
              <a:spcAft>
                <a:spcPct val="0"/>
              </a:spcAft>
              <a:defRPr sz="3800" b="1">
                <a:solidFill>
                  <a:srgbClr val="0000CC"/>
                </a:solidFill>
                <a:latin typeface="Arial" charset="0"/>
                <a:cs typeface="Times New Roman" pitchFamily="18" charset="0"/>
              </a:defRPr>
            </a:lvl8pPr>
            <a:lvl9pPr marL="3886200" indent="-228600" defTabSz="923925" eaLnBrk="0" fontAlgn="base" hangingPunct="0">
              <a:spcBef>
                <a:spcPct val="0"/>
              </a:spcBef>
              <a:spcAft>
                <a:spcPct val="0"/>
              </a:spcAft>
              <a:defRPr sz="3800" b="1">
                <a:solidFill>
                  <a:srgbClr val="0000CC"/>
                </a:solidFill>
                <a:latin typeface="Arial" charset="0"/>
                <a:cs typeface="Times New Roman" pitchFamily="18" charset="0"/>
              </a:defRPr>
            </a:lvl9pPr>
          </a:lstStyle>
          <a:p>
            <a:pPr eaLnBrk="1" hangingPunct="1"/>
            <a:fld id="{F0C872DA-321D-4C79-87ED-C13721572347}" type="slidenum">
              <a:rPr lang="en-US" sz="1200" b="0" smtClean="0">
                <a:solidFill>
                  <a:srgbClr val="000000"/>
                </a:solidFill>
                <a:ea typeface="ＭＳ Ｐゴシック" pitchFamily="34" charset="-128"/>
              </a:rPr>
              <a:pPr eaLnBrk="1" hangingPunct="1"/>
              <a:t>1</a:t>
            </a:fld>
            <a:endParaRPr lang="en-US" sz="1200" b="0" smtClean="0">
              <a:solidFill>
                <a:srgbClr val="000000"/>
              </a:solidFill>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34D4AA4-12EC-49E5-AC30-56819570AFE5}" type="slidenum">
              <a:rPr lang="en-US" smtClean="0"/>
              <a:pPr/>
              <a:t>2</a:t>
            </a:fld>
            <a:endParaRPr lang="en-US"/>
          </a:p>
        </p:txBody>
      </p:sp>
    </p:spTree>
    <p:extLst>
      <p:ext uri="{BB962C8B-B14F-4D97-AF65-F5344CB8AC3E}">
        <p14:creationId xmlns:p14="http://schemas.microsoft.com/office/powerpoint/2010/main" val="8096473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a:t>
            </a:r>
            <a:r>
              <a:rPr lang="en-US" baseline="0" dirty="0" smtClean="0"/>
              <a:t> Pitt, the University Press is separate from the Library, however, we share a highly collaborative relationship with the Press.  We offer over 750 titles from their backlist through Open Access, and this program has actually driven an increase in sales of some of their older titles.  The Press is named as a Cosponsor of all of our peer-reviewed journals, and the Director of the Press serves on our Publications Advisory Board. </a:t>
            </a:r>
            <a:endParaRPr lang="en-US" dirty="0"/>
          </a:p>
        </p:txBody>
      </p:sp>
      <p:sp>
        <p:nvSpPr>
          <p:cNvPr id="4" name="Slide Number Placeholder 3"/>
          <p:cNvSpPr>
            <a:spLocks noGrp="1"/>
          </p:cNvSpPr>
          <p:nvPr>
            <p:ph type="sldNum" sz="quarter" idx="10"/>
          </p:nvPr>
        </p:nvSpPr>
        <p:spPr/>
        <p:txBody>
          <a:bodyPr/>
          <a:lstStyle/>
          <a:p>
            <a:fld id="{E34D4AA4-12EC-49E5-AC30-56819570AFE5}" type="slidenum">
              <a:rPr lang="en-US" smtClean="0"/>
              <a:pPr/>
              <a:t>4</a:t>
            </a:fld>
            <a:endParaRPr lang="en-US"/>
          </a:p>
        </p:txBody>
      </p:sp>
    </p:spTree>
    <p:extLst>
      <p:ext uri="{BB962C8B-B14F-4D97-AF65-F5344CB8AC3E}">
        <p14:creationId xmlns:p14="http://schemas.microsoft.com/office/powerpoint/2010/main" val="41382382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have been offering</a:t>
            </a:r>
            <a:r>
              <a:rPr lang="en-US" baseline="0" dirty="0" smtClean="0"/>
              <a:t> </a:t>
            </a:r>
            <a:r>
              <a:rPr lang="en-US" dirty="0" smtClean="0"/>
              <a:t>subject-based Open Access repositories</a:t>
            </a:r>
            <a:r>
              <a:rPr lang="en-US" baseline="0" dirty="0" smtClean="0"/>
              <a:t> over the last decade.  Most of these began as projects proposed by Pitt faculty but are intended for an international audience.  For instance, the </a:t>
            </a:r>
            <a:r>
              <a:rPr lang="en-US" baseline="0" dirty="0" err="1" smtClean="0"/>
              <a:t>PhilSci</a:t>
            </a:r>
            <a:r>
              <a:rPr lang="en-US" baseline="0" dirty="0" smtClean="0"/>
              <a:t>-Archive is widely recognized as the global repository for rapid dissemination of new research in the discipline of Philosophy of Science.  Many preprints first deposited there are later published in refereed journals. </a:t>
            </a:r>
            <a:endParaRPr lang="en-US" dirty="0"/>
          </a:p>
        </p:txBody>
      </p:sp>
      <p:sp>
        <p:nvSpPr>
          <p:cNvPr id="4" name="Slide Number Placeholder 3"/>
          <p:cNvSpPr>
            <a:spLocks noGrp="1"/>
          </p:cNvSpPr>
          <p:nvPr>
            <p:ph type="sldNum" sz="quarter" idx="10"/>
          </p:nvPr>
        </p:nvSpPr>
        <p:spPr/>
        <p:txBody>
          <a:bodyPr/>
          <a:lstStyle/>
          <a:p>
            <a:fld id="{E34D4AA4-12EC-49E5-AC30-56819570AFE5}" type="slidenum">
              <a:rPr lang="en-US" smtClean="0"/>
              <a:pPr/>
              <a:t>6</a:t>
            </a:fld>
            <a:endParaRPr lang="en-US"/>
          </a:p>
        </p:txBody>
      </p:sp>
    </p:spTree>
    <p:extLst>
      <p:ext uri="{BB962C8B-B14F-4D97-AF65-F5344CB8AC3E}">
        <p14:creationId xmlns:p14="http://schemas.microsoft.com/office/powerpoint/2010/main" val="11869706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34D4AA4-12EC-49E5-AC30-56819570AFE5}" type="slidenum">
              <a:rPr lang="en-US" smtClean="0"/>
              <a:pPr/>
              <a:t>9</a:t>
            </a:fld>
            <a:endParaRPr lang="en-US"/>
          </a:p>
        </p:txBody>
      </p:sp>
    </p:spTree>
    <p:extLst>
      <p:ext uri="{BB962C8B-B14F-4D97-AF65-F5344CB8AC3E}">
        <p14:creationId xmlns:p14="http://schemas.microsoft.com/office/powerpoint/2010/main" val="16088784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34D4AA4-12EC-49E5-AC30-56819570AFE5}" type="slidenum">
              <a:rPr lang="en-US" smtClean="0"/>
              <a:pPr/>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6434" name="Rectangle 2"/>
          <p:cNvSpPr>
            <a:spLocks noGrp="1" noChangeArrowheads="1"/>
          </p:cNvSpPr>
          <p:nvPr>
            <p:ph type="ctrTitle"/>
          </p:nvPr>
        </p:nvSpPr>
        <p:spPr>
          <a:xfrm>
            <a:off x="685800" y="1777625"/>
            <a:ext cx="7772400" cy="2116138"/>
          </a:xfrm>
        </p:spPr>
        <p:txBody>
          <a:bodyPr/>
          <a:lstStyle>
            <a:lvl1pPr>
              <a:defRPr sz="4000"/>
            </a:lvl1pPr>
          </a:lstStyle>
          <a:p>
            <a:r>
              <a:rPr lang="en-US" dirty="0" smtClean="0"/>
              <a:t>Click to edit Master title style</a:t>
            </a:r>
            <a:endParaRPr lang="en-US" dirty="0"/>
          </a:p>
        </p:txBody>
      </p:sp>
      <p:sp>
        <p:nvSpPr>
          <p:cNvPr id="146435" name="Rectangle 3"/>
          <p:cNvSpPr>
            <a:spLocks noGrp="1" noChangeArrowheads="1"/>
          </p:cNvSpPr>
          <p:nvPr>
            <p:ph type="subTitle" idx="1"/>
          </p:nvPr>
        </p:nvSpPr>
        <p:spPr>
          <a:xfrm>
            <a:off x="1371600" y="4446825"/>
            <a:ext cx="6400800" cy="1492250"/>
          </a:xfrm>
        </p:spPr>
        <p:txBody>
          <a:bodyPr/>
          <a:lstStyle>
            <a:lvl1pPr marL="0" indent="0" algn="ctr">
              <a:defRPr sz="2800"/>
            </a:lvl1pPr>
          </a:lstStyle>
          <a:p>
            <a:r>
              <a:rPr lang="en-US" smtClean="0"/>
              <a:t>Click to edit Master subtitle style</a:t>
            </a:r>
            <a:endParaRPr lang="en-US"/>
          </a:p>
        </p:txBody>
      </p:sp>
    </p:spTree>
    <p:extLst>
      <p:ext uri="{BB962C8B-B14F-4D97-AF65-F5344CB8AC3E}">
        <p14:creationId xmlns:p14="http://schemas.microsoft.com/office/powerpoint/2010/main" val="3884216308"/>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marL="342900" indent="-342900">
              <a:spcBef>
                <a:spcPts val="1200"/>
              </a:spcBef>
              <a:buFont typeface="Wingdings" pitchFamily="2" charset="2"/>
              <a:buChar char="§"/>
              <a:defRPr sz="2400"/>
            </a:lvl1pPr>
            <a:lvl2pPr marL="742950" indent="-285750">
              <a:buFont typeface="Arial" pitchFamily="34" charset="0"/>
              <a:buChar char="–"/>
              <a:defRPr sz="2000"/>
            </a:lvl2pPr>
            <a:lvl3pPr marL="1143000" indent="-228600">
              <a:buFont typeface="Wingdings" pitchFamily="2" charset="2"/>
              <a:buChar char="§"/>
              <a:defRPr sz="1800"/>
            </a:lvl3pPr>
            <a:lvl4pPr marL="1600200" indent="-228600">
              <a:buFont typeface="Arial" pitchFamily="34" charset="0"/>
              <a:buChar char="–"/>
              <a:defRPr sz="1600"/>
            </a:lvl4pPr>
            <a:lvl5pPr marL="2057400" indent="-228600">
              <a:buFont typeface="Wingdings" pitchFamily="2" charset="2"/>
              <a:buChar cha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239980014"/>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Click to edit Master text styles</a:t>
            </a:r>
          </a:p>
        </p:txBody>
      </p:sp>
    </p:spTree>
    <p:extLst>
      <p:ext uri="{BB962C8B-B14F-4D97-AF65-F5344CB8AC3E}">
        <p14:creationId xmlns:p14="http://schemas.microsoft.com/office/powerpoint/2010/main" val="2712669851"/>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2512800"/>
            <a:ext cx="3810000" cy="3874800"/>
          </a:xfrm>
        </p:spPr>
        <p:txBody>
          <a:bodyPr/>
          <a:lstStyle>
            <a:lvl1pPr marL="0" indent="0">
              <a:defRPr sz="2800" b="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2512800"/>
            <a:ext cx="3810000" cy="3874800"/>
          </a:xfrm>
        </p:spPr>
        <p:txBody>
          <a:bodyPr/>
          <a:lstStyle>
            <a:lvl1pPr marL="0" indent="0">
              <a:defRPr sz="2800" b="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53434907"/>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76800" y="2312712"/>
            <a:ext cx="3820588" cy="715215"/>
          </a:xfrm>
        </p:spPr>
        <p:txBody>
          <a:bodyPr anchor="b"/>
          <a:lstStyle>
            <a:lvl1pPr marL="0" indent="0">
              <a:buNone/>
              <a:defRPr sz="2200" b="1">
                <a:solidFill>
                  <a:schemeClr val="accent6">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5" name="Text Placeholder 4"/>
          <p:cNvSpPr>
            <a:spLocks noGrp="1"/>
          </p:cNvSpPr>
          <p:nvPr>
            <p:ph type="body" sz="quarter" idx="3"/>
          </p:nvPr>
        </p:nvSpPr>
        <p:spPr>
          <a:xfrm>
            <a:off x="4645025" y="2312713"/>
            <a:ext cx="3814975" cy="718487"/>
          </a:xfrm>
        </p:spPr>
        <p:txBody>
          <a:bodyPr anchor="b"/>
          <a:lstStyle>
            <a:lvl1pPr marL="0" indent="0">
              <a:buNone/>
              <a:defRPr sz="2200" b="1">
                <a:solidFill>
                  <a:schemeClr val="accent6">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0" name="Content Placeholder 2"/>
          <p:cNvSpPr>
            <a:spLocks noGrp="1"/>
          </p:cNvSpPr>
          <p:nvPr>
            <p:ph sz="half" idx="10"/>
          </p:nvPr>
        </p:nvSpPr>
        <p:spPr>
          <a:xfrm>
            <a:off x="685800" y="3230846"/>
            <a:ext cx="3810000" cy="3322354"/>
          </a:xfrm>
        </p:spPr>
        <p:txBody>
          <a:bodyPr/>
          <a:lstStyle>
            <a:lvl1pPr marL="0" indent="0">
              <a:defRPr sz="2400" b="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Content Placeholder 3"/>
          <p:cNvSpPr>
            <a:spLocks noGrp="1"/>
          </p:cNvSpPr>
          <p:nvPr>
            <p:ph sz="half" idx="2"/>
          </p:nvPr>
        </p:nvSpPr>
        <p:spPr>
          <a:xfrm>
            <a:off x="4648200" y="3230846"/>
            <a:ext cx="3810000" cy="3306754"/>
          </a:xfrm>
        </p:spPr>
        <p:txBody>
          <a:bodyPr/>
          <a:lstStyle>
            <a:lvl1pPr marL="0" indent="0">
              <a:defRPr sz="2400" b="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7" name="Title 16"/>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4263782944"/>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Tree>
    <p:extLst>
      <p:ext uri="{BB962C8B-B14F-4D97-AF65-F5344CB8AC3E}">
        <p14:creationId xmlns:p14="http://schemas.microsoft.com/office/powerpoint/2010/main" val="866534936"/>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3485023"/>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619450"/>
            <a:ext cx="3008313" cy="1162050"/>
          </a:xfrm>
        </p:spPr>
        <p:txBody>
          <a:bodyPr anchor="b"/>
          <a:lstStyle>
            <a:lvl1pPr algn="l">
              <a:defRPr sz="2000" b="1"/>
            </a:lvl1pPr>
          </a:lstStyle>
          <a:p>
            <a:r>
              <a:rPr lang="en-US" dirty="0" smtClean="0"/>
              <a:t>Click to edit Master title style</a:t>
            </a:r>
            <a:endParaRPr lang="en-US" dirty="0"/>
          </a:p>
        </p:txBody>
      </p:sp>
      <p:sp>
        <p:nvSpPr>
          <p:cNvPr id="3" name="Content Placeholder 2"/>
          <p:cNvSpPr>
            <a:spLocks noGrp="1"/>
          </p:cNvSpPr>
          <p:nvPr>
            <p:ph idx="1"/>
          </p:nvPr>
        </p:nvSpPr>
        <p:spPr>
          <a:xfrm>
            <a:off x="3575050" y="1619451"/>
            <a:ext cx="5111750" cy="4874950"/>
          </a:xfrm>
        </p:spPr>
        <p:txBody>
          <a:bodyPr/>
          <a:lstStyle>
            <a:lvl1pPr marL="0" indent="0">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0" y="2781501"/>
            <a:ext cx="3008313" cy="3712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586632406"/>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52614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1670399"/>
            <a:ext cx="5486400" cy="35179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8281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Tree>
    <p:extLst>
      <p:ext uri="{BB962C8B-B14F-4D97-AF65-F5344CB8AC3E}">
        <p14:creationId xmlns:p14="http://schemas.microsoft.com/office/powerpoint/2010/main" val="1940035077"/>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4285007"/>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1781175"/>
            <a:ext cx="1943100" cy="47720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1781175"/>
            <a:ext cx="5676900" cy="47720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31747081"/>
      </p:ext>
    </p:extLst>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othing">
    <p:bg>
      <p:bgPr>
        <a:solidFill>
          <a:schemeClr val="bg1"/>
        </a:solidFill>
        <a:effectLst/>
      </p:bgPr>
    </p:bg>
    <p:spTree>
      <p:nvGrpSpPr>
        <p:cNvPr id="1" name=""/>
        <p:cNvGrpSpPr/>
        <p:nvPr/>
      </p:nvGrpSpPr>
      <p:grpSpPr>
        <a:xfrm>
          <a:off x="0" y="0"/>
          <a:ext cx="0" cy="0"/>
          <a:chOff x="0" y="0"/>
          <a:chExt cx="0" cy="0"/>
        </a:xfrm>
      </p:grpSpPr>
      <p:pic>
        <p:nvPicPr>
          <p:cNvPr id="2" name="Picture 5" descr="title-slide.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9752431"/>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1255713"/>
            <a:ext cx="7772400" cy="9255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1027" name="Rectangle 3"/>
          <p:cNvSpPr>
            <a:spLocks noGrp="1" noChangeArrowheads="1"/>
          </p:cNvSpPr>
          <p:nvPr>
            <p:ph type="body" idx="1"/>
          </p:nvPr>
        </p:nvSpPr>
        <p:spPr bwMode="auto">
          <a:xfrm>
            <a:off x="685800" y="2425700"/>
            <a:ext cx="7772400" cy="41275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Lst>
  <p:transition spd="med">
    <p:fade/>
  </p:transition>
  <p:timing>
    <p:tnLst>
      <p:par>
        <p:cTn id="1" dur="indefinite" restart="never" nodeType="tmRoot"/>
      </p:par>
    </p:tnLst>
  </p:timing>
  <p:txStyles>
    <p:titleStyle>
      <a:lvl1pPr algn="l" rtl="0" eaLnBrk="0" fontAlgn="base" hangingPunct="0">
        <a:spcBef>
          <a:spcPct val="0"/>
        </a:spcBef>
        <a:spcAft>
          <a:spcPct val="0"/>
        </a:spcAft>
        <a:defRPr sz="3200" b="1" kern="1200" spc="-50">
          <a:solidFill>
            <a:srgbClr val="3F5A71"/>
          </a:solidFill>
          <a:latin typeface="+mj-lt"/>
          <a:ea typeface="+mj-ea"/>
          <a:cs typeface="Tahoma" pitchFamily="34" charset="0"/>
        </a:defRPr>
      </a:lvl1pPr>
      <a:lvl2pPr algn="l" rtl="0" eaLnBrk="0" fontAlgn="base" hangingPunct="0">
        <a:spcBef>
          <a:spcPct val="0"/>
        </a:spcBef>
        <a:spcAft>
          <a:spcPct val="0"/>
        </a:spcAft>
        <a:defRPr sz="3200" b="1">
          <a:solidFill>
            <a:srgbClr val="3F5A71"/>
          </a:solidFill>
          <a:latin typeface="Arial" charset="0"/>
          <a:ea typeface="Times New Roman" charset="0"/>
          <a:cs typeface="Tahoma" pitchFamily="34" charset="0"/>
        </a:defRPr>
      </a:lvl2pPr>
      <a:lvl3pPr algn="l" rtl="0" eaLnBrk="0" fontAlgn="base" hangingPunct="0">
        <a:spcBef>
          <a:spcPct val="0"/>
        </a:spcBef>
        <a:spcAft>
          <a:spcPct val="0"/>
        </a:spcAft>
        <a:defRPr sz="3200" b="1">
          <a:solidFill>
            <a:srgbClr val="3F5A71"/>
          </a:solidFill>
          <a:latin typeface="Arial" charset="0"/>
          <a:ea typeface="Times New Roman" charset="0"/>
          <a:cs typeface="Tahoma" pitchFamily="34" charset="0"/>
        </a:defRPr>
      </a:lvl3pPr>
      <a:lvl4pPr algn="l" rtl="0" eaLnBrk="0" fontAlgn="base" hangingPunct="0">
        <a:spcBef>
          <a:spcPct val="0"/>
        </a:spcBef>
        <a:spcAft>
          <a:spcPct val="0"/>
        </a:spcAft>
        <a:defRPr sz="3200" b="1">
          <a:solidFill>
            <a:srgbClr val="3F5A71"/>
          </a:solidFill>
          <a:latin typeface="Arial" charset="0"/>
          <a:ea typeface="Times New Roman" charset="0"/>
          <a:cs typeface="Tahoma" pitchFamily="34" charset="0"/>
        </a:defRPr>
      </a:lvl4pPr>
      <a:lvl5pPr algn="l" rtl="0" eaLnBrk="0" fontAlgn="base" hangingPunct="0">
        <a:spcBef>
          <a:spcPct val="0"/>
        </a:spcBef>
        <a:spcAft>
          <a:spcPct val="0"/>
        </a:spcAft>
        <a:defRPr sz="3200" b="1">
          <a:solidFill>
            <a:srgbClr val="3F5A71"/>
          </a:solidFill>
          <a:latin typeface="Arial" charset="0"/>
          <a:ea typeface="Times New Roman" charset="0"/>
          <a:cs typeface="Tahoma" pitchFamily="34" charset="0"/>
        </a:defRPr>
      </a:lvl5pPr>
      <a:lvl6pPr marL="457200" algn="ctr" rtl="0" eaLnBrk="1" fontAlgn="base" hangingPunct="1">
        <a:spcBef>
          <a:spcPct val="0"/>
        </a:spcBef>
        <a:spcAft>
          <a:spcPct val="0"/>
        </a:spcAft>
        <a:defRPr sz="3800" b="1">
          <a:solidFill>
            <a:srgbClr val="3F5A71"/>
          </a:solidFill>
          <a:latin typeface="Arial" charset="0"/>
          <a:ea typeface="Times New Roman" charset="0"/>
          <a:cs typeface="Times New Roman" charset="0"/>
        </a:defRPr>
      </a:lvl6pPr>
      <a:lvl7pPr marL="914400" algn="ctr" rtl="0" eaLnBrk="1" fontAlgn="base" hangingPunct="1">
        <a:spcBef>
          <a:spcPct val="0"/>
        </a:spcBef>
        <a:spcAft>
          <a:spcPct val="0"/>
        </a:spcAft>
        <a:defRPr sz="3800" b="1">
          <a:solidFill>
            <a:srgbClr val="3F5A71"/>
          </a:solidFill>
          <a:latin typeface="Arial" charset="0"/>
          <a:ea typeface="Times New Roman" charset="0"/>
          <a:cs typeface="Times New Roman" charset="0"/>
        </a:defRPr>
      </a:lvl7pPr>
      <a:lvl8pPr marL="1371600" algn="ctr" rtl="0" eaLnBrk="1" fontAlgn="base" hangingPunct="1">
        <a:spcBef>
          <a:spcPct val="0"/>
        </a:spcBef>
        <a:spcAft>
          <a:spcPct val="0"/>
        </a:spcAft>
        <a:defRPr sz="3800" b="1">
          <a:solidFill>
            <a:srgbClr val="3F5A71"/>
          </a:solidFill>
          <a:latin typeface="Arial" charset="0"/>
          <a:ea typeface="Times New Roman" charset="0"/>
          <a:cs typeface="Times New Roman" charset="0"/>
        </a:defRPr>
      </a:lvl8pPr>
      <a:lvl9pPr marL="1828800" algn="ctr" rtl="0" eaLnBrk="1" fontAlgn="base" hangingPunct="1">
        <a:spcBef>
          <a:spcPct val="0"/>
        </a:spcBef>
        <a:spcAft>
          <a:spcPct val="0"/>
        </a:spcAft>
        <a:defRPr sz="3800" b="1">
          <a:solidFill>
            <a:srgbClr val="3F5A71"/>
          </a:solidFill>
          <a:latin typeface="Arial" charset="0"/>
          <a:ea typeface="Times New Roman" charset="0"/>
          <a:cs typeface="Times New Roman" charset="0"/>
        </a:defRPr>
      </a:lvl9pPr>
    </p:titleStyle>
    <p:bodyStyle>
      <a:lvl1pPr marL="457200" indent="-457200" algn="l" rtl="0" eaLnBrk="0" fontAlgn="base" hangingPunct="0">
        <a:spcBef>
          <a:spcPts val="1200"/>
        </a:spcBef>
        <a:spcAft>
          <a:spcPct val="0"/>
        </a:spcAft>
        <a:buFont typeface="Wingdings" pitchFamily="2" charset="2"/>
        <a:buChar char="§"/>
        <a:defRPr sz="2800" b="1" kern="1200" spc="-50">
          <a:solidFill>
            <a:srgbClr val="5B84A5"/>
          </a:solidFill>
          <a:latin typeface="+mj-lt"/>
          <a:ea typeface="+mn-ea"/>
          <a:cs typeface="Tahoma" pitchFamily="34" charset="0"/>
        </a:defRPr>
      </a:lvl1pPr>
      <a:lvl2pPr marL="742950" indent="-285750" algn="l" rtl="0" eaLnBrk="0" fontAlgn="base" hangingPunct="0">
        <a:spcBef>
          <a:spcPct val="20000"/>
        </a:spcBef>
        <a:spcAft>
          <a:spcPct val="0"/>
        </a:spcAft>
        <a:buFont typeface="Arial" charset="0"/>
        <a:buChar char="–"/>
        <a:defRPr sz="2400">
          <a:solidFill>
            <a:srgbClr val="5B84A5"/>
          </a:solidFill>
          <a:latin typeface="+mj-lt"/>
          <a:ea typeface="+mn-ea"/>
          <a:cs typeface="Tahoma" pitchFamily="34" charset="0"/>
        </a:defRPr>
      </a:lvl2pPr>
      <a:lvl3pPr marL="1143000" indent="-228600" algn="l" rtl="0" eaLnBrk="0" fontAlgn="base" hangingPunct="0">
        <a:spcBef>
          <a:spcPct val="20000"/>
        </a:spcBef>
        <a:spcAft>
          <a:spcPct val="0"/>
        </a:spcAft>
        <a:buFont typeface="Wingdings" pitchFamily="2" charset="2"/>
        <a:buChar char="§"/>
        <a:defRPr sz="2000">
          <a:solidFill>
            <a:srgbClr val="5B84A5"/>
          </a:solidFill>
          <a:latin typeface="+mj-lt"/>
          <a:ea typeface="+mn-ea"/>
          <a:cs typeface="Tahoma" pitchFamily="34" charset="0"/>
        </a:defRPr>
      </a:lvl3pPr>
      <a:lvl4pPr marL="1600200" indent="-228600" algn="l" rtl="0" eaLnBrk="0" fontAlgn="base" hangingPunct="0">
        <a:spcBef>
          <a:spcPct val="20000"/>
        </a:spcBef>
        <a:spcAft>
          <a:spcPct val="0"/>
        </a:spcAft>
        <a:buFont typeface="Arial" charset="0"/>
        <a:buChar char="–"/>
        <a:defRPr>
          <a:solidFill>
            <a:srgbClr val="5B84A5"/>
          </a:solidFill>
          <a:latin typeface="+mj-lt"/>
          <a:ea typeface="+mn-ea"/>
          <a:cs typeface="Tahoma" pitchFamily="34" charset="0"/>
        </a:defRPr>
      </a:lvl4pPr>
      <a:lvl5pPr marL="2057400" indent="-228600" algn="l" rtl="0" eaLnBrk="0" fontAlgn="base" hangingPunct="0">
        <a:spcBef>
          <a:spcPct val="20000"/>
        </a:spcBef>
        <a:spcAft>
          <a:spcPct val="0"/>
        </a:spcAft>
        <a:buFont typeface="Wingdings" pitchFamily="2" charset="2"/>
        <a:buChar char="§"/>
        <a:defRPr sz="1400">
          <a:solidFill>
            <a:srgbClr val="5B84A5"/>
          </a:solidFill>
          <a:latin typeface="+mj-lt"/>
          <a:ea typeface="+mn-ea"/>
          <a:cs typeface="Tahoma" pitchFamily="34" charset="0"/>
        </a:defRPr>
      </a:lvl5pPr>
      <a:lvl6pPr marL="2514600" indent="-228600" algn="l" rtl="0" eaLnBrk="1" fontAlgn="base" hangingPunct="1">
        <a:spcBef>
          <a:spcPct val="20000"/>
        </a:spcBef>
        <a:spcAft>
          <a:spcPct val="0"/>
        </a:spcAft>
        <a:buFont typeface="Wingdings" charset="2"/>
        <a:buChar char="§"/>
        <a:defRPr sz="1600">
          <a:solidFill>
            <a:srgbClr val="3F5A71"/>
          </a:solidFill>
          <a:latin typeface="+mn-lt"/>
          <a:ea typeface="+mn-ea"/>
          <a:cs typeface="+mn-cs"/>
        </a:defRPr>
      </a:lvl6pPr>
      <a:lvl7pPr marL="2971800" indent="-228600" algn="l" rtl="0" eaLnBrk="1" fontAlgn="base" hangingPunct="1">
        <a:spcBef>
          <a:spcPct val="20000"/>
        </a:spcBef>
        <a:spcAft>
          <a:spcPct val="0"/>
        </a:spcAft>
        <a:buFont typeface="Wingdings" charset="2"/>
        <a:buChar char="§"/>
        <a:defRPr sz="1600">
          <a:solidFill>
            <a:srgbClr val="3F5A71"/>
          </a:solidFill>
          <a:latin typeface="+mn-lt"/>
          <a:ea typeface="+mn-ea"/>
          <a:cs typeface="+mn-cs"/>
        </a:defRPr>
      </a:lvl7pPr>
      <a:lvl8pPr marL="3429000" indent="-228600" algn="l" rtl="0" eaLnBrk="1" fontAlgn="base" hangingPunct="1">
        <a:spcBef>
          <a:spcPct val="20000"/>
        </a:spcBef>
        <a:spcAft>
          <a:spcPct val="0"/>
        </a:spcAft>
        <a:buFont typeface="Wingdings" charset="2"/>
        <a:buChar char="§"/>
        <a:defRPr sz="1600">
          <a:solidFill>
            <a:srgbClr val="3F5A71"/>
          </a:solidFill>
          <a:latin typeface="+mn-lt"/>
          <a:ea typeface="+mn-ea"/>
          <a:cs typeface="+mn-cs"/>
        </a:defRPr>
      </a:lvl8pPr>
      <a:lvl9pPr marL="3886200" indent="-228600" algn="l" rtl="0" eaLnBrk="1" fontAlgn="base" hangingPunct="1">
        <a:spcBef>
          <a:spcPct val="20000"/>
        </a:spcBef>
        <a:spcAft>
          <a:spcPct val="0"/>
        </a:spcAft>
        <a:buFont typeface="Wingdings" charset="2"/>
        <a:buChar char="§"/>
        <a:defRPr sz="1600">
          <a:solidFill>
            <a:srgbClr val="3F5A7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pn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hemeOverride" Target="../theme/themeOverride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www.scholarlyexchange.org/"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hyperlink" Target="http://www.library.pitt.edu/e-journal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5" descr="title-slid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Rectangle 2"/>
          <p:cNvSpPr>
            <a:spLocks noGrp="1" noChangeArrowheads="1"/>
          </p:cNvSpPr>
          <p:nvPr>
            <p:ph type="ctrTitle"/>
          </p:nvPr>
        </p:nvSpPr>
        <p:spPr>
          <a:xfrm>
            <a:off x="347663" y="1189038"/>
            <a:ext cx="6030085" cy="1915312"/>
          </a:xfrm>
        </p:spPr>
        <p:txBody>
          <a:bodyPr anchor="t">
            <a:noAutofit/>
          </a:bodyPr>
          <a:lstStyle/>
          <a:p>
            <a:pPr eaLnBrk="1" hangingPunct="1">
              <a:spcBef>
                <a:spcPts val="0"/>
              </a:spcBef>
              <a:defRPr/>
            </a:pPr>
            <a:r>
              <a:rPr lang="en-US" sz="3600" dirty="0" smtClean="0">
                <a:solidFill>
                  <a:schemeClr val="bg1"/>
                </a:solidFill>
              </a:rPr>
              <a:t>The Library as Publisher:</a:t>
            </a:r>
            <a:br>
              <a:rPr lang="en-US" sz="3600" dirty="0" smtClean="0">
                <a:solidFill>
                  <a:schemeClr val="bg1"/>
                </a:solidFill>
              </a:rPr>
            </a:br>
            <a:r>
              <a:rPr lang="en-US" sz="3600" dirty="0" smtClean="0">
                <a:solidFill>
                  <a:schemeClr val="bg1"/>
                </a:solidFill>
              </a:rPr>
              <a:t>University Library System, </a:t>
            </a:r>
            <a:br>
              <a:rPr lang="en-US" sz="3600" dirty="0" smtClean="0">
                <a:solidFill>
                  <a:schemeClr val="bg1"/>
                </a:solidFill>
              </a:rPr>
            </a:br>
            <a:r>
              <a:rPr lang="en-US" sz="3600" dirty="0" smtClean="0">
                <a:solidFill>
                  <a:schemeClr val="bg1"/>
                </a:solidFill>
              </a:rPr>
              <a:t>University of Pittsburgh</a:t>
            </a:r>
            <a:endParaRPr lang="en-US" sz="3200" b="0" spc="0" dirty="0" smtClean="0">
              <a:solidFill>
                <a:schemeClr val="bg1"/>
              </a:solidFill>
            </a:endParaRPr>
          </a:p>
        </p:txBody>
      </p:sp>
      <p:sp>
        <p:nvSpPr>
          <p:cNvPr id="8" name="Rectangle 3"/>
          <p:cNvSpPr txBox="1">
            <a:spLocks noChangeArrowheads="1"/>
          </p:cNvSpPr>
          <p:nvPr/>
        </p:nvSpPr>
        <p:spPr bwMode="auto">
          <a:xfrm>
            <a:off x="385762" y="3660775"/>
            <a:ext cx="5661571" cy="1333847"/>
          </a:xfrm>
          <a:prstGeom prst="rect">
            <a:avLst/>
          </a:prstGeom>
          <a:noFill/>
          <a:ln>
            <a:noFill/>
          </a:ln>
          <a:extLst/>
        </p:spPr>
        <p:txBody>
          <a:bodyPr/>
          <a:lstStyle>
            <a:lvl1pPr>
              <a:defRPr sz="2400">
                <a:solidFill>
                  <a:schemeClr val="tx1"/>
                </a:solidFill>
                <a:latin typeface="Arial" charset="0"/>
                <a:ea typeface="ＭＳ Ｐゴシック" pitchFamily="-112" charset="-128"/>
              </a:defRPr>
            </a:lvl1pPr>
            <a:lvl2pPr marL="37931725" indent="-37474525">
              <a:defRPr sz="2400">
                <a:solidFill>
                  <a:schemeClr val="tx1"/>
                </a:solidFill>
                <a:latin typeface="Arial" charset="0"/>
                <a:ea typeface="ＭＳ Ｐゴシック" pitchFamily="-112" charset="-128"/>
              </a:defRPr>
            </a:lvl2pPr>
            <a:lvl3pPr>
              <a:defRPr sz="2400">
                <a:solidFill>
                  <a:schemeClr val="tx1"/>
                </a:solidFill>
                <a:latin typeface="Arial" charset="0"/>
                <a:ea typeface="ＭＳ Ｐゴシック" pitchFamily="-112" charset="-128"/>
              </a:defRPr>
            </a:lvl3pPr>
            <a:lvl4pPr>
              <a:defRPr sz="2400">
                <a:solidFill>
                  <a:schemeClr val="tx1"/>
                </a:solidFill>
                <a:latin typeface="Arial" charset="0"/>
                <a:ea typeface="ＭＳ Ｐゴシック" pitchFamily="-112" charset="-128"/>
              </a:defRPr>
            </a:lvl4pPr>
            <a:lvl5pPr>
              <a:defRPr sz="2400">
                <a:solidFill>
                  <a:schemeClr val="tx1"/>
                </a:solidFill>
                <a:latin typeface="Arial" charset="0"/>
                <a:ea typeface="ＭＳ Ｐゴシック" pitchFamily="-112" charset="-128"/>
              </a:defRPr>
            </a:lvl5pPr>
            <a:lvl6pPr marL="457200" eaLnBrk="0" fontAlgn="base" hangingPunct="0">
              <a:spcBef>
                <a:spcPct val="0"/>
              </a:spcBef>
              <a:spcAft>
                <a:spcPct val="0"/>
              </a:spcAft>
              <a:defRPr sz="2400">
                <a:solidFill>
                  <a:schemeClr val="tx1"/>
                </a:solidFill>
                <a:latin typeface="Arial" charset="0"/>
                <a:ea typeface="ＭＳ Ｐゴシック" pitchFamily="-112" charset="-128"/>
              </a:defRPr>
            </a:lvl6pPr>
            <a:lvl7pPr marL="914400" eaLnBrk="0" fontAlgn="base" hangingPunct="0">
              <a:spcBef>
                <a:spcPct val="0"/>
              </a:spcBef>
              <a:spcAft>
                <a:spcPct val="0"/>
              </a:spcAft>
              <a:defRPr sz="2400">
                <a:solidFill>
                  <a:schemeClr val="tx1"/>
                </a:solidFill>
                <a:latin typeface="Arial" charset="0"/>
                <a:ea typeface="ＭＳ Ｐゴシック" pitchFamily="-112" charset="-128"/>
              </a:defRPr>
            </a:lvl7pPr>
            <a:lvl8pPr marL="1371600" eaLnBrk="0" fontAlgn="base" hangingPunct="0">
              <a:spcBef>
                <a:spcPct val="0"/>
              </a:spcBef>
              <a:spcAft>
                <a:spcPct val="0"/>
              </a:spcAft>
              <a:defRPr sz="2400">
                <a:solidFill>
                  <a:schemeClr val="tx1"/>
                </a:solidFill>
                <a:latin typeface="Arial" charset="0"/>
                <a:ea typeface="ＭＳ Ｐゴシック" pitchFamily="-112" charset="-128"/>
              </a:defRPr>
            </a:lvl8pPr>
            <a:lvl9pPr marL="1828800" eaLnBrk="0" fontAlgn="base" hangingPunct="0">
              <a:spcBef>
                <a:spcPct val="0"/>
              </a:spcBef>
              <a:spcAft>
                <a:spcPct val="0"/>
              </a:spcAft>
              <a:defRPr sz="2400">
                <a:solidFill>
                  <a:schemeClr val="tx1"/>
                </a:solidFill>
                <a:latin typeface="Arial" charset="0"/>
                <a:ea typeface="ＭＳ Ｐゴシック" pitchFamily="-112" charset="-128"/>
              </a:defRPr>
            </a:lvl9pPr>
          </a:lstStyle>
          <a:p>
            <a:pPr>
              <a:spcBef>
                <a:spcPct val="20000"/>
              </a:spcBef>
              <a:buClr>
                <a:srgbClr val="000000"/>
              </a:buClr>
              <a:defRPr/>
            </a:pPr>
            <a:r>
              <a:rPr lang="en-US" sz="1800" dirty="0" smtClean="0">
                <a:solidFill>
                  <a:srgbClr val="CCCC90"/>
                </a:solidFill>
                <a:latin typeface="+mj-lt"/>
                <a:cs typeface="Times New Roman" charset="0"/>
              </a:rPr>
              <a:t>Timothy S. Deliyannides</a:t>
            </a:r>
          </a:p>
          <a:p>
            <a:pPr>
              <a:spcBef>
                <a:spcPct val="20000"/>
              </a:spcBef>
              <a:buClr>
                <a:srgbClr val="000000"/>
              </a:buClr>
              <a:defRPr/>
            </a:pPr>
            <a:r>
              <a:rPr lang="en-US" sz="1600" b="0" dirty="0" smtClean="0">
                <a:solidFill>
                  <a:srgbClr val="CCCC90"/>
                </a:solidFill>
                <a:latin typeface="+mj-lt"/>
                <a:cs typeface="Times New Roman" charset="0"/>
              </a:rPr>
              <a:t>Director, Office of Scholarly Communication and Publishing</a:t>
            </a:r>
          </a:p>
          <a:p>
            <a:pPr>
              <a:spcBef>
                <a:spcPct val="20000"/>
              </a:spcBef>
              <a:buClr>
                <a:srgbClr val="000000"/>
              </a:buClr>
              <a:defRPr/>
            </a:pPr>
            <a:r>
              <a:rPr lang="en-US" sz="1400" b="0" dirty="0" smtClean="0">
                <a:solidFill>
                  <a:srgbClr val="CCCC90"/>
                </a:solidFill>
                <a:latin typeface="+mj-lt"/>
                <a:cs typeface="Times New Roman" charset="0"/>
              </a:rPr>
              <a:t>University Library System</a:t>
            </a:r>
          </a:p>
          <a:p>
            <a:pPr>
              <a:spcBef>
                <a:spcPct val="20000"/>
              </a:spcBef>
              <a:buClr>
                <a:srgbClr val="000000"/>
              </a:buClr>
              <a:defRPr/>
            </a:pPr>
            <a:r>
              <a:rPr lang="en-US" sz="1400" b="0" dirty="0" smtClean="0">
                <a:solidFill>
                  <a:srgbClr val="CCCC90"/>
                </a:solidFill>
                <a:latin typeface="+mj-lt"/>
                <a:cs typeface="Times New Roman" charset="0"/>
              </a:rPr>
              <a:t>University of Pittsburgh</a:t>
            </a:r>
          </a:p>
        </p:txBody>
      </p:sp>
      <p:sp>
        <p:nvSpPr>
          <p:cNvPr id="6" name="Rectangle 2"/>
          <p:cNvSpPr txBox="1">
            <a:spLocks noChangeArrowheads="1"/>
          </p:cNvSpPr>
          <p:nvPr/>
        </p:nvSpPr>
        <p:spPr bwMode="auto">
          <a:xfrm>
            <a:off x="385762" y="4994622"/>
            <a:ext cx="6030085" cy="4873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b="1" kern="1200" spc="-50">
                <a:solidFill>
                  <a:srgbClr val="3F5A71"/>
                </a:solidFill>
                <a:latin typeface="+mj-lt"/>
                <a:ea typeface="+mj-ea"/>
                <a:cs typeface="Tahoma" pitchFamily="34" charset="0"/>
              </a:defRPr>
            </a:lvl1pPr>
            <a:lvl2pPr algn="l" rtl="0" eaLnBrk="0" fontAlgn="base" hangingPunct="0">
              <a:spcBef>
                <a:spcPct val="0"/>
              </a:spcBef>
              <a:spcAft>
                <a:spcPct val="0"/>
              </a:spcAft>
              <a:defRPr sz="3200" b="1">
                <a:solidFill>
                  <a:srgbClr val="3F5A71"/>
                </a:solidFill>
                <a:latin typeface="Arial" charset="0"/>
                <a:ea typeface="Times New Roman" charset="0"/>
                <a:cs typeface="Tahoma" pitchFamily="34" charset="0"/>
              </a:defRPr>
            </a:lvl2pPr>
            <a:lvl3pPr algn="l" rtl="0" eaLnBrk="0" fontAlgn="base" hangingPunct="0">
              <a:spcBef>
                <a:spcPct val="0"/>
              </a:spcBef>
              <a:spcAft>
                <a:spcPct val="0"/>
              </a:spcAft>
              <a:defRPr sz="3200" b="1">
                <a:solidFill>
                  <a:srgbClr val="3F5A71"/>
                </a:solidFill>
                <a:latin typeface="Arial" charset="0"/>
                <a:ea typeface="Times New Roman" charset="0"/>
                <a:cs typeface="Tahoma" pitchFamily="34" charset="0"/>
              </a:defRPr>
            </a:lvl3pPr>
            <a:lvl4pPr algn="l" rtl="0" eaLnBrk="0" fontAlgn="base" hangingPunct="0">
              <a:spcBef>
                <a:spcPct val="0"/>
              </a:spcBef>
              <a:spcAft>
                <a:spcPct val="0"/>
              </a:spcAft>
              <a:defRPr sz="3200" b="1">
                <a:solidFill>
                  <a:srgbClr val="3F5A71"/>
                </a:solidFill>
                <a:latin typeface="Arial" charset="0"/>
                <a:ea typeface="Times New Roman" charset="0"/>
                <a:cs typeface="Tahoma" pitchFamily="34" charset="0"/>
              </a:defRPr>
            </a:lvl4pPr>
            <a:lvl5pPr algn="l" rtl="0" eaLnBrk="0" fontAlgn="base" hangingPunct="0">
              <a:spcBef>
                <a:spcPct val="0"/>
              </a:spcBef>
              <a:spcAft>
                <a:spcPct val="0"/>
              </a:spcAft>
              <a:defRPr sz="3200" b="1">
                <a:solidFill>
                  <a:srgbClr val="3F5A71"/>
                </a:solidFill>
                <a:latin typeface="Arial" charset="0"/>
                <a:ea typeface="Times New Roman" charset="0"/>
                <a:cs typeface="Tahoma" pitchFamily="34" charset="0"/>
              </a:defRPr>
            </a:lvl5pPr>
            <a:lvl6pPr marL="457200" algn="ctr" rtl="0" eaLnBrk="1" fontAlgn="base" hangingPunct="1">
              <a:spcBef>
                <a:spcPct val="0"/>
              </a:spcBef>
              <a:spcAft>
                <a:spcPct val="0"/>
              </a:spcAft>
              <a:defRPr sz="3800" b="1">
                <a:solidFill>
                  <a:srgbClr val="3F5A71"/>
                </a:solidFill>
                <a:latin typeface="Arial" charset="0"/>
                <a:ea typeface="Times New Roman" charset="0"/>
                <a:cs typeface="Times New Roman" charset="0"/>
              </a:defRPr>
            </a:lvl6pPr>
            <a:lvl7pPr marL="914400" algn="ctr" rtl="0" eaLnBrk="1" fontAlgn="base" hangingPunct="1">
              <a:spcBef>
                <a:spcPct val="0"/>
              </a:spcBef>
              <a:spcAft>
                <a:spcPct val="0"/>
              </a:spcAft>
              <a:defRPr sz="3800" b="1">
                <a:solidFill>
                  <a:srgbClr val="3F5A71"/>
                </a:solidFill>
                <a:latin typeface="Arial" charset="0"/>
                <a:ea typeface="Times New Roman" charset="0"/>
                <a:cs typeface="Times New Roman" charset="0"/>
              </a:defRPr>
            </a:lvl7pPr>
            <a:lvl8pPr marL="1371600" algn="ctr" rtl="0" eaLnBrk="1" fontAlgn="base" hangingPunct="1">
              <a:spcBef>
                <a:spcPct val="0"/>
              </a:spcBef>
              <a:spcAft>
                <a:spcPct val="0"/>
              </a:spcAft>
              <a:defRPr sz="3800" b="1">
                <a:solidFill>
                  <a:srgbClr val="3F5A71"/>
                </a:solidFill>
                <a:latin typeface="Arial" charset="0"/>
                <a:ea typeface="Times New Roman" charset="0"/>
                <a:cs typeface="Times New Roman" charset="0"/>
              </a:defRPr>
            </a:lvl8pPr>
            <a:lvl9pPr marL="1828800" algn="ctr" rtl="0" eaLnBrk="1" fontAlgn="base" hangingPunct="1">
              <a:spcBef>
                <a:spcPct val="0"/>
              </a:spcBef>
              <a:spcAft>
                <a:spcPct val="0"/>
              </a:spcAft>
              <a:defRPr sz="3800" b="1">
                <a:solidFill>
                  <a:srgbClr val="3F5A71"/>
                </a:solidFill>
                <a:latin typeface="Arial" charset="0"/>
                <a:ea typeface="Times New Roman" charset="0"/>
                <a:cs typeface="Times New Roman" charset="0"/>
              </a:defRPr>
            </a:lvl9pPr>
          </a:lstStyle>
          <a:p>
            <a:pPr eaLnBrk="1" hangingPunct="1">
              <a:spcBef>
                <a:spcPts val="0"/>
              </a:spcBef>
              <a:defRPr/>
            </a:pPr>
            <a:r>
              <a:rPr lang="en-US" sz="1800" dirty="0" smtClean="0">
                <a:solidFill>
                  <a:schemeClr val="bg1"/>
                </a:solidFill>
              </a:rPr>
              <a:t>PALCI</a:t>
            </a:r>
            <a:r>
              <a:rPr lang="en-US" sz="2000" dirty="0" smtClean="0">
                <a:solidFill>
                  <a:schemeClr val="bg1"/>
                </a:solidFill>
              </a:rPr>
              <a:t> Member Meeting, June 12, 2013</a:t>
            </a:r>
            <a:endParaRPr lang="en-US" sz="1800" b="0" spc="0" dirty="0" smtClean="0">
              <a:solidFill>
                <a:schemeClr val="bg1"/>
              </a:solidFill>
            </a:endParaRPr>
          </a:p>
        </p:txBody>
      </p:sp>
    </p:spTree>
    <p:extLst>
      <p:ext uri="{BB962C8B-B14F-4D97-AF65-F5344CB8AC3E}">
        <p14:creationId xmlns:p14="http://schemas.microsoft.com/office/powerpoint/2010/main" val="1453812950"/>
      </p:ext>
    </p:extLst>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istockphotos\Photos\computers and document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0295" y="2223451"/>
            <a:ext cx="3266728" cy="244443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Strategic Goal</a:t>
            </a:r>
            <a:br>
              <a:rPr lang="en-US" dirty="0" smtClean="0"/>
            </a:br>
            <a:r>
              <a:rPr lang="en-US" b="0" dirty="0" smtClean="0"/>
              <a:t>Innovation in Scholarly Communication</a:t>
            </a:r>
            <a:endParaRPr lang="en-US" b="0" dirty="0"/>
          </a:p>
        </p:txBody>
      </p:sp>
      <p:sp>
        <p:nvSpPr>
          <p:cNvPr id="3" name="Content Placeholder 2"/>
          <p:cNvSpPr>
            <a:spLocks noGrp="1"/>
          </p:cNvSpPr>
          <p:nvPr>
            <p:ph idx="1"/>
          </p:nvPr>
        </p:nvSpPr>
        <p:spPr/>
        <p:txBody>
          <a:bodyPr>
            <a:normAutofit fontScale="92500" lnSpcReduction="10000"/>
          </a:bodyPr>
          <a:lstStyle/>
          <a:p>
            <a:r>
              <a:rPr lang="en-US" dirty="0" smtClean="0"/>
              <a:t>Support researchers in </a:t>
            </a:r>
          </a:p>
          <a:p>
            <a:pPr lvl="1"/>
            <a:r>
              <a:rPr lang="en-US" dirty="0" smtClean="0"/>
              <a:t>efficient knowledge production</a:t>
            </a:r>
          </a:p>
          <a:p>
            <a:pPr lvl="1"/>
            <a:r>
              <a:rPr lang="en-US" dirty="0" smtClean="0"/>
              <a:t>rapid dissemination of new research</a:t>
            </a:r>
          </a:p>
          <a:p>
            <a:pPr lvl="1"/>
            <a:r>
              <a:rPr lang="en-US" dirty="0" smtClean="0"/>
              <a:t>open access to scholarly information</a:t>
            </a:r>
          </a:p>
          <a:p>
            <a:r>
              <a:rPr lang="en-US" dirty="0" smtClean="0"/>
              <a:t>Build collaborative partnerships</a:t>
            </a:r>
            <a:br>
              <a:rPr lang="en-US" dirty="0" smtClean="0"/>
            </a:br>
            <a:r>
              <a:rPr lang="en-US" dirty="0" smtClean="0"/>
              <a:t>around the world</a:t>
            </a:r>
          </a:p>
          <a:p>
            <a:r>
              <a:rPr lang="en-US" dirty="0" smtClean="0"/>
              <a:t>Improve the production and sharing of scholarly research</a:t>
            </a:r>
          </a:p>
          <a:p>
            <a:r>
              <a:rPr lang="en-US" dirty="0" smtClean="0"/>
              <a:t>Support innovative publishing services</a:t>
            </a:r>
          </a:p>
          <a:p>
            <a:r>
              <a:rPr lang="en-US" dirty="0" smtClean="0"/>
              <a:t>Establish trusted repositories for the research output of the University </a:t>
            </a:r>
            <a:endParaRPr lang="en-US" dirty="0"/>
          </a:p>
        </p:txBody>
      </p:sp>
    </p:spTree>
    <p:extLst>
      <p:ext uri="{BB962C8B-B14F-4D97-AF65-F5344CB8AC3E}">
        <p14:creationId xmlns:p14="http://schemas.microsoft.com/office/powerpoint/2010/main" val="1798128916"/>
      </p:ext>
    </p:extLst>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t>Why become a Publisher?</a:t>
            </a:r>
            <a:endParaRPr lang="en-US" dirty="0"/>
          </a:p>
        </p:txBody>
      </p:sp>
      <p:sp>
        <p:nvSpPr>
          <p:cNvPr id="3" name="Content Placeholder 2"/>
          <p:cNvSpPr>
            <a:spLocks noGrp="1"/>
          </p:cNvSpPr>
          <p:nvPr>
            <p:ph idx="1"/>
          </p:nvPr>
        </p:nvSpPr>
        <p:spPr/>
        <p:txBody>
          <a:bodyPr/>
          <a:lstStyle/>
          <a:p>
            <a:pPr eaLnBrk="1" hangingPunct="1">
              <a:defRPr/>
            </a:pPr>
            <a:r>
              <a:rPr lang="en-US" dirty="0" smtClean="0"/>
              <a:t>Provide services that scholars understand, need and value</a:t>
            </a:r>
          </a:p>
          <a:p>
            <a:pPr eaLnBrk="1" hangingPunct="1">
              <a:defRPr/>
            </a:pPr>
            <a:r>
              <a:rPr lang="en-US" dirty="0" smtClean="0"/>
              <a:t>Incentivize Open Access</a:t>
            </a:r>
          </a:p>
          <a:p>
            <a:pPr eaLnBrk="1" hangingPunct="1">
              <a:defRPr/>
            </a:pPr>
            <a:r>
              <a:rPr lang="en-US" dirty="0" smtClean="0"/>
              <a:t>Transform the subscription pricing system that punishes libraries and scholars</a:t>
            </a:r>
          </a:p>
          <a:p>
            <a:pPr eaLnBrk="1" hangingPunct="1">
              <a:defRPr/>
            </a:pPr>
            <a:r>
              <a:rPr lang="en-US" dirty="0" smtClean="0"/>
              <a:t>Deepen our understanding of scholarly communications issues</a:t>
            </a:r>
          </a:p>
          <a:p>
            <a:pPr eaLnBrk="1" hangingPunct="1">
              <a:defRPr/>
            </a:pPr>
            <a:endParaRPr lang="en-US" dirty="0" smtClean="0"/>
          </a:p>
        </p:txBody>
      </p:sp>
    </p:spTree>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E:\istockphotos\Photos\iStock_000000553704Small.jpg"/>
          <p:cNvPicPr>
            <a:picLocks noChangeAspect="1" noChangeArrowheads="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backgroundRemoval t="9750" b="89987" l="3956" r="96203"/>
                    </a14:imgEffect>
                    <a14:imgEffect>
                      <a14:colorTemperature colorTemp="53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rot="10027281" flipH="1" flipV="1">
            <a:off x="389360" y="3070975"/>
            <a:ext cx="2640627" cy="3171260"/>
          </a:xfrm>
          <a:prstGeom prst="rect">
            <a:avLst/>
          </a:prstGeom>
          <a:noFill/>
          <a:effectLst>
            <a:outerShdw blurRad="50800" dist="38100" algn="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Collaboration with</a:t>
            </a:r>
            <a:br>
              <a:rPr lang="en-US" dirty="0" smtClean="0"/>
            </a:br>
            <a:r>
              <a:rPr lang="en-US" dirty="0" smtClean="0"/>
              <a:t>University of Pittsburgh Press</a:t>
            </a:r>
            <a:endParaRPr lang="en-US" dirty="0"/>
          </a:p>
        </p:txBody>
      </p:sp>
      <p:sp>
        <p:nvSpPr>
          <p:cNvPr id="3" name="Content Placeholder 2"/>
          <p:cNvSpPr>
            <a:spLocks noGrp="1"/>
          </p:cNvSpPr>
          <p:nvPr>
            <p:ph idx="1"/>
          </p:nvPr>
        </p:nvSpPr>
        <p:spPr>
          <a:xfrm>
            <a:off x="2996773" y="3224814"/>
            <a:ext cx="5655449" cy="3127401"/>
          </a:xfrm>
        </p:spPr>
        <p:txBody>
          <a:bodyPr/>
          <a:lstStyle/>
          <a:p>
            <a:r>
              <a:rPr lang="en-US" dirty="0" smtClean="0"/>
              <a:t>Press Digital Editions</a:t>
            </a:r>
          </a:p>
          <a:p>
            <a:pPr lvl="1"/>
            <a:r>
              <a:rPr lang="en-US" dirty="0" smtClean="0"/>
              <a:t>collaborative project between Press and Library</a:t>
            </a:r>
          </a:p>
          <a:p>
            <a:pPr lvl="1"/>
            <a:r>
              <a:rPr lang="en-US" dirty="0" smtClean="0"/>
              <a:t>750 books digitized by ULS </a:t>
            </a:r>
          </a:p>
          <a:p>
            <a:pPr lvl="1"/>
            <a:r>
              <a:rPr lang="en-US" dirty="0" smtClean="0"/>
              <a:t>includes both in-print and out-of-print titles</a:t>
            </a:r>
          </a:p>
          <a:p>
            <a:pPr lvl="1"/>
            <a:r>
              <a:rPr lang="en-US" dirty="0" smtClean="0"/>
              <a:t>all are Open Access</a:t>
            </a:r>
          </a:p>
          <a:p>
            <a:pPr lvl="1"/>
            <a:r>
              <a:rPr lang="en-US" dirty="0" smtClean="0"/>
              <a:t>increased sales for some titles</a:t>
            </a:r>
          </a:p>
        </p:txBody>
      </p:sp>
      <p:pic>
        <p:nvPicPr>
          <p:cNvPr id="2051" name="Picture 3" descr="D:\profiles\kep31\Desktop\UniversityofPittPress.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99890" y="2832919"/>
            <a:ext cx="1182942" cy="3918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1602235"/>
      </p:ext>
    </p:extLst>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Synergies with </a:t>
            </a:r>
            <a:br>
              <a:rPr lang="en-US" dirty="0" smtClean="0"/>
            </a:br>
            <a:r>
              <a:rPr lang="en-US" dirty="0" smtClean="0"/>
              <a:t>University of Pittsburgh Press</a:t>
            </a:r>
            <a:endParaRPr lang="en-US" dirty="0"/>
          </a:p>
        </p:txBody>
      </p:sp>
      <p:sp>
        <p:nvSpPr>
          <p:cNvPr id="3" name="Content Placeholder 2"/>
          <p:cNvSpPr>
            <a:spLocks noGrp="1"/>
          </p:cNvSpPr>
          <p:nvPr>
            <p:ph idx="1"/>
          </p:nvPr>
        </p:nvSpPr>
        <p:spPr/>
        <p:txBody>
          <a:bodyPr/>
          <a:lstStyle/>
          <a:p>
            <a:r>
              <a:rPr lang="en-US" dirty="0"/>
              <a:t>Press focuses on books and</a:t>
            </a:r>
            <a:br>
              <a:rPr lang="en-US" dirty="0"/>
            </a:br>
            <a:r>
              <a:rPr lang="en-US" dirty="0"/>
              <a:t>monographs rather than </a:t>
            </a:r>
            <a:r>
              <a:rPr lang="en-US" dirty="0" smtClean="0"/>
              <a:t>journal publishing</a:t>
            </a:r>
            <a:endParaRPr lang="en-US" dirty="0"/>
          </a:p>
          <a:p>
            <a:r>
              <a:rPr lang="en-US" dirty="0" smtClean="0"/>
              <a:t>Press is named as cosponsor for all refereed journals</a:t>
            </a:r>
          </a:p>
          <a:p>
            <a:r>
              <a:rPr lang="en-US" dirty="0" smtClean="0"/>
              <a:t>Press Director serves on ULS Publications Advisory Board</a:t>
            </a:r>
          </a:p>
          <a:p>
            <a:r>
              <a:rPr lang="en-US" dirty="0" smtClean="0"/>
              <a:t>Library and Press cooperate on acquisitions</a:t>
            </a:r>
            <a:endParaRPr lang="en-US" dirty="0"/>
          </a:p>
        </p:txBody>
      </p:sp>
    </p:spTree>
    <p:extLst>
      <p:ext uri="{BB962C8B-B14F-4D97-AF65-F5344CB8AC3E}">
        <p14:creationId xmlns:p14="http://schemas.microsoft.com/office/powerpoint/2010/main" val="464748075"/>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dirty="0" smtClean="0"/>
              <a:t>Open Access </a:t>
            </a:r>
            <a:br>
              <a:rPr lang="en-US" dirty="0" smtClean="0"/>
            </a:br>
            <a:r>
              <a:rPr lang="en-US" b="0" dirty="0" smtClean="0"/>
              <a:t>Author Self-archiving Repositories</a:t>
            </a:r>
          </a:p>
        </p:txBody>
      </p:sp>
      <p:sp>
        <p:nvSpPr>
          <p:cNvPr id="16387" name="Rectangle 3"/>
          <p:cNvSpPr>
            <a:spLocks noGrp="1" noChangeArrowheads="1"/>
          </p:cNvSpPr>
          <p:nvPr>
            <p:ph type="body" idx="1"/>
          </p:nvPr>
        </p:nvSpPr>
        <p:spPr>
          <a:xfrm>
            <a:off x="685800" y="2426400"/>
            <a:ext cx="5853313" cy="4126800"/>
          </a:xfrm>
        </p:spPr>
        <p:txBody>
          <a:bodyPr>
            <a:normAutofit/>
          </a:bodyPr>
          <a:lstStyle/>
          <a:p>
            <a:r>
              <a:rPr lang="en-US" sz="2000" dirty="0" smtClean="0"/>
              <a:t>2001  </a:t>
            </a:r>
            <a:r>
              <a:rPr lang="en-US" sz="2000" dirty="0" err="1" smtClean="0"/>
              <a:t>PhilSci</a:t>
            </a:r>
            <a:r>
              <a:rPr lang="en-US" sz="2000" dirty="0" smtClean="0"/>
              <a:t> Archive</a:t>
            </a:r>
          </a:p>
          <a:p>
            <a:r>
              <a:rPr lang="en-US" sz="2000" dirty="0" smtClean="0"/>
              <a:t>2001  Electronic Theses &amp; Dissertations</a:t>
            </a:r>
          </a:p>
          <a:p>
            <a:r>
              <a:rPr lang="en-US" sz="2000" dirty="0" smtClean="0"/>
              <a:t>2002  Archive of European Integration</a:t>
            </a:r>
          </a:p>
          <a:p>
            <a:r>
              <a:rPr lang="en-US" sz="2000" dirty="0" smtClean="0"/>
              <a:t>2003  Minority Health Archive</a:t>
            </a:r>
          </a:p>
          <a:p>
            <a:r>
              <a:rPr lang="en-US" sz="2000" dirty="0" smtClean="0"/>
              <a:t>2003  </a:t>
            </a:r>
            <a:r>
              <a:rPr lang="en-US" sz="2000" dirty="0" err="1" smtClean="0"/>
              <a:t>Aphasiology</a:t>
            </a:r>
            <a:r>
              <a:rPr lang="en-US" sz="2000" dirty="0" smtClean="0"/>
              <a:t> Archive</a:t>
            </a:r>
          </a:p>
          <a:p>
            <a:r>
              <a:rPr lang="en-US" sz="2000" dirty="0" smtClean="0"/>
              <a:t>2009  </a:t>
            </a:r>
            <a:r>
              <a:rPr lang="en-US" sz="2000" dirty="0" err="1" smtClean="0"/>
              <a:t>D-Scholarship@Pitt</a:t>
            </a:r>
            <a:r>
              <a:rPr lang="en-US" sz="2000" dirty="0" smtClean="0"/>
              <a:t> </a:t>
            </a:r>
            <a:br>
              <a:rPr lang="en-US" sz="2000" dirty="0" smtClean="0"/>
            </a:br>
            <a:r>
              <a:rPr lang="en-US" sz="2000" dirty="0" smtClean="0"/>
              <a:t>          </a:t>
            </a:r>
            <a:r>
              <a:rPr lang="en-US" sz="2000" b="0" dirty="0" smtClean="0"/>
              <a:t>(general Institutional Repository)</a:t>
            </a:r>
          </a:p>
          <a:p>
            <a:r>
              <a:rPr lang="en-US" sz="2000" dirty="0" smtClean="0"/>
              <a:t>2010  Industry Studies Working Papers</a:t>
            </a:r>
          </a:p>
          <a:p>
            <a:r>
              <a:rPr lang="en-US" sz="2000" dirty="0" smtClean="0"/>
              <a:t>2012 Archive for Essential Limb Care</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29271" y="2133796"/>
            <a:ext cx="1915545" cy="1486451"/>
          </a:xfrm>
          <a:prstGeom prst="rect">
            <a:avLst/>
          </a:prstGeom>
          <a:effectLst>
            <a:outerShdw blurRad="63500" sx="102000" sy="102000" algn="ctr" rotWithShape="0">
              <a:prstClr val="black">
                <a:alpha val="40000"/>
              </a:prstClr>
            </a:outerShdw>
          </a:effectLst>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91847" y="2877020"/>
            <a:ext cx="1915545" cy="1486451"/>
          </a:xfrm>
          <a:prstGeom prst="rect">
            <a:avLst/>
          </a:prstGeom>
          <a:effectLst>
            <a:outerShdw blurRad="63500" sx="102000" sy="102000" algn="ctr" rotWithShape="0">
              <a:prstClr val="black">
                <a:alpha val="40000"/>
              </a:prstClr>
            </a:outerShdw>
          </a:effectLst>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01148" y="3805546"/>
            <a:ext cx="1915545" cy="1486451"/>
          </a:xfrm>
          <a:prstGeom prst="rect">
            <a:avLst/>
          </a:prstGeom>
          <a:effectLst>
            <a:outerShdw blurRad="63500" sx="102000" sy="102000" algn="ctr" rotWithShape="0">
              <a:prstClr val="black">
                <a:alpha val="40000"/>
              </a:prstClr>
            </a:outerShdw>
          </a:effectLst>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83840" y="4866039"/>
            <a:ext cx="1915545" cy="1486451"/>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545266505"/>
      </p:ext>
    </p:extLst>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2855" y="894563"/>
            <a:ext cx="7772400" cy="925512"/>
          </a:xfrm>
        </p:spPr>
        <p:txBody>
          <a:bodyPr/>
          <a:lstStyle/>
          <a:p>
            <a:r>
              <a:rPr lang="en-US" sz="2400" dirty="0" smtClean="0"/>
              <a:t>Documents in repositories and journals</a:t>
            </a:r>
            <a:endParaRPr lang="en-US" sz="2400" dirty="0"/>
          </a:p>
        </p:txBody>
      </p:sp>
      <p:graphicFrame>
        <p:nvGraphicFramePr>
          <p:cNvPr id="4" name="Chart 3"/>
          <p:cNvGraphicFramePr>
            <a:graphicFrameLocks/>
          </p:cNvGraphicFramePr>
          <p:nvPr>
            <p:extLst>
              <p:ext uri="{D42A27DB-BD31-4B8C-83A1-F6EECF244321}">
                <p14:modId xmlns:p14="http://schemas.microsoft.com/office/powerpoint/2010/main" val="1564895841"/>
              </p:ext>
            </p:extLst>
          </p:nvPr>
        </p:nvGraphicFramePr>
        <p:xfrm>
          <a:off x="447674" y="1763726"/>
          <a:ext cx="8248651" cy="55435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66673955"/>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a:graphicFrameLocks/>
          </p:cNvGraphicFramePr>
          <p:nvPr>
            <p:extLst>
              <p:ext uri="{D42A27DB-BD31-4B8C-83A1-F6EECF244321}">
                <p14:modId xmlns:p14="http://schemas.microsoft.com/office/powerpoint/2010/main" val="1433404391"/>
              </p:ext>
            </p:extLst>
          </p:nvPr>
        </p:nvGraphicFramePr>
        <p:xfrm>
          <a:off x="1108422" y="965787"/>
          <a:ext cx="9601200" cy="61150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p:cNvSpPr txBox="1"/>
          <p:nvPr/>
        </p:nvSpPr>
        <p:spPr>
          <a:xfrm>
            <a:off x="783771" y="1398493"/>
            <a:ext cx="7100021" cy="584775"/>
          </a:xfrm>
          <a:prstGeom prst="rect">
            <a:avLst/>
          </a:prstGeom>
          <a:noFill/>
        </p:spPr>
        <p:txBody>
          <a:bodyPr wrap="none" rtlCol="0">
            <a:spAutoFit/>
          </a:bodyPr>
          <a:lstStyle/>
          <a:p>
            <a:r>
              <a:rPr lang="en-US" sz="3200" spc="-50" dirty="0">
                <a:solidFill>
                  <a:srgbClr val="3F5A71"/>
                </a:solidFill>
                <a:latin typeface="+mj-lt"/>
                <a:ea typeface="+mj-ea"/>
                <a:cs typeface="Tahoma" pitchFamily="34" charset="0"/>
              </a:rPr>
              <a:t>Growth in number of titles published</a:t>
            </a:r>
          </a:p>
        </p:txBody>
      </p:sp>
    </p:spTree>
    <p:extLst>
      <p:ext uri="{BB962C8B-B14F-4D97-AF65-F5344CB8AC3E}">
        <p14:creationId xmlns:p14="http://schemas.microsoft.com/office/powerpoint/2010/main" val="3471909423"/>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493919"/>
            <a:ext cx="7772400" cy="925512"/>
          </a:xfrm>
        </p:spPr>
        <p:txBody>
          <a:bodyPr/>
          <a:lstStyle/>
          <a:p>
            <a:r>
              <a:rPr lang="en-US" dirty="0" smtClean="0"/>
              <a:t>ULS E-Journal Publishing</a:t>
            </a:r>
            <a:br>
              <a:rPr lang="en-US" dirty="0" smtClean="0"/>
            </a:br>
            <a:r>
              <a:rPr lang="en-US" sz="2800" dirty="0" smtClean="0"/>
              <a:t>http://www.library.pitt.edu/e-journals</a:t>
            </a:r>
            <a:endParaRPr lang="en-US" sz="2800" dirty="0"/>
          </a:p>
        </p:txBody>
      </p:sp>
      <p:sp>
        <p:nvSpPr>
          <p:cNvPr id="3" name="Content Placeholder 2"/>
          <p:cNvSpPr>
            <a:spLocks noGrp="1"/>
          </p:cNvSpPr>
          <p:nvPr>
            <p:ph idx="1"/>
          </p:nvPr>
        </p:nvSpPr>
        <p:spPr>
          <a:xfrm>
            <a:off x="685800" y="2866144"/>
            <a:ext cx="7772400" cy="3687055"/>
          </a:xfrm>
        </p:spPr>
        <p:txBody>
          <a:bodyPr/>
          <a:lstStyle/>
          <a:p>
            <a:r>
              <a:rPr lang="en-US" dirty="0" smtClean="0"/>
              <a:t>Rapid growth to 35 journals since 2007</a:t>
            </a:r>
          </a:p>
          <a:p>
            <a:r>
              <a:rPr lang="en-US" dirty="0" smtClean="0"/>
              <a:t>Peer-reviewed scholarly research journals</a:t>
            </a:r>
          </a:p>
          <a:p>
            <a:r>
              <a:rPr lang="en-US" dirty="0" smtClean="0"/>
              <a:t>Most are Open Access and electronic-only</a:t>
            </a:r>
          </a:p>
          <a:p>
            <a:r>
              <a:rPr lang="en-US" dirty="0" smtClean="0"/>
              <a:t>Based on PKP Open Journal Systems (OJS)</a:t>
            </a:r>
          </a:p>
          <a:p>
            <a:r>
              <a:rPr lang="en-US" dirty="0" smtClean="0"/>
              <a:t>Editorial teams are located around the world</a:t>
            </a:r>
          </a:p>
          <a:p>
            <a:r>
              <a:rPr lang="en-US" dirty="0" smtClean="0"/>
              <a:t>Six journals have multilingual content</a:t>
            </a:r>
          </a:p>
        </p:txBody>
      </p:sp>
    </p:spTree>
    <p:extLst>
      <p:ext uri="{BB962C8B-B14F-4D97-AF65-F5344CB8AC3E}">
        <p14:creationId xmlns:p14="http://schemas.microsoft.com/office/powerpoint/2010/main" val="464914700"/>
      </p:ext>
    </p:extLst>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Journal publishing goals</a:t>
            </a:r>
            <a:endParaRPr lang="en-US" dirty="0"/>
          </a:p>
        </p:txBody>
      </p:sp>
      <p:sp>
        <p:nvSpPr>
          <p:cNvPr id="3" name="Content Placeholder 2"/>
          <p:cNvSpPr>
            <a:spLocks noGrp="1"/>
          </p:cNvSpPr>
          <p:nvPr>
            <p:ph idx="1"/>
          </p:nvPr>
        </p:nvSpPr>
        <p:spPr>
          <a:xfrm>
            <a:off x="3780693" y="2250831"/>
            <a:ext cx="5097585" cy="4126800"/>
          </a:xfrm>
        </p:spPr>
        <p:txBody>
          <a:bodyPr/>
          <a:lstStyle/>
          <a:p>
            <a:r>
              <a:rPr lang="en-US" dirty="0" smtClean="0"/>
              <a:t>Propel scholarship at the University of Pittsburgh</a:t>
            </a:r>
          </a:p>
          <a:p>
            <a:r>
              <a:rPr lang="en-US" dirty="0" smtClean="0"/>
              <a:t>Extend service beyond the home institution</a:t>
            </a:r>
          </a:p>
          <a:p>
            <a:r>
              <a:rPr lang="en-US" dirty="0" smtClean="0"/>
              <a:t>Save ‘at-risk’ journals without the infrastructure or know-how to go electronic</a:t>
            </a:r>
          </a:p>
          <a:p>
            <a:r>
              <a:rPr lang="en-US" dirty="0" smtClean="0"/>
              <a:t>Incentivize Open Access Publishing worldwide</a:t>
            </a:r>
          </a:p>
          <a:p>
            <a:endParaRPr lang="en-US" dirty="0"/>
          </a:p>
        </p:txBody>
      </p:sp>
      <p:pic>
        <p:nvPicPr>
          <p:cNvPr id="5123" name="Picture 3" descr="E:\istockphotos\Photos\hel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0353" y="2250831"/>
            <a:ext cx="2807587" cy="40213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1702487"/>
      </p:ext>
    </p:extLst>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Journal Publishing Strategies</a:t>
            </a:r>
            <a:endParaRPr lang="en-US" dirty="0"/>
          </a:p>
        </p:txBody>
      </p:sp>
      <p:sp>
        <p:nvSpPr>
          <p:cNvPr id="3" name="Content Placeholder 2"/>
          <p:cNvSpPr>
            <a:spLocks noGrp="1"/>
          </p:cNvSpPr>
          <p:nvPr>
            <p:ph idx="1"/>
          </p:nvPr>
        </p:nvSpPr>
        <p:spPr>
          <a:xfrm>
            <a:off x="685800" y="2426400"/>
            <a:ext cx="4316506" cy="4126800"/>
          </a:xfrm>
        </p:spPr>
        <p:txBody>
          <a:bodyPr/>
          <a:lstStyle/>
          <a:p>
            <a:r>
              <a:rPr lang="en-US" dirty="0" smtClean="0"/>
              <a:t>Maintain quality and academic integrity</a:t>
            </a:r>
          </a:p>
          <a:p>
            <a:r>
              <a:rPr lang="en-US" dirty="0" smtClean="0"/>
              <a:t>Choose partners carefully</a:t>
            </a:r>
          </a:p>
          <a:p>
            <a:r>
              <a:rPr lang="en-US" dirty="0" smtClean="0"/>
              <a:t>Rely on self-sufficient editors</a:t>
            </a:r>
          </a:p>
          <a:p>
            <a:r>
              <a:rPr lang="en-US" dirty="0" smtClean="0"/>
              <a:t>Work smart, not hard</a:t>
            </a:r>
          </a:p>
          <a:p>
            <a:r>
              <a:rPr lang="en-US" dirty="0" smtClean="0"/>
              <a:t>Keep costs low</a:t>
            </a:r>
            <a:endParaRPr lang="en-US" dirty="0"/>
          </a:p>
        </p:txBody>
      </p:sp>
      <p:pic>
        <p:nvPicPr>
          <p:cNvPr id="3074" name="Picture 2" descr="E:\istockphotos\Photos\iStock_000003739524XSmal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9992" y="2817227"/>
            <a:ext cx="3644860" cy="2662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9548952"/>
      </p:ext>
    </p:extLst>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69396" y="2481302"/>
            <a:ext cx="2152650" cy="3048000"/>
          </a:xfrm>
          <a:prstGeom prst="rect">
            <a:avLst/>
          </a:prstGeom>
        </p:spPr>
      </p:pic>
      <p:sp>
        <p:nvSpPr>
          <p:cNvPr id="2" name="Title 1"/>
          <p:cNvSpPr>
            <a:spLocks noGrp="1"/>
          </p:cNvSpPr>
          <p:nvPr>
            <p:ph type="title"/>
          </p:nvPr>
        </p:nvSpPr>
        <p:spPr/>
        <p:txBody>
          <a:bodyPr/>
          <a:lstStyle/>
          <a:p>
            <a:r>
              <a:rPr lang="en-US" dirty="0" smtClean="0"/>
              <a:t>Selection Criteria</a:t>
            </a:r>
            <a:endParaRPr lang="en-US" dirty="0"/>
          </a:p>
        </p:txBody>
      </p:sp>
      <p:sp>
        <p:nvSpPr>
          <p:cNvPr id="3" name="Content Placeholder 2"/>
          <p:cNvSpPr>
            <a:spLocks noGrp="1"/>
          </p:cNvSpPr>
          <p:nvPr>
            <p:ph idx="1"/>
          </p:nvPr>
        </p:nvSpPr>
        <p:spPr>
          <a:xfrm>
            <a:off x="685800" y="2426400"/>
            <a:ext cx="6168358" cy="4126800"/>
          </a:xfrm>
        </p:spPr>
        <p:txBody>
          <a:bodyPr/>
          <a:lstStyle/>
          <a:p>
            <a:r>
              <a:rPr lang="en-US" dirty="0" smtClean="0"/>
              <a:t>Original scholarly content</a:t>
            </a:r>
          </a:p>
          <a:p>
            <a:r>
              <a:rPr lang="en-US" dirty="0" smtClean="0"/>
              <a:t>Rigorous blind review process</a:t>
            </a:r>
          </a:p>
          <a:p>
            <a:r>
              <a:rPr lang="en-US" dirty="0" smtClean="0"/>
              <a:t>Commitment to Open Access for content</a:t>
            </a:r>
          </a:p>
          <a:p>
            <a:r>
              <a:rPr lang="en-US" dirty="0" smtClean="0"/>
              <a:t>Editorial Board of internationally recognized scholars</a:t>
            </a:r>
          </a:p>
          <a:p>
            <a:endParaRPr lang="en-US" dirty="0"/>
          </a:p>
        </p:txBody>
      </p:sp>
    </p:spTree>
    <p:extLst>
      <p:ext uri="{BB962C8B-B14F-4D97-AF65-F5344CB8AC3E}">
        <p14:creationId xmlns:p14="http://schemas.microsoft.com/office/powerpoint/2010/main" val="1426695966"/>
      </p:ext>
    </p:extLst>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Publications Advisory Board</a:t>
            </a:r>
            <a:endParaRPr lang="en-US" dirty="0"/>
          </a:p>
        </p:txBody>
      </p:sp>
      <p:sp>
        <p:nvSpPr>
          <p:cNvPr id="3" name="Content Placeholder 2"/>
          <p:cNvSpPr>
            <a:spLocks noGrp="1"/>
          </p:cNvSpPr>
          <p:nvPr>
            <p:ph idx="1"/>
          </p:nvPr>
        </p:nvSpPr>
        <p:spPr/>
        <p:txBody>
          <a:bodyPr/>
          <a:lstStyle/>
          <a:p>
            <a:r>
              <a:rPr lang="en-US" dirty="0" smtClean="0"/>
              <a:t>Includes leaders in scholarly publishing and Open Access issues</a:t>
            </a:r>
          </a:p>
          <a:p>
            <a:r>
              <a:rPr lang="en-US" dirty="0" smtClean="0"/>
              <a:t>Provides strategic guidance and expertise for ULS digital publishing program </a:t>
            </a:r>
          </a:p>
          <a:p>
            <a:r>
              <a:rPr lang="en-US" dirty="0" smtClean="0"/>
              <a:t>Assists in development of publication policies governing:</a:t>
            </a:r>
          </a:p>
          <a:p>
            <a:pPr lvl="1"/>
            <a:r>
              <a:rPr lang="en-US" dirty="0" smtClean="0"/>
              <a:t>Selection and evaluation criteria for partners</a:t>
            </a:r>
          </a:p>
          <a:p>
            <a:pPr lvl="1"/>
            <a:r>
              <a:rPr lang="en-US" dirty="0" smtClean="0"/>
              <a:t>Open Access and Creative Commons licensing</a:t>
            </a:r>
          </a:p>
          <a:p>
            <a:pPr lvl="1"/>
            <a:r>
              <a:rPr lang="en-US" dirty="0" smtClean="0"/>
              <a:t>Cost recovery mechanisms</a:t>
            </a:r>
          </a:p>
          <a:p>
            <a:endParaRPr lang="en-US" dirty="0" smtClean="0"/>
          </a:p>
          <a:p>
            <a:endParaRPr lang="en-US" dirty="0"/>
          </a:p>
        </p:txBody>
      </p:sp>
    </p:spTree>
    <p:extLst>
      <p:ext uri="{BB962C8B-B14F-4D97-AF65-F5344CB8AC3E}">
        <p14:creationId xmlns:p14="http://schemas.microsoft.com/office/powerpoint/2010/main" val="3153274629"/>
      </p:ext>
    </p:extLst>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he.jpg"/>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1114795382"/>
      </p:ext>
    </p:extLst>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jffp.jpg"/>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582527661"/>
      </p:ext>
    </p:extLst>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jt.jpg"/>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1979242809"/>
      </p:ext>
    </p:extLst>
  </p:cSld>
  <p:clrMapOvr>
    <a:masterClrMapping/>
  </p:clrMapOvr>
  <p:transition spd="med">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iblios.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39126" cy="6858000"/>
          </a:xfrm>
          <a:prstGeom prst="rect">
            <a:avLst/>
          </a:prstGeom>
        </p:spPr>
      </p:pic>
    </p:spTree>
    <p:extLst>
      <p:ext uri="{BB962C8B-B14F-4D97-AF65-F5344CB8AC3E}">
        <p14:creationId xmlns:p14="http://schemas.microsoft.com/office/powerpoint/2010/main" val="2941980057"/>
      </p:ext>
    </p:extLst>
  </p:cSld>
  <p:clrMapOvr>
    <a:masterClrMapping/>
  </p:clrMapOvr>
  <p:transition spd="med">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jt.jpg"/>
          <p:cNvPicPr>
            <a:picLocks noChangeAspect="1"/>
          </p:cNvPicPr>
          <p:nvPr/>
        </p:nvPicPr>
        <p:blipFill>
          <a:blip r:embed="rId2"/>
          <a:stretch>
            <a:fillRect/>
          </a:stretch>
        </p:blipFill>
        <p:spPr>
          <a:xfrm>
            <a:off x="0" y="0"/>
            <a:ext cx="9144000" cy="6858000"/>
          </a:xfrm>
          <a:prstGeom prst="rect">
            <a:avLst/>
          </a:prstGeom>
        </p:spPr>
      </p:pic>
      <p:pic>
        <p:nvPicPr>
          <p:cNvPr id="3" name="Picture 2" descr="contemporaneity.jpg"/>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2442685868"/>
      </p:ext>
    </p:extLst>
  </p:cSld>
  <p:clrMapOvr>
    <a:masterClrMapping/>
  </p:clrMapOvr>
  <p:transition spd="med">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evista.jpg"/>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2519629959"/>
      </p:ext>
    </p:extLst>
  </p:cSld>
  <p:clrMapOvr>
    <a:masterClrMapping/>
  </p:clrMapOvr>
  <p:transition spd="med">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C:\Users\jhb23\Pictures\CAJGH10-1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1810425"/>
      </p:ext>
    </p:extLst>
  </p:cSld>
  <p:clrMapOvr>
    <a:masterClrMapping/>
  </p:clrMapOvr>
  <p:transition spd="med">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44000"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31518291"/>
      </p:ext>
    </p:extLst>
  </p:cSld>
  <p:clrMapOvr>
    <a:masterClrMapping/>
  </p:clrMapOvr>
  <p:transition spd="med">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73508909"/>
      </p:ext>
    </p:extLst>
  </p:cSld>
  <p:clrMapOvr>
    <a:masterClrMapping/>
  </p:clrMapOvr>
  <p:transition spd="med">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94231" y="583986"/>
            <a:ext cx="7772400" cy="2358999"/>
          </a:xfrm>
        </p:spPr>
        <p:txBody>
          <a:bodyPr>
            <a:normAutofit/>
          </a:bodyPr>
          <a:lstStyle/>
          <a:p>
            <a:pPr algn="ctr"/>
            <a:r>
              <a:rPr lang="en-US" sz="2400" dirty="0"/>
              <a:t>I</a:t>
            </a:r>
            <a:r>
              <a:rPr lang="en-US" sz="2400" dirty="0" smtClean="0"/>
              <a:t>nnovative open</a:t>
            </a:r>
            <a:r>
              <a:rPr lang="en-US" sz="2400" dirty="0"/>
              <a:t>, dual review process </a:t>
            </a:r>
            <a:r>
              <a:rPr lang="en-US" sz="2400" dirty="0" smtClean="0"/>
              <a:t/>
            </a:r>
            <a:br>
              <a:rPr lang="en-US" sz="2400" dirty="0" smtClean="0"/>
            </a:br>
            <a:r>
              <a:rPr lang="en-US" sz="2400" b="1" i="1" dirty="0" smtClean="0"/>
              <a:t>Dialogic Pedagogy: An International Online Journal</a:t>
            </a:r>
            <a:r>
              <a:rPr lang="en-US" sz="2400" dirty="0" smtClean="0"/>
              <a:t/>
            </a:r>
            <a:br>
              <a:rPr lang="en-US" sz="2400" dirty="0" smtClean="0"/>
            </a:br>
            <a:r>
              <a:rPr lang="en-US" sz="2400" dirty="0" smtClean="0"/>
              <a:t>http://dpj.pitt.edu</a:t>
            </a:r>
            <a:endParaRPr lang="en-US" sz="2400" dirty="0"/>
          </a:p>
        </p:txBody>
      </p:sp>
      <p:sp>
        <p:nvSpPr>
          <p:cNvPr id="3" name="Subtitle 2"/>
          <p:cNvSpPr>
            <a:spLocks noGrp="1"/>
          </p:cNvSpPr>
          <p:nvPr>
            <p:ph type="subTitle" idx="1"/>
          </p:nvPr>
        </p:nvSpPr>
        <p:spPr>
          <a:xfrm>
            <a:off x="397649" y="2514600"/>
            <a:ext cx="4205087" cy="4572000"/>
          </a:xfrm>
        </p:spPr>
        <p:txBody>
          <a:bodyPr>
            <a:normAutofit/>
          </a:bodyPr>
          <a:lstStyle/>
          <a:p>
            <a:pPr marL="342900" indent="-342900" algn="l">
              <a:buFont typeface="Arial" pitchFamily="34" charset="0"/>
              <a:buChar char="•"/>
            </a:pPr>
            <a:r>
              <a:rPr lang="en-US" sz="2000" dirty="0"/>
              <a:t>Initial check for scope </a:t>
            </a:r>
            <a:r>
              <a:rPr lang="en-US" sz="2000" dirty="0" smtClean="0"/>
              <a:t>by </a:t>
            </a:r>
            <a:r>
              <a:rPr lang="en-US" sz="2000" dirty="0"/>
              <a:t>Editors</a:t>
            </a:r>
          </a:p>
          <a:p>
            <a:pPr marL="342900" indent="-342900" algn="l">
              <a:buFont typeface="Arial" pitchFamily="34" charset="0"/>
              <a:buChar char="•"/>
            </a:pPr>
            <a:r>
              <a:rPr lang="en-US" sz="2000" dirty="0"/>
              <a:t>Submission </a:t>
            </a:r>
            <a:r>
              <a:rPr lang="en-US" sz="2000" dirty="0" smtClean="0"/>
              <a:t>is posted immediately community </a:t>
            </a:r>
            <a:r>
              <a:rPr lang="en-US" sz="2000" dirty="0"/>
              <a:t>forum for public comment</a:t>
            </a:r>
          </a:p>
          <a:p>
            <a:pPr marL="342900" indent="-342900" algn="l">
              <a:buFont typeface="Arial" pitchFamily="34" charset="0"/>
              <a:buChar char="•"/>
            </a:pPr>
            <a:r>
              <a:rPr lang="en-US" sz="2000" dirty="0"/>
              <a:t>Traditional 4-week peer review takes place simultaneously with public comment on submissions</a:t>
            </a:r>
          </a:p>
          <a:p>
            <a:pPr algn="l"/>
            <a:endParaRPr lang="en-US" sz="2000" dirty="0">
              <a:solidFill>
                <a:schemeClr val="tx1"/>
              </a:solidFill>
            </a:endParaRPr>
          </a:p>
        </p:txBody>
      </p:sp>
      <p:sp>
        <p:nvSpPr>
          <p:cNvPr id="5" name="TextBox 4"/>
          <p:cNvSpPr txBox="1"/>
          <p:nvPr/>
        </p:nvSpPr>
        <p:spPr>
          <a:xfrm>
            <a:off x="4602736" y="2514600"/>
            <a:ext cx="4095590" cy="3170099"/>
          </a:xfrm>
          <a:prstGeom prst="rect">
            <a:avLst/>
          </a:prstGeom>
          <a:noFill/>
        </p:spPr>
        <p:txBody>
          <a:bodyPr wrap="square" rtlCol="0">
            <a:spAutoFit/>
          </a:bodyPr>
          <a:lstStyle/>
          <a:p>
            <a:pPr marL="342900" indent="-342900">
              <a:buFont typeface="Arial" pitchFamily="34" charset="0"/>
              <a:buChar char="•"/>
            </a:pPr>
            <a:r>
              <a:rPr lang="en-US" sz="2000" spc="-50" dirty="0">
                <a:solidFill>
                  <a:srgbClr val="5B84A5"/>
                </a:solidFill>
                <a:latin typeface="+mj-lt"/>
                <a:cs typeface="Tahoma" pitchFamily="34" charset="0"/>
              </a:rPr>
              <a:t>Peer reviewer comments are posted to the public comment forum for additional discussion for 4 weeks</a:t>
            </a:r>
          </a:p>
          <a:p>
            <a:endParaRPr lang="en-US" sz="2000" spc="-50" dirty="0">
              <a:solidFill>
                <a:srgbClr val="5B84A5"/>
              </a:solidFill>
              <a:latin typeface="+mj-lt"/>
              <a:cs typeface="Tahoma" pitchFamily="34" charset="0"/>
            </a:endParaRPr>
          </a:p>
          <a:p>
            <a:pPr marL="342900" indent="-342900">
              <a:buFont typeface="Arial" pitchFamily="34" charset="0"/>
              <a:buChar char="•"/>
            </a:pPr>
            <a:r>
              <a:rPr lang="en-US" sz="2000" spc="-50" dirty="0">
                <a:solidFill>
                  <a:srgbClr val="5B84A5"/>
                </a:solidFill>
                <a:latin typeface="+mj-lt"/>
                <a:cs typeface="Tahoma" pitchFamily="34" charset="0"/>
              </a:rPr>
              <a:t>Final acceptance decision is made by the </a:t>
            </a:r>
            <a:r>
              <a:rPr lang="en-US" sz="2000" spc="-50" dirty="0" smtClean="0">
                <a:solidFill>
                  <a:srgbClr val="5B84A5"/>
                </a:solidFill>
                <a:latin typeface="+mj-lt"/>
                <a:cs typeface="Tahoma" pitchFamily="34" charset="0"/>
              </a:rPr>
              <a:t>Editors</a:t>
            </a:r>
          </a:p>
          <a:p>
            <a:pPr marL="342900" indent="-342900">
              <a:buFont typeface="Arial" pitchFamily="34" charset="0"/>
              <a:buChar char="•"/>
            </a:pPr>
            <a:endParaRPr lang="en-US" sz="2000" spc="-50" dirty="0">
              <a:solidFill>
                <a:srgbClr val="5B84A5"/>
              </a:solidFill>
              <a:latin typeface="+mj-lt"/>
              <a:cs typeface="Tahoma" pitchFamily="34" charset="0"/>
            </a:endParaRPr>
          </a:p>
          <a:p>
            <a:pPr marL="342900" indent="-342900">
              <a:buFont typeface="Arial" pitchFamily="34" charset="0"/>
              <a:buChar char="•"/>
            </a:pPr>
            <a:r>
              <a:rPr lang="en-US" sz="2000" spc="-50" dirty="0" smtClean="0">
                <a:solidFill>
                  <a:srgbClr val="5B84A5"/>
                </a:solidFill>
                <a:latin typeface="+mj-lt"/>
                <a:cs typeface="Tahoma" pitchFamily="34" charset="0"/>
              </a:rPr>
              <a:t>Refereed content is formally published in a separate area.</a:t>
            </a:r>
            <a:endParaRPr lang="en-US" sz="2000" spc="-50" dirty="0">
              <a:solidFill>
                <a:srgbClr val="5B84A5"/>
              </a:solidFill>
              <a:latin typeface="+mj-lt"/>
              <a:cs typeface="Tahoma" pitchFamily="34" charset="0"/>
            </a:endParaRPr>
          </a:p>
        </p:txBody>
      </p:sp>
    </p:spTree>
    <p:extLst>
      <p:ext uri="{BB962C8B-B14F-4D97-AF65-F5344CB8AC3E}">
        <p14:creationId xmlns:p14="http://schemas.microsoft.com/office/powerpoint/2010/main" val="3156673412"/>
      </p:ext>
    </p:extLst>
  </p:cSld>
  <p:clrMapOvr>
    <a:overrideClrMapping bg1="lt1" tx1="dk1" bg2="lt2" tx2="dk2" accent1="accent1" accent2="accent2" accent3="accent3" accent4="accent4" accent5="accent5" accent6="accent6" hlink="hlink" folHlink="folHlink"/>
  </p:clrMapOvr>
  <p:transition spd="med">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t>Monographic Publishing</a:t>
            </a:r>
            <a:endParaRPr lang="en-US" dirty="0"/>
          </a:p>
        </p:txBody>
      </p:sp>
      <p:sp>
        <p:nvSpPr>
          <p:cNvPr id="3" name="Content Placeholder 2"/>
          <p:cNvSpPr>
            <a:spLocks noGrp="1"/>
          </p:cNvSpPr>
          <p:nvPr>
            <p:ph idx="1"/>
          </p:nvPr>
        </p:nvSpPr>
        <p:spPr/>
        <p:txBody>
          <a:bodyPr/>
          <a:lstStyle/>
          <a:p>
            <a:pPr eaLnBrk="1" hangingPunct="1">
              <a:defRPr/>
            </a:pPr>
            <a:r>
              <a:rPr lang="en-US" dirty="0" smtClean="0"/>
              <a:t>Based on Open Monograph Press (OMP)</a:t>
            </a:r>
          </a:p>
          <a:p>
            <a:pPr eaLnBrk="1" hangingPunct="1">
              <a:defRPr/>
            </a:pPr>
            <a:r>
              <a:rPr lang="en-US" dirty="0"/>
              <a:t>d</a:t>
            </a:r>
            <a:r>
              <a:rPr lang="en-US" dirty="0" smtClean="0"/>
              <a:t>eveloped by Public Knowledge Project (PKP)</a:t>
            </a:r>
          </a:p>
          <a:p>
            <a:pPr eaLnBrk="1" hangingPunct="1">
              <a:defRPr/>
            </a:pPr>
            <a:r>
              <a:rPr lang="en-US" dirty="0" smtClean="0"/>
              <a:t>Pitt participating in early testing and software development</a:t>
            </a:r>
          </a:p>
          <a:p>
            <a:pPr eaLnBrk="1" hangingPunct="1">
              <a:defRPr/>
            </a:pPr>
            <a:r>
              <a:rPr lang="en-US" dirty="0"/>
              <a:t>f</a:t>
            </a:r>
            <a:r>
              <a:rPr lang="en-US" dirty="0" smtClean="0"/>
              <a:t>orthcoming titles:</a:t>
            </a:r>
          </a:p>
          <a:p>
            <a:pPr lvl="1" eaLnBrk="1" hangingPunct="1">
              <a:defRPr/>
            </a:pPr>
            <a:r>
              <a:rPr lang="en-US" dirty="0" err="1" smtClean="0"/>
              <a:t>Rescher</a:t>
            </a:r>
            <a:r>
              <a:rPr lang="en-US" dirty="0" smtClean="0"/>
              <a:t>, Nicholas. </a:t>
            </a:r>
            <a:r>
              <a:rPr lang="en-US" dirty="0"/>
              <a:t>Leibniz and cryptography:  an account on the occasion of the initial exhibition of the reconstruction of Leibniz’s cipher </a:t>
            </a:r>
            <a:r>
              <a:rPr lang="en-US" dirty="0" smtClean="0"/>
              <a:t>machine</a:t>
            </a:r>
          </a:p>
          <a:p>
            <a:pPr lvl="1" eaLnBrk="1" hangingPunct="1">
              <a:defRPr/>
            </a:pPr>
            <a:r>
              <a:rPr lang="en-US" dirty="0" smtClean="0"/>
              <a:t>Russell, Daniel S.  The emblem and device in France</a:t>
            </a:r>
          </a:p>
        </p:txBody>
      </p:sp>
    </p:spTree>
    <p:extLst>
      <p:ext uri="{BB962C8B-B14F-4D97-AF65-F5344CB8AC3E}">
        <p14:creationId xmlns:p14="http://schemas.microsoft.com/office/powerpoint/2010/main" val="3504093479"/>
      </p:ext>
    </p:extLst>
  </p:cSld>
  <p:clrMapOvr>
    <a:masterClrMapping/>
  </p:clrMapOvr>
  <p:transition spd="med">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t>Scholarly Exchange</a:t>
            </a:r>
            <a:r>
              <a:rPr lang="en-US" baseline="30000" dirty="0" smtClean="0"/>
              <a:t>®</a:t>
            </a:r>
            <a:endParaRPr lang="en-US" baseline="30000" dirty="0"/>
          </a:p>
        </p:txBody>
      </p:sp>
      <p:sp>
        <p:nvSpPr>
          <p:cNvPr id="3" name="Content Placeholder 2"/>
          <p:cNvSpPr>
            <a:spLocks noGrp="1"/>
          </p:cNvSpPr>
          <p:nvPr>
            <p:ph idx="1"/>
          </p:nvPr>
        </p:nvSpPr>
        <p:spPr/>
        <p:txBody>
          <a:bodyPr/>
          <a:lstStyle/>
          <a:p>
            <a:pPr eaLnBrk="1" hangingPunct="1">
              <a:defRPr/>
            </a:pPr>
            <a:r>
              <a:rPr lang="en-US" dirty="0">
                <a:hlinkClick r:id="rId2"/>
              </a:rPr>
              <a:t>http://www.scholarlyexchange.org</a:t>
            </a:r>
            <a:endParaRPr lang="en-US" dirty="0"/>
          </a:p>
          <a:p>
            <a:pPr eaLnBrk="1" hangingPunct="1">
              <a:defRPr/>
            </a:pPr>
            <a:r>
              <a:rPr lang="en-US" dirty="0"/>
              <a:t>Approximately 40 </a:t>
            </a:r>
            <a:r>
              <a:rPr lang="en-US" dirty="0" smtClean="0"/>
              <a:t>additional </a:t>
            </a:r>
            <a:r>
              <a:rPr lang="en-US" dirty="0"/>
              <a:t>Open Access journals</a:t>
            </a:r>
          </a:p>
          <a:p>
            <a:pPr eaLnBrk="1" hangingPunct="1">
              <a:defRPr/>
            </a:pPr>
            <a:r>
              <a:rPr lang="en-US" dirty="0"/>
              <a:t>Acquired </a:t>
            </a:r>
            <a:r>
              <a:rPr lang="en-US" dirty="0" smtClean="0"/>
              <a:t>by </a:t>
            </a:r>
            <a:r>
              <a:rPr lang="en-US" dirty="0"/>
              <a:t>the ULS on August 1, 2012</a:t>
            </a:r>
          </a:p>
          <a:p>
            <a:pPr eaLnBrk="1" hangingPunct="1">
              <a:defRPr/>
            </a:pPr>
            <a:r>
              <a:rPr lang="en-US" dirty="0"/>
              <a:t>Hosting service </a:t>
            </a:r>
            <a:r>
              <a:rPr lang="en-US" dirty="0" smtClean="0"/>
              <a:t>only</a:t>
            </a:r>
            <a:endParaRPr lang="en-US" dirty="0"/>
          </a:p>
          <a:p>
            <a:pPr eaLnBrk="1" hangingPunct="1">
              <a:defRPr/>
            </a:pPr>
            <a:r>
              <a:rPr lang="en-US" dirty="0"/>
              <a:t>ULS is NOT the publisher and does not provide publishing services</a:t>
            </a:r>
          </a:p>
        </p:txBody>
      </p:sp>
    </p:spTree>
  </p:cSld>
  <p:clrMapOvr>
    <a:masterClrMapping/>
  </p:clrMapOvr>
  <p:transition spd="med">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7204" y="1255575"/>
            <a:ext cx="5860996" cy="926025"/>
          </a:xfrm>
        </p:spPr>
        <p:txBody>
          <a:bodyPr/>
          <a:lstStyle/>
          <a:p>
            <a:r>
              <a:rPr lang="en-US" dirty="0" smtClean="0"/>
              <a:t>Staffing for journal publishing</a:t>
            </a:r>
            <a:endParaRPr lang="en-US" dirty="0"/>
          </a:p>
        </p:txBody>
      </p:sp>
      <p:sp>
        <p:nvSpPr>
          <p:cNvPr id="3" name="Content Placeholder 2"/>
          <p:cNvSpPr>
            <a:spLocks noGrp="1"/>
          </p:cNvSpPr>
          <p:nvPr>
            <p:ph idx="1"/>
          </p:nvPr>
        </p:nvSpPr>
        <p:spPr/>
        <p:txBody>
          <a:bodyPr/>
          <a:lstStyle/>
          <a:p>
            <a:pPr marL="0" lvl="0" indent="0">
              <a:buNone/>
            </a:pPr>
            <a:r>
              <a:rPr lang="en-US" dirty="0"/>
              <a:t>2</a:t>
            </a:r>
            <a:r>
              <a:rPr lang="en-US" dirty="0" smtClean="0"/>
              <a:t>.00 FTE OJS operations and customer support</a:t>
            </a:r>
            <a:endParaRPr lang="en-US" dirty="0"/>
          </a:p>
          <a:p>
            <a:pPr marL="0" indent="0">
              <a:buNone/>
            </a:pPr>
            <a:r>
              <a:rPr lang="en-US" dirty="0"/>
              <a:t>0.25 FTE </a:t>
            </a:r>
            <a:r>
              <a:rPr lang="en-US" dirty="0" smtClean="0"/>
              <a:t>administration, partner </a:t>
            </a:r>
            <a:r>
              <a:rPr lang="en-US" dirty="0"/>
              <a:t>relations, marketing</a:t>
            </a:r>
          </a:p>
          <a:p>
            <a:pPr marL="0" indent="0">
              <a:buNone/>
            </a:pPr>
            <a:r>
              <a:rPr lang="en-US" dirty="0" smtClean="0"/>
              <a:t>0.30 </a:t>
            </a:r>
            <a:r>
              <a:rPr lang="en-US" dirty="0"/>
              <a:t>FTE graphic </a:t>
            </a:r>
            <a:r>
              <a:rPr lang="en-US" dirty="0" smtClean="0"/>
              <a:t>designers</a:t>
            </a:r>
            <a:endParaRPr lang="en-US" dirty="0"/>
          </a:p>
          <a:p>
            <a:pPr marL="0" indent="0">
              <a:buNone/>
            </a:pPr>
            <a:r>
              <a:rPr lang="en-US" dirty="0" smtClean="0"/>
              <a:t>0.50 </a:t>
            </a:r>
            <a:r>
              <a:rPr lang="en-US" dirty="0"/>
              <a:t>FTE OJS sys admin</a:t>
            </a:r>
          </a:p>
          <a:p>
            <a:pPr marL="0" indent="0">
              <a:buNone/>
            </a:pPr>
            <a:r>
              <a:rPr lang="en-US" dirty="0" smtClean="0"/>
              <a:t>_____________________</a:t>
            </a:r>
            <a:endParaRPr lang="en-US" dirty="0"/>
          </a:p>
          <a:p>
            <a:pPr marL="0" indent="0">
              <a:buNone/>
            </a:pPr>
            <a:r>
              <a:rPr lang="en-US" dirty="0"/>
              <a:t>3</a:t>
            </a:r>
            <a:r>
              <a:rPr lang="en-US" dirty="0" smtClean="0"/>
              <a:t>.05 </a:t>
            </a:r>
            <a:r>
              <a:rPr lang="en-US" dirty="0"/>
              <a:t>FTE TOTAL</a:t>
            </a:r>
          </a:p>
          <a:p>
            <a:pPr marL="0" indent="0">
              <a:buNone/>
            </a:pPr>
            <a:r>
              <a:rPr lang="en-US" dirty="0" smtClean="0"/>
              <a:t>100% funded from internal reallocation of operating budget</a:t>
            </a:r>
            <a:endParaRPr lang="en-US" dirty="0"/>
          </a:p>
        </p:txBody>
      </p:sp>
      <p:pic>
        <p:nvPicPr>
          <p:cNvPr id="4" name="Content Placeholder 3"/>
          <p:cNvPicPr>
            <a:picLocks noChangeAspect="1"/>
          </p:cNvPicPr>
          <p:nvPr/>
        </p:nvPicPr>
        <p:blipFill rotWithShape="1">
          <a:blip r:embed="rId2">
            <a:extLst>
              <a:ext uri="{28A0092B-C50C-407E-A947-70E740481C1C}">
                <a14:useLocalDpi xmlns:a14="http://schemas.microsoft.com/office/drawing/2010/main" val="0"/>
              </a:ext>
            </a:extLst>
          </a:blip>
          <a:srcRect t="14747" b="14136"/>
          <a:stretch/>
        </p:blipFill>
        <p:spPr bwMode="auto">
          <a:xfrm>
            <a:off x="352682" y="1186107"/>
            <a:ext cx="1944843" cy="1037344"/>
          </a:xfrm>
          <a:prstGeom prst="rect">
            <a:avLst/>
          </a:prstGeom>
          <a:noFill/>
          <a:ln w="9525">
            <a:noFill/>
            <a:miter lim="800000"/>
            <a:headEnd/>
            <a:tailEnd/>
          </a:ln>
        </p:spPr>
      </p:pic>
    </p:spTree>
    <p:extLst>
      <p:ext uri="{BB962C8B-B14F-4D97-AF65-F5344CB8AC3E}">
        <p14:creationId xmlns:p14="http://schemas.microsoft.com/office/powerpoint/2010/main" val="2718976836"/>
      </p:ext>
    </p:extLst>
  </p:cSld>
  <p:clrMapOvr>
    <a:masterClrMapping/>
  </p:clrMapOvr>
  <p:transition spd="med">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t>Sustaining our publishing program</a:t>
            </a:r>
            <a:endParaRPr lang="en-US" dirty="0"/>
          </a:p>
        </p:txBody>
      </p:sp>
      <p:sp>
        <p:nvSpPr>
          <p:cNvPr id="3" name="Content Placeholder 2"/>
          <p:cNvSpPr>
            <a:spLocks noGrp="1"/>
          </p:cNvSpPr>
          <p:nvPr>
            <p:ph idx="1"/>
          </p:nvPr>
        </p:nvSpPr>
        <p:spPr>
          <a:xfrm>
            <a:off x="685800" y="2425700"/>
            <a:ext cx="7772400" cy="2998788"/>
          </a:xfrm>
        </p:spPr>
        <p:txBody>
          <a:bodyPr/>
          <a:lstStyle/>
          <a:p>
            <a:pPr eaLnBrk="1" hangingPunct="1">
              <a:defRPr/>
            </a:pPr>
            <a:r>
              <a:rPr lang="en-US" dirty="0" smtClean="0"/>
              <a:t>Since July 1, 2012, we charge fees for services to all new publishing partners</a:t>
            </a:r>
          </a:p>
          <a:p>
            <a:pPr eaLnBrk="1" hangingPunct="1">
              <a:defRPr/>
            </a:pPr>
            <a:r>
              <a:rPr lang="en-US" dirty="0" smtClean="0"/>
              <a:t>We incentivize </a:t>
            </a:r>
            <a:r>
              <a:rPr lang="en-US" dirty="0"/>
              <a:t>Open Access through </a:t>
            </a:r>
            <a:r>
              <a:rPr lang="en-US" dirty="0" smtClean="0"/>
              <a:t>subsidies</a:t>
            </a:r>
            <a:endParaRPr lang="en-US" dirty="0"/>
          </a:p>
          <a:p>
            <a:pPr eaLnBrk="1" hangingPunct="1">
              <a:defRPr/>
            </a:pPr>
            <a:r>
              <a:rPr lang="en-US" dirty="0" smtClean="0"/>
              <a:t>We subsidize Pitt publications</a:t>
            </a:r>
            <a:endParaRPr lang="en-US" dirty="0"/>
          </a:p>
          <a:p>
            <a:pPr eaLnBrk="1" hangingPunct="1">
              <a:defRPr/>
            </a:pPr>
            <a:r>
              <a:rPr lang="en-US" dirty="0" smtClean="0"/>
              <a:t>Pitt student publications are still free!</a:t>
            </a:r>
            <a:endParaRPr lang="en-US" dirty="0"/>
          </a:p>
        </p:txBody>
      </p:sp>
    </p:spTree>
  </p:cSld>
  <p:clrMapOvr>
    <a:masterClrMapping/>
  </p:clrMapOvr>
  <p:transition spd="med">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eaLnBrk="1" hangingPunct="1">
              <a:defRPr/>
            </a:pPr>
            <a:r>
              <a:rPr lang="en-US" dirty="0" smtClean="0"/>
              <a:t>Leadership in advocacy for </a:t>
            </a:r>
            <a:br>
              <a:rPr lang="en-US" dirty="0" smtClean="0"/>
            </a:br>
            <a:r>
              <a:rPr lang="en-US" dirty="0" smtClean="0"/>
              <a:t>OA publishing</a:t>
            </a:r>
            <a:endParaRPr lang="en-US" dirty="0"/>
          </a:p>
        </p:txBody>
      </p:sp>
      <p:sp>
        <p:nvSpPr>
          <p:cNvPr id="3" name="Content Placeholder 2"/>
          <p:cNvSpPr>
            <a:spLocks noGrp="1"/>
          </p:cNvSpPr>
          <p:nvPr>
            <p:ph idx="1"/>
          </p:nvPr>
        </p:nvSpPr>
        <p:spPr>
          <a:xfrm>
            <a:off x="3042157" y="4886325"/>
            <a:ext cx="5508625" cy="1184275"/>
          </a:xfrm>
        </p:spPr>
        <p:txBody>
          <a:bodyPr/>
          <a:lstStyle/>
          <a:p>
            <a:pPr eaLnBrk="1" hangingPunct="1">
              <a:defRPr/>
            </a:pPr>
            <a:r>
              <a:rPr lang="en-US" sz="2000" dirty="0"/>
              <a:t>F</a:t>
            </a:r>
            <a:r>
              <a:rPr lang="en-US" sz="2000" dirty="0" smtClean="0"/>
              <a:t>irst library publisher in North America to join the Open Access Scholarly Publishers Association (OASPA)</a:t>
            </a:r>
          </a:p>
        </p:txBody>
      </p:sp>
      <p:pic>
        <p:nvPicPr>
          <p:cNvPr id="2150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6313" y="5014913"/>
            <a:ext cx="1905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ontent Placeholder 2"/>
          <p:cNvSpPr txBox="1">
            <a:spLocks/>
          </p:cNvSpPr>
          <p:nvPr/>
        </p:nvSpPr>
        <p:spPr bwMode="auto">
          <a:xfrm>
            <a:off x="920750" y="2671763"/>
            <a:ext cx="7316788" cy="2214562"/>
          </a:xfrm>
          <a:prstGeom prst="rect">
            <a:avLst/>
          </a:prstGeom>
          <a:noFill/>
          <a:ln w="9525">
            <a:noFill/>
            <a:miter lim="800000"/>
            <a:headEnd/>
            <a:tailEnd/>
          </a:ln>
        </p:spPr>
        <p:txBody>
          <a:bodyPr/>
          <a:lstStyle>
            <a:lvl1pPr marL="342900" indent="-342900" algn="l" rtl="0" eaLnBrk="1" fontAlgn="base" hangingPunct="1">
              <a:spcBef>
                <a:spcPts val="1200"/>
              </a:spcBef>
              <a:spcAft>
                <a:spcPct val="0"/>
              </a:spcAft>
              <a:buFont typeface="Wingdings" pitchFamily="2" charset="2"/>
              <a:buChar char="§"/>
              <a:defRPr sz="2400" b="1" kern="1200" spc="-50" baseline="0">
                <a:solidFill>
                  <a:srgbClr val="5B84A5"/>
                </a:solidFill>
                <a:latin typeface="+mj-lt"/>
                <a:ea typeface="+mn-ea"/>
                <a:cs typeface="Tahoma" pitchFamily="34" charset="0"/>
              </a:defRPr>
            </a:lvl1pPr>
            <a:lvl2pPr marL="742950" indent="-285750" algn="l" rtl="0" eaLnBrk="1" fontAlgn="base" hangingPunct="1">
              <a:spcBef>
                <a:spcPct val="20000"/>
              </a:spcBef>
              <a:spcAft>
                <a:spcPct val="0"/>
              </a:spcAft>
              <a:buFont typeface="Arial" pitchFamily="34" charset="0"/>
              <a:buChar char="–"/>
              <a:defRPr sz="2000">
                <a:solidFill>
                  <a:srgbClr val="5B84A5"/>
                </a:solidFill>
                <a:latin typeface="+mj-lt"/>
                <a:ea typeface="+mn-ea"/>
                <a:cs typeface="Tahoma" pitchFamily="34" charset="0"/>
              </a:defRPr>
            </a:lvl2pPr>
            <a:lvl3pPr marL="1143000" indent="-228600" algn="l" rtl="0" eaLnBrk="1" fontAlgn="base" hangingPunct="1">
              <a:spcBef>
                <a:spcPct val="20000"/>
              </a:spcBef>
              <a:spcAft>
                <a:spcPct val="0"/>
              </a:spcAft>
              <a:buFont typeface="Wingdings" pitchFamily="2" charset="2"/>
              <a:buChar char="§"/>
              <a:defRPr sz="1800">
                <a:solidFill>
                  <a:srgbClr val="5B84A5"/>
                </a:solidFill>
                <a:latin typeface="+mj-lt"/>
                <a:ea typeface="+mn-ea"/>
                <a:cs typeface="Tahoma" pitchFamily="34" charset="0"/>
              </a:defRPr>
            </a:lvl3pPr>
            <a:lvl4pPr marL="1600200" indent="-228600" algn="l" rtl="0" eaLnBrk="1" fontAlgn="base" hangingPunct="1">
              <a:spcBef>
                <a:spcPct val="20000"/>
              </a:spcBef>
              <a:spcAft>
                <a:spcPct val="0"/>
              </a:spcAft>
              <a:buFont typeface="Arial" pitchFamily="34" charset="0"/>
              <a:buChar char="–"/>
              <a:defRPr sz="1600">
                <a:solidFill>
                  <a:srgbClr val="5B84A5"/>
                </a:solidFill>
                <a:latin typeface="+mj-lt"/>
                <a:ea typeface="+mn-ea"/>
                <a:cs typeface="Tahoma" pitchFamily="34" charset="0"/>
              </a:defRPr>
            </a:lvl4pPr>
            <a:lvl5pPr marL="2057400" indent="-228600" algn="l" rtl="0" eaLnBrk="1" fontAlgn="base" hangingPunct="1">
              <a:spcBef>
                <a:spcPct val="20000"/>
              </a:spcBef>
              <a:spcAft>
                <a:spcPct val="0"/>
              </a:spcAft>
              <a:buFont typeface="Wingdings" pitchFamily="2" charset="2"/>
              <a:buChar char="§"/>
              <a:defRPr sz="1200">
                <a:solidFill>
                  <a:srgbClr val="5B84A5"/>
                </a:solidFill>
                <a:latin typeface="+mj-lt"/>
                <a:ea typeface="+mn-ea"/>
                <a:cs typeface="Tahoma" pitchFamily="34" charset="0"/>
              </a:defRPr>
            </a:lvl5pPr>
            <a:lvl6pPr marL="2514600" indent="-228600" algn="l" rtl="0" eaLnBrk="1" fontAlgn="base" hangingPunct="1">
              <a:spcBef>
                <a:spcPct val="20000"/>
              </a:spcBef>
              <a:spcAft>
                <a:spcPct val="0"/>
              </a:spcAft>
              <a:buFont typeface="Wingdings" charset="2"/>
              <a:buChar char="§"/>
              <a:defRPr sz="1600">
                <a:solidFill>
                  <a:srgbClr val="3F5A71"/>
                </a:solidFill>
                <a:latin typeface="+mn-lt"/>
                <a:ea typeface="+mn-ea"/>
                <a:cs typeface="+mn-cs"/>
              </a:defRPr>
            </a:lvl6pPr>
            <a:lvl7pPr marL="2971800" indent="-228600" algn="l" rtl="0" eaLnBrk="1" fontAlgn="base" hangingPunct="1">
              <a:spcBef>
                <a:spcPct val="20000"/>
              </a:spcBef>
              <a:spcAft>
                <a:spcPct val="0"/>
              </a:spcAft>
              <a:buFont typeface="Wingdings" charset="2"/>
              <a:buChar char="§"/>
              <a:defRPr sz="1600">
                <a:solidFill>
                  <a:srgbClr val="3F5A71"/>
                </a:solidFill>
                <a:latin typeface="+mn-lt"/>
                <a:ea typeface="+mn-ea"/>
                <a:cs typeface="+mn-cs"/>
              </a:defRPr>
            </a:lvl7pPr>
            <a:lvl8pPr marL="3429000" indent="-228600" algn="l" rtl="0" eaLnBrk="1" fontAlgn="base" hangingPunct="1">
              <a:spcBef>
                <a:spcPct val="20000"/>
              </a:spcBef>
              <a:spcAft>
                <a:spcPct val="0"/>
              </a:spcAft>
              <a:buFont typeface="Wingdings" charset="2"/>
              <a:buChar char="§"/>
              <a:defRPr sz="1600">
                <a:solidFill>
                  <a:srgbClr val="3F5A71"/>
                </a:solidFill>
                <a:latin typeface="+mn-lt"/>
                <a:ea typeface="+mn-ea"/>
                <a:cs typeface="+mn-cs"/>
              </a:defRPr>
            </a:lvl8pPr>
            <a:lvl9pPr marL="3886200" indent="-228600" algn="l" rtl="0" eaLnBrk="1" fontAlgn="base" hangingPunct="1">
              <a:spcBef>
                <a:spcPct val="20000"/>
              </a:spcBef>
              <a:spcAft>
                <a:spcPct val="0"/>
              </a:spcAft>
              <a:buFont typeface="Wingdings" charset="2"/>
              <a:buChar char="§"/>
              <a:defRPr sz="1600">
                <a:solidFill>
                  <a:srgbClr val="3F5A71"/>
                </a:solidFill>
                <a:latin typeface="+mn-lt"/>
                <a:ea typeface="+mn-ea"/>
                <a:cs typeface="+mn-cs"/>
              </a:defRPr>
            </a:lvl9pPr>
          </a:lstStyle>
          <a:p>
            <a:pPr>
              <a:defRPr/>
            </a:pPr>
            <a:r>
              <a:rPr lang="en-US" sz="2000" dirty="0" smtClean="0"/>
              <a:t>Founding member of Coalition for Library Publishing</a:t>
            </a:r>
          </a:p>
          <a:p>
            <a:pPr>
              <a:defRPr/>
            </a:pPr>
            <a:r>
              <a:rPr lang="en-US" sz="2000" dirty="0" smtClean="0"/>
              <a:t>Member of Compact </a:t>
            </a:r>
            <a:r>
              <a:rPr lang="en-US" sz="2000" dirty="0"/>
              <a:t>for Open-Access Publishing Equity (COPE)</a:t>
            </a:r>
            <a:endParaRPr lang="en-US" sz="2000" dirty="0" smtClean="0"/>
          </a:p>
          <a:p>
            <a:pPr>
              <a:defRPr/>
            </a:pPr>
            <a:r>
              <a:rPr lang="en-US" sz="2000" dirty="0" smtClean="0"/>
              <a:t>Major development partner for Public Knowledge Project (PKP)</a:t>
            </a:r>
          </a:p>
        </p:txBody>
      </p:sp>
    </p:spTree>
  </p:cSld>
  <p:clrMapOvr>
    <a:masterClrMapping/>
  </p:clrMapOvr>
  <p:transition spd="med">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Multiple approaches are needed</a:t>
            </a:r>
            <a:endParaRPr lang="en-US" dirty="0"/>
          </a:p>
        </p:txBody>
      </p:sp>
      <p:sp>
        <p:nvSpPr>
          <p:cNvPr id="3" name="Content Placeholder 2"/>
          <p:cNvSpPr>
            <a:spLocks noGrp="1"/>
          </p:cNvSpPr>
          <p:nvPr>
            <p:ph idx="1"/>
          </p:nvPr>
        </p:nvSpPr>
        <p:spPr/>
        <p:txBody>
          <a:bodyPr/>
          <a:lstStyle/>
          <a:p>
            <a:r>
              <a:rPr lang="en-US" dirty="0" smtClean="0"/>
              <a:t>OA journal publishing</a:t>
            </a:r>
          </a:p>
          <a:p>
            <a:r>
              <a:rPr lang="en-US" dirty="0" smtClean="0"/>
              <a:t>OA Institutional Repository &amp; deposit mandates</a:t>
            </a:r>
          </a:p>
          <a:p>
            <a:r>
              <a:rPr lang="en-US" dirty="0" smtClean="0"/>
              <a:t>Support for other OA archives &amp; conference hosting</a:t>
            </a:r>
          </a:p>
          <a:p>
            <a:r>
              <a:rPr lang="en-US" dirty="0" smtClean="0"/>
              <a:t>OA awareness raising</a:t>
            </a:r>
          </a:p>
          <a:p>
            <a:r>
              <a:rPr lang="en-US" dirty="0" smtClean="0"/>
              <a:t>Subsidy of OA author fees</a:t>
            </a:r>
          </a:p>
          <a:p>
            <a:r>
              <a:rPr lang="en-US" dirty="0" smtClean="0"/>
              <a:t>Support the development of Open Source publishing software</a:t>
            </a:r>
          </a:p>
          <a:p>
            <a:pPr marL="0" indent="0">
              <a:buNone/>
            </a:pPr>
            <a:endParaRPr lang="en-US" dirty="0"/>
          </a:p>
        </p:txBody>
      </p:sp>
    </p:spTree>
    <p:extLst>
      <p:ext uri="{BB962C8B-B14F-4D97-AF65-F5344CB8AC3E}">
        <p14:creationId xmlns:p14="http://schemas.microsoft.com/office/powerpoint/2010/main" val="718678641"/>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8116" y="1217760"/>
            <a:ext cx="7772400" cy="585741"/>
          </a:xfrm>
        </p:spPr>
        <p:txBody>
          <a:bodyPr/>
          <a:lstStyle/>
          <a:p>
            <a:pPr marL="0" indent="0" algn="ctr">
              <a:buNone/>
            </a:pPr>
            <a:r>
              <a:rPr lang="en-US" dirty="0" smtClean="0">
                <a:hlinkClick r:id="rId2"/>
              </a:rPr>
              <a:t>http://www.library.pitt.edu/e-journals</a:t>
            </a:r>
            <a:endParaRPr lang="en-US" dirty="0" smtClean="0"/>
          </a:p>
          <a:p>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2481" y="1737820"/>
            <a:ext cx="5179039" cy="4018902"/>
          </a:xfrm>
          <a:prstGeom prst="roundRect">
            <a:avLst>
              <a:gd name="adj" fmla="val 8594"/>
            </a:avLst>
          </a:prstGeom>
          <a:solidFill>
            <a:srgbClr val="FFFFFF">
              <a:shade val="85000"/>
            </a:srgbClr>
          </a:solidFill>
          <a:ln>
            <a:noFill/>
          </a:ln>
          <a:effectLst>
            <a:reflection blurRad="6350" stA="52000" endA="300" endPos="19000" dir="5400000" sy="-100000" algn="bl" rotWithShape="0"/>
          </a:effectLst>
        </p:spPr>
      </p:pic>
    </p:spTree>
    <p:extLst>
      <p:ext uri="{BB962C8B-B14F-4D97-AF65-F5344CB8AC3E}">
        <p14:creationId xmlns:p14="http://schemas.microsoft.com/office/powerpoint/2010/main" val="2703419591"/>
      </p:ext>
    </p:extLst>
  </p:cSld>
  <p:clrMapOvr>
    <a:masterClrMapping/>
  </p:clrMapOvr>
  <p:transition spd="med">
    <p:fade/>
  </p:transition>
  <p:timing>
    <p:tnLst>
      <p:par>
        <p:cTn id="1" dur="indefinite" restart="never" nodeType="tmRoot"/>
      </p:par>
    </p:tnLst>
  </p:timing>
</p:sld>
</file>

<file path=ppt/theme/theme1.xml><?xml version="1.0" encoding="utf-8"?>
<a:theme xmlns:a="http://schemas.openxmlformats.org/drawingml/2006/main" name="ULS PowerPointPresentation">
  <a:themeElements>
    <a:clrScheme name="Default Design 9">
      <a:dk1>
        <a:srgbClr val="000000"/>
      </a:dk1>
      <a:lt1>
        <a:srgbClr val="FFFFFF"/>
      </a:lt1>
      <a:dk2>
        <a:srgbClr val="000000"/>
      </a:dk2>
      <a:lt2>
        <a:srgbClr val="808080"/>
      </a:lt2>
      <a:accent1>
        <a:srgbClr val="DEDECE"/>
      </a:accent1>
      <a:accent2>
        <a:srgbClr val="587E9E"/>
      </a:accent2>
      <a:accent3>
        <a:srgbClr val="FFFFFF"/>
      </a:accent3>
      <a:accent4>
        <a:srgbClr val="000000"/>
      </a:accent4>
      <a:accent5>
        <a:srgbClr val="ECECE3"/>
      </a:accent5>
      <a:accent6>
        <a:srgbClr val="4F728F"/>
      </a:accent6>
      <a:hlink>
        <a:srgbClr val="8D1C32"/>
      </a:hlink>
      <a:folHlink>
        <a:srgbClr val="969696"/>
      </a:folHlink>
    </a:clrScheme>
    <a:fontScheme name="Default Design">
      <a:majorFont>
        <a:latin typeface="Arial"/>
        <a:ea typeface="Times New Roman"/>
        <a:cs typeface="Times New Roman"/>
      </a:majorFont>
      <a:minorFont>
        <a:latin typeface="Arial"/>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800" b="1" i="0" u="none" strike="noStrike" cap="none" normalizeH="0" baseline="0">
            <a:ln>
              <a:noFill/>
            </a:ln>
            <a:solidFill>
              <a:srgbClr val="0000CC"/>
            </a:solidFill>
            <a:effectLst/>
            <a:latin typeface="Arial" charset="0"/>
            <a:ea typeface="Times New Roman" charset="0"/>
            <a:cs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800" b="1" i="0" u="none" strike="noStrike" cap="none" normalizeH="0" baseline="0">
            <a:ln>
              <a:noFill/>
            </a:ln>
            <a:solidFill>
              <a:srgbClr val="0000CC"/>
            </a:solidFill>
            <a:effectLst/>
            <a:latin typeface="Arial" charset="0"/>
            <a:ea typeface="Times New Roman" charset="0"/>
            <a:cs typeface="Times New Roman"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8">
        <a:dk1>
          <a:srgbClr val="000000"/>
        </a:dk1>
        <a:lt1>
          <a:srgbClr val="FFFFFF"/>
        </a:lt1>
        <a:dk2>
          <a:srgbClr val="000000"/>
        </a:dk2>
        <a:lt2>
          <a:srgbClr val="808080"/>
        </a:lt2>
        <a:accent1>
          <a:srgbClr val="B6B690"/>
        </a:accent1>
        <a:accent2>
          <a:srgbClr val="587E9E"/>
        </a:accent2>
        <a:accent3>
          <a:srgbClr val="FFFFFF"/>
        </a:accent3>
        <a:accent4>
          <a:srgbClr val="000000"/>
        </a:accent4>
        <a:accent5>
          <a:srgbClr val="D7D7C6"/>
        </a:accent5>
        <a:accent6>
          <a:srgbClr val="4F728F"/>
        </a:accent6>
        <a:hlink>
          <a:srgbClr val="8D1C32"/>
        </a:hlink>
        <a:folHlink>
          <a:srgbClr val="969696"/>
        </a:folHlink>
      </a:clrScheme>
      <a:clrMap bg1="lt1" tx1="dk1" bg2="lt2" tx2="dk2" accent1="accent1" accent2="accent2" accent3="accent3" accent4="accent4" accent5="accent5" accent6="accent6" hlink="hlink" folHlink="folHlink"/>
    </a:extraClrScheme>
    <a:extraClrScheme>
      <a:clrScheme name="Default Design 9">
        <a:dk1>
          <a:srgbClr val="000000"/>
        </a:dk1>
        <a:lt1>
          <a:srgbClr val="FFFFFF"/>
        </a:lt1>
        <a:dk2>
          <a:srgbClr val="000000"/>
        </a:dk2>
        <a:lt2>
          <a:srgbClr val="808080"/>
        </a:lt2>
        <a:accent1>
          <a:srgbClr val="DEDECE"/>
        </a:accent1>
        <a:accent2>
          <a:srgbClr val="587E9E"/>
        </a:accent2>
        <a:accent3>
          <a:srgbClr val="FFFFFF"/>
        </a:accent3>
        <a:accent4>
          <a:srgbClr val="000000"/>
        </a:accent4>
        <a:accent5>
          <a:srgbClr val="ECECE3"/>
        </a:accent5>
        <a:accent6>
          <a:srgbClr val="4F728F"/>
        </a:accent6>
        <a:hlink>
          <a:srgbClr val="8D1C32"/>
        </a:hlink>
        <a:folHlink>
          <a:srgbClr val="96969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Default Design 9">
    <a:dk1>
      <a:srgbClr val="000000"/>
    </a:dk1>
    <a:lt1>
      <a:srgbClr val="FFFFFF"/>
    </a:lt1>
    <a:dk2>
      <a:srgbClr val="000000"/>
    </a:dk2>
    <a:lt2>
      <a:srgbClr val="808080"/>
    </a:lt2>
    <a:accent1>
      <a:srgbClr val="DEDECE"/>
    </a:accent1>
    <a:accent2>
      <a:srgbClr val="587E9E"/>
    </a:accent2>
    <a:accent3>
      <a:srgbClr val="FFFFFF"/>
    </a:accent3>
    <a:accent4>
      <a:srgbClr val="000000"/>
    </a:accent4>
    <a:accent5>
      <a:srgbClr val="ECECE3"/>
    </a:accent5>
    <a:accent6>
      <a:srgbClr val="4F728F"/>
    </a:accent6>
    <a:hlink>
      <a:srgbClr val="8D1C32"/>
    </a:hlink>
    <a:folHlink>
      <a:srgbClr val="969696"/>
    </a:folHlink>
  </a:clrScheme>
</a:themeOverride>
</file>

<file path=docProps/app.xml><?xml version="1.0" encoding="utf-8"?>
<Properties xmlns="http://schemas.openxmlformats.org/officeDocument/2006/extended-properties" xmlns:vt="http://schemas.openxmlformats.org/officeDocument/2006/docPropsVTypes">
  <Template/>
  <TotalTime>2714</TotalTime>
  <Words>816</Words>
  <Application>Microsoft Office PowerPoint</Application>
  <PresentationFormat>On-screen Show (4:3)</PresentationFormat>
  <Paragraphs>133</Paragraphs>
  <Slides>30</Slides>
  <Notes>6</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ULS PowerPointPresentation</vt:lpstr>
      <vt:lpstr>The Library as Publisher: University Library System,  University of Pittsburgh</vt:lpstr>
      <vt:lpstr>Strategic Goal Innovation in Scholarly Communication</vt:lpstr>
      <vt:lpstr>Why become a Publisher?</vt:lpstr>
      <vt:lpstr>Collaboration with University of Pittsburgh Press</vt:lpstr>
      <vt:lpstr>Synergies with  University of Pittsburgh Press</vt:lpstr>
      <vt:lpstr>Open Access  Author Self-archiving Repositories</vt:lpstr>
      <vt:lpstr>Documents in repositories and journals</vt:lpstr>
      <vt:lpstr>PowerPoint Presentation</vt:lpstr>
      <vt:lpstr>ULS E-Journal Publishing http://www.library.pitt.edu/e-journals</vt:lpstr>
      <vt:lpstr>Journal publishing goals</vt:lpstr>
      <vt:lpstr>Journal Publishing Strategies</vt:lpstr>
      <vt:lpstr>Selection Criteria</vt:lpstr>
      <vt:lpstr>Publications Advisory Board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Innovative open, dual review process  Dialogic Pedagogy: An International Online Journal http://dpj.pitt.edu</vt:lpstr>
      <vt:lpstr>Monographic Publishing</vt:lpstr>
      <vt:lpstr>Scholarly Exchange®</vt:lpstr>
      <vt:lpstr>Staffing for journal publishing</vt:lpstr>
      <vt:lpstr>Sustaining our publishing program</vt:lpstr>
      <vt:lpstr>Leadership in advocacy for  OA publishing</vt:lpstr>
      <vt:lpstr>Multiple approaches are needed</vt:lpstr>
      <vt:lpstr>PowerPoint Presentation</vt:lpstr>
    </vt:vector>
  </TitlesOfParts>
  <Company>University of Pittsburgh Library System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tsd</dc:creator>
  <cp:lastModifiedBy>tsd</cp:lastModifiedBy>
  <cp:revision>183</cp:revision>
  <cp:lastPrinted>2012-10-19T19:52:28Z</cp:lastPrinted>
  <dcterms:created xsi:type="dcterms:W3CDTF">2011-09-21T12:17:19Z</dcterms:created>
  <dcterms:modified xsi:type="dcterms:W3CDTF">2013-06-18T15:26:00Z</dcterms:modified>
</cp:coreProperties>
</file>