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27"/>
  </p:notesMasterIdLst>
  <p:handoutMasterIdLst>
    <p:handoutMasterId r:id="rId28"/>
  </p:handoutMasterIdLst>
  <p:sldIdLst>
    <p:sldId id="380" r:id="rId2"/>
    <p:sldId id="361" r:id="rId3"/>
    <p:sldId id="367" r:id="rId4"/>
    <p:sldId id="368" r:id="rId5"/>
    <p:sldId id="379" r:id="rId6"/>
    <p:sldId id="369" r:id="rId7"/>
    <p:sldId id="392" r:id="rId8"/>
    <p:sldId id="370" r:id="rId9"/>
    <p:sldId id="371" r:id="rId10"/>
    <p:sldId id="372" r:id="rId11"/>
    <p:sldId id="373" r:id="rId12"/>
    <p:sldId id="374" r:id="rId13"/>
    <p:sldId id="393" r:id="rId14"/>
    <p:sldId id="381" r:id="rId15"/>
    <p:sldId id="382" r:id="rId16"/>
    <p:sldId id="383" r:id="rId17"/>
    <p:sldId id="384" r:id="rId18"/>
    <p:sldId id="385" r:id="rId19"/>
    <p:sldId id="389" r:id="rId20"/>
    <p:sldId id="388" r:id="rId21"/>
    <p:sldId id="387" r:id="rId22"/>
    <p:sldId id="390" r:id="rId23"/>
    <p:sldId id="391" r:id="rId24"/>
    <p:sldId id="394" r:id="rId25"/>
    <p:sldId id="386" r:id="rId26"/>
  </p:sldIdLst>
  <p:sldSz cx="9144000" cy="6858000" type="screen4x3"/>
  <p:notesSz cx="6858000" cy="9296400"/>
  <p:defaultTextStyle>
    <a:defPPr>
      <a:defRPr lang="en-US"/>
    </a:defPPr>
    <a:lvl1pPr algn="l" rtl="0" fontAlgn="base">
      <a:spcBef>
        <a:spcPct val="0"/>
      </a:spcBef>
      <a:spcAft>
        <a:spcPct val="0"/>
      </a:spcAft>
      <a:defRPr sz="3800" b="1" kern="1200">
        <a:solidFill>
          <a:srgbClr val="0000CC"/>
        </a:solidFill>
        <a:latin typeface="Arial" charset="0"/>
        <a:ea typeface="+mn-ea"/>
        <a:cs typeface="Times New Roman" pitchFamily="18" charset="0"/>
      </a:defRPr>
    </a:lvl1pPr>
    <a:lvl2pPr marL="457200" algn="l" rtl="0" fontAlgn="base">
      <a:spcBef>
        <a:spcPct val="0"/>
      </a:spcBef>
      <a:spcAft>
        <a:spcPct val="0"/>
      </a:spcAft>
      <a:defRPr sz="3800" b="1" kern="1200">
        <a:solidFill>
          <a:srgbClr val="0000CC"/>
        </a:solidFill>
        <a:latin typeface="Arial" charset="0"/>
        <a:ea typeface="+mn-ea"/>
        <a:cs typeface="Times New Roman" pitchFamily="18" charset="0"/>
      </a:defRPr>
    </a:lvl2pPr>
    <a:lvl3pPr marL="914400" algn="l" rtl="0" fontAlgn="base">
      <a:spcBef>
        <a:spcPct val="0"/>
      </a:spcBef>
      <a:spcAft>
        <a:spcPct val="0"/>
      </a:spcAft>
      <a:defRPr sz="3800" b="1" kern="1200">
        <a:solidFill>
          <a:srgbClr val="0000CC"/>
        </a:solidFill>
        <a:latin typeface="Arial" charset="0"/>
        <a:ea typeface="+mn-ea"/>
        <a:cs typeface="Times New Roman" pitchFamily="18" charset="0"/>
      </a:defRPr>
    </a:lvl3pPr>
    <a:lvl4pPr marL="1371600" algn="l" rtl="0" fontAlgn="base">
      <a:spcBef>
        <a:spcPct val="0"/>
      </a:spcBef>
      <a:spcAft>
        <a:spcPct val="0"/>
      </a:spcAft>
      <a:defRPr sz="3800" b="1" kern="1200">
        <a:solidFill>
          <a:srgbClr val="0000CC"/>
        </a:solidFill>
        <a:latin typeface="Arial" charset="0"/>
        <a:ea typeface="+mn-ea"/>
        <a:cs typeface="Times New Roman" pitchFamily="18" charset="0"/>
      </a:defRPr>
    </a:lvl4pPr>
    <a:lvl5pPr marL="1828800" algn="l" rtl="0" fontAlgn="base">
      <a:spcBef>
        <a:spcPct val="0"/>
      </a:spcBef>
      <a:spcAft>
        <a:spcPct val="0"/>
      </a:spcAft>
      <a:defRPr sz="3800" b="1" kern="1200">
        <a:solidFill>
          <a:srgbClr val="0000CC"/>
        </a:solidFill>
        <a:latin typeface="Arial" charset="0"/>
        <a:ea typeface="+mn-ea"/>
        <a:cs typeface="Times New Roman" pitchFamily="18" charset="0"/>
      </a:defRPr>
    </a:lvl5pPr>
    <a:lvl6pPr marL="2286000" algn="l" defTabSz="914400" rtl="0" eaLnBrk="1" latinLnBrk="0" hangingPunct="1">
      <a:defRPr sz="3800" b="1" kern="1200">
        <a:solidFill>
          <a:srgbClr val="0000CC"/>
        </a:solidFill>
        <a:latin typeface="Arial" charset="0"/>
        <a:ea typeface="+mn-ea"/>
        <a:cs typeface="Times New Roman" pitchFamily="18" charset="0"/>
      </a:defRPr>
    </a:lvl6pPr>
    <a:lvl7pPr marL="2743200" algn="l" defTabSz="914400" rtl="0" eaLnBrk="1" latinLnBrk="0" hangingPunct="1">
      <a:defRPr sz="3800" b="1" kern="1200">
        <a:solidFill>
          <a:srgbClr val="0000CC"/>
        </a:solidFill>
        <a:latin typeface="Arial" charset="0"/>
        <a:ea typeface="+mn-ea"/>
        <a:cs typeface="Times New Roman" pitchFamily="18" charset="0"/>
      </a:defRPr>
    </a:lvl7pPr>
    <a:lvl8pPr marL="3200400" algn="l" defTabSz="914400" rtl="0" eaLnBrk="1" latinLnBrk="0" hangingPunct="1">
      <a:defRPr sz="3800" b="1" kern="1200">
        <a:solidFill>
          <a:srgbClr val="0000CC"/>
        </a:solidFill>
        <a:latin typeface="Arial" charset="0"/>
        <a:ea typeface="+mn-ea"/>
        <a:cs typeface="Times New Roman" pitchFamily="18" charset="0"/>
      </a:defRPr>
    </a:lvl8pPr>
    <a:lvl9pPr marL="3657600" algn="l" defTabSz="914400" rtl="0" eaLnBrk="1" latinLnBrk="0" hangingPunct="1">
      <a:defRPr sz="3800" b="1" kern="1200">
        <a:solidFill>
          <a:srgbClr val="0000CC"/>
        </a:solidFill>
        <a:latin typeface="Arial"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F5A71"/>
    <a:srgbClr val="5B84A5"/>
    <a:srgbClr val="7093B0"/>
    <a:srgbClr val="4F728F"/>
    <a:srgbClr val="D5D5D5"/>
    <a:srgbClr val="DDDDDD"/>
    <a:srgbClr val="A2B6C6"/>
    <a:srgbClr val="263A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84557" autoAdjust="0"/>
  </p:normalViewPr>
  <p:slideViewPr>
    <p:cSldViewPr snapToGrid="0">
      <p:cViewPr>
        <p:scale>
          <a:sx n="124" d="100"/>
          <a:sy n="124" d="100"/>
        </p:scale>
        <p:origin x="-1254" y="384"/>
      </p:cViewPr>
      <p:guideLst>
        <p:guide orient="horz" pos="2160"/>
        <p:guide pos="2880"/>
      </p:guideLst>
    </p:cSldViewPr>
  </p:slideViewPr>
  <p:outlineViewPr>
    <p:cViewPr>
      <p:scale>
        <a:sx n="33" d="100"/>
        <a:sy n="33" d="100"/>
      </p:scale>
      <p:origin x="12" y="21258"/>
    </p:cViewPr>
  </p:outlineViewPr>
  <p:notesTextViewPr>
    <p:cViewPr>
      <p:scale>
        <a:sx n="100" d="100"/>
        <a:sy n="100" d="100"/>
      </p:scale>
      <p:origin x="0" y="0"/>
    </p:cViewPr>
  </p:notesTextViewPr>
  <p:sorterViewPr>
    <p:cViewPr>
      <p:scale>
        <a:sx n="100" d="100"/>
        <a:sy n="100" d="100"/>
      </p:scale>
      <p:origin x="0" y="2502"/>
    </p:cViewPr>
  </p:sorterViewPr>
  <p:notesViewPr>
    <p:cSldViewPr snapToGrid="0">
      <p:cViewPr varScale="1">
        <p:scale>
          <a:sx n="92" d="100"/>
          <a:sy n="92" d="100"/>
        </p:scale>
        <p:origin x="-2616" y="-11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1"/>
            <a:ext cx="2972115" cy="46514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b="0">
                <a:solidFill>
                  <a:schemeClr val="tx1"/>
                </a:solidFill>
                <a:latin typeface="Times New Roman" charset="0"/>
                <a:cs typeface="Times New Roman" charset="0"/>
              </a:defRPr>
            </a:lvl1pPr>
          </a:lstStyle>
          <a:p>
            <a:pPr>
              <a:defRPr/>
            </a:pPr>
            <a:endParaRPr lang="en-US"/>
          </a:p>
        </p:txBody>
      </p:sp>
      <p:sp>
        <p:nvSpPr>
          <p:cNvPr id="48131" name="Rectangle 3"/>
          <p:cNvSpPr>
            <a:spLocks noGrp="1" noChangeArrowheads="1"/>
          </p:cNvSpPr>
          <p:nvPr>
            <p:ph type="dt" sz="quarter" idx="1"/>
          </p:nvPr>
        </p:nvSpPr>
        <p:spPr bwMode="auto">
          <a:xfrm>
            <a:off x="3885887" y="1"/>
            <a:ext cx="2972114" cy="46514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b="0">
                <a:solidFill>
                  <a:schemeClr val="tx1"/>
                </a:solidFill>
                <a:latin typeface="Times New Roman" charset="0"/>
                <a:cs typeface="Times New Roman" charset="0"/>
              </a:defRPr>
            </a:lvl1pPr>
          </a:lstStyle>
          <a:p>
            <a:pPr>
              <a:defRPr/>
            </a:pPr>
            <a:endParaRPr lang="en-US"/>
          </a:p>
        </p:txBody>
      </p:sp>
      <p:sp>
        <p:nvSpPr>
          <p:cNvPr id="48132" name="Rectangle 4"/>
          <p:cNvSpPr>
            <a:spLocks noGrp="1" noChangeArrowheads="1"/>
          </p:cNvSpPr>
          <p:nvPr>
            <p:ph type="ftr" sz="quarter" idx="2"/>
          </p:nvPr>
        </p:nvSpPr>
        <p:spPr bwMode="auto">
          <a:xfrm>
            <a:off x="0" y="8831261"/>
            <a:ext cx="2972115" cy="465139"/>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b="0">
                <a:solidFill>
                  <a:schemeClr val="tx1"/>
                </a:solidFill>
                <a:latin typeface="Times New Roman" charset="0"/>
                <a:cs typeface="Times New Roman" charset="0"/>
              </a:defRPr>
            </a:lvl1pPr>
          </a:lstStyle>
          <a:p>
            <a:pPr>
              <a:defRPr/>
            </a:pPr>
            <a:endParaRPr lang="en-US"/>
          </a:p>
        </p:txBody>
      </p:sp>
      <p:sp>
        <p:nvSpPr>
          <p:cNvPr id="48133" name="Rectangle 5"/>
          <p:cNvSpPr>
            <a:spLocks noGrp="1" noChangeArrowheads="1"/>
          </p:cNvSpPr>
          <p:nvPr>
            <p:ph type="sldNum" sz="quarter" idx="3"/>
          </p:nvPr>
        </p:nvSpPr>
        <p:spPr bwMode="auto">
          <a:xfrm>
            <a:off x="3885887" y="8831261"/>
            <a:ext cx="2972114" cy="465139"/>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b="0">
                <a:solidFill>
                  <a:schemeClr val="tx1"/>
                </a:solidFill>
                <a:latin typeface="Times New Roman" charset="0"/>
                <a:cs typeface="Times New Roman" charset="0"/>
              </a:defRPr>
            </a:lvl1pPr>
          </a:lstStyle>
          <a:p>
            <a:pPr>
              <a:defRPr/>
            </a:pPr>
            <a:fld id="{9CD2A72A-D351-4561-9285-DBB1F2942970}" type="slidenum">
              <a:rPr lang="en-US"/>
              <a:pPr>
                <a:defRPr/>
              </a:pPr>
              <a:t>‹#›</a:t>
            </a:fld>
            <a:endParaRPr lang="en-US"/>
          </a:p>
        </p:txBody>
      </p:sp>
    </p:spTree>
    <p:extLst>
      <p:ext uri="{BB962C8B-B14F-4D97-AF65-F5344CB8AC3E}">
        <p14:creationId xmlns:p14="http://schemas.microsoft.com/office/powerpoint/2010/main" val="915119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1"/>
            <a:ext cx="2972115" cy="46514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b="0">
                <a:solidFill>
                  <a:schemeClr val="tx1"/>
                </a:solidFill>
                <a:latin typeface="Times New Roman" charset="0"/>
                <a:cs typeface="Times New Roman" charset="0"/>
              </a:defRPr>
            </a:lvl1pPr>
          </a:lstStyle>
          <a:p>
            <a:pPr>
              <a:defRPr/>
            </a:pPr>
            <a:endParaRPr lang="en-US"/>
          </a:p>
        </p:txBody>
      </p:sp>
      <p:sp>
        <p:nvSpPr>
          <p:cNvPr id="24579" name="Rectangle 3"/>
          <p:cNvSpPr>
            <a:spLocks noGrp="1" noChangeArrowheads="1"/>
          </p:cNvSpPr>
          <p:nvPr>
            <p:ph type="dt" idx="1"/>
          </p:nvPr>
        </p:nvSpPr>
        <p:spPr bwMode="auto">
          <a:xfrm>
            <a:off x="3885887" y="1"/>
            <a:ext cx="2972114" cy="46514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b="0">
                <a:solidFill>
                  <a:schemeClr val="tx1"/>
                </a:solidFill>
                <a:latin typeface="Times New Roman" charset="0"/>
                <a:cs typeface="Times New Roman" charset="0"/>
              </a:defRPr>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p:cNvSpPr>
            <a:spLocks noGrp="1" noChangeArrowheads="1"/>
          </p:cNvSpPr>
          <p:nvPr>
            <p:ph type="body" sz="quarter" idx="3"/>
          </p:nvPr>
        </p:nvSpPr>
        <p:spPr bwMode="auto">
          <a:xfrm>
            <a:off x="913772" y="4416430"/>
            <a:ext cx="5030456" cy="4183060"/>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4582" name="Rectangle 6"/>
          <p:cNvSpPr>
            <a:spLocks noGrp="1" noChangeArrowheads="1"/>
          </p:cNvSpPr>
          <p:nvPr>
            <p:ph type="ftr" sz="quarter" idx="4"/>
          </p:nvPr>
        </p:nvSpPr>
        <p:spPr bwMode="auto">
          <a:xfrm>
            <a:off x="0" y="8831261"/>
            <a:ext cx="2972115" cy="465139"/>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b="0">
                <a:solidFill>
                  <a:schemeClr val="tx1"/>
                </a:solidFill>
                <a:latin typeface="Times New Roman" charset="0"/>
                <a:cs typeface="Times New Roman" charset="0"/>
              </a:defRPr>
            </a:lvl1pPr>
          </a:lstStyle>
          <a:p>
            <a:pPr>
              <a:defRPr/>
            </a:pPr>
            <a:endParaRPr lang="en-US"/>
          </a:p>
        </p:txBody>
      </p:sp>
      <p:sp>
        <p:nvSpPr>
          <p:cNvPr id="24583" name="Rectangle 7"/>
          <p:cNvSpPr>
            <a:spLocks noGrp="1" noChangeArrowheads="1"/>
          </p:cNvSpPr>
          <p:nvPr>
            <p:ph type="sldNum" sz="quarter" idx="5"/>
          </p:nvPr>
        </p:nvSpPr>
        <p:spPr bwMode="auto">
          <a:xfrm>
            <a:off x="3885887" y="8831261"/>
            <a:ext cx="2972114" cy="465139"/>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b="0">
                <a:solidFill>
                  <a:schemeClr val="tx1"/>
                </a:solidFill>
                <a:latin typeface="Times New Roman" charset="0"/>
                <a:cs typeface="Times New Roman" charset="0"/>
              </a:defRPr>
            </a:lvl1pPr>
          </a:lstStyle>
          <a:p>
            <a:pPr>
              <a:defRPr/>
            </a:pPr>
            <a:fld id="{7B6F68FF-87E9-458B-9C2B-5D394D731E8B}" type="slidenum">
              <a:rPr lang="en-US"/>
              <a:pPr>
                <a:defRPr/>
              </a:pPr>
              <a:t>‹#›</a:t>
            </a:fld>
            <a:endParaRPr lang="en-US"/>
          </a:p>
        </p:txBody>
      </p:sp>
    </p:spTree>
    <p:extLst>
      <p:ext uri="{BB962C8B-B14F-4D97-AF65-F5344CB8AC3E}">
        <p14:creationId xmlns:p14="http://schemas.microsoft.com/office/powerpoint/2010/main" val="35683847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3800" b="1">
                <a:solidFill>
                  <a:srgbClr val="0000CC"/>
                </a:solidFill>
                <a:latin typeface="Arial" charset="0"/>
                <a:cs typeface="Times New Roman" pitchFamily="18" charset="0"/>
              </a:defRPr>
            </a:lvl1pPr>
            <a:lvl2pPr marL="742950" indent="-285750" defTabSz="923925" eaLnBrk="0" hangingPunct="0">
              <a:defRPr sz="3800" b="1">
                <a:solidFill>
                  <a:srgbClr val="0000CC"/>
                </a:solidFill>
                <a:latin typeface="Arial" charset="0"/>
                <a:cs typeface="Times New Roman" pitchFamily="18" charset="0"/>
              </a:defRPr>
            </a:lvl2pPr>
            <a:lvl3pPr marL="1143000" indent="-228600" defTabSz="923925" eaLnBrk="0" hangingPunct="0">
              <a:defRPr sz="3800" b="1">
                <a:solidFill>
                  <a:srgbClr val="0000CC"/>
                </a:solidFill>
                <a:latin typeface="Arial" charset="0"/>
                <a:cs typeface="Times New Roman" pitchFamily="18" charset="0"/>
              </a:defRPr>
            </a:lvl3pPr>
            <a:lvl4pPr marL="1600200" indent="-228600" defTabSz="923925" eaLnBrk="0" hangingPunct="0">
              <a:defRPr sz="3800" b="1">
                <a:solidFill>
                  <a:srgbClr val="0000CC"/>
                </a:solidFill>
                <a:latin typeface="Arial" charset="0"/>
                <a:cs typeface="Times New Roman" pitchFamily="18" charset="0"/>
              </a:defRPr>
            </a:lvl4pPr>
            <a:lvl5pPr marL="2057400" indent="-228600" defTabSz="923925" eaLnBrk="0" hangingPunct="0">
              <a:defRPr sz="3800" b="1">
                <a:solidFill>
                  <a:srgbClr val="0000CC"/>
                </a:solidFill>
                <a:latin typeface="Arial" charset="0"/>
                <a:cs typeface="Times New Roman" pitchFamily="18" charset="0"/>
              </a:defRPr>
            </a:lvl5pPr>
            <a:lvl6pPr marL="2514600" indent="-228600" defTabSz="923925" eaLnBrk="0" fontAlgn="base" hangingPunct="0">
              <a:spcBef>
                <a:spcPct val="0"/>
              </a:spcBef>
              <a:spcAft>
                <a:spcPct val="0"/>
              </a:spcAft>
              <a:defRPr sz="3800" b="1">
                <a:solidFill>
                  <a:srgbClr val="0000CC"/>
                </a:solidFill>
                <a:latin typeface="Arial" charset="0"/>
                <a:cs typeface="Times New Roman" pitchFamily="18" charset="0"/>
              </a:defRPr>
            </a:lvl6pPr>
            <a:lvl7pPr marL="2971800" indent="-228600" defTabSz="923925" eaLnBrk="0" fontAlgn="base" hangingPunct="0">
              <a:spcBef>
                <a:spcPct val="0"/>
              </a:spcBef>
              <a:spcAft>
                <a:spcPct val="0"/>
              </a:spcAft>
              <a:defRPr sz="3800" b="1">
                <a:solidFill>
                  <a:srgbClr val="0000CC"/>
                </a:solidFill>
                <a:latin typeface="Arial" charset="0"/>
                <a:cs typeface="Times New Roman" pitchFamily="18" charset="0"/>
              </a:defRPr>
            </a:lvl7pPr>
            <a:lvl8pPr marL="3429000" indent="-228600" defTabSz="923925" eaLnBrk="0" fontAlgn="base" hangingPunct="0">
              <a:spcBef>
                <a:spcPct val="0"/>
              </a:spcBef>
              <a:spcAft>
                <a:spcPct val="0"/>
              </a:spcAft>
              <a:defRPr sz="3800" b="1">
                <a:solidFill>
                  <a:srgbClr val="0000CC"/>
                </a:solidFill>
                <a:latin typeface="Arial" charset="0"/>
                <a:cs typeface="Times New Roman" pitchFamily="18" charset="0"/>
              </a:defRPr>
            </a:lvl8pPr>
            <a:lvl9pPr marL="3886200" indent="-228600" defTabSz="923925" eaLnBrk="0" fontAlgn="base" hangingPunct="0">
              <a:spcBef>
                <a:spcPct val="0"/>
              </a:spcBef>
              <a:spcAft>
                <a:spcPct val="0"/>
              </a:spcAft>
              <a:defRPr sz="3800" b="1">
                <a:solidFill>
                  <a:srgbClr val="0000CC"/>
                </a:solidFill>
                <a:latin typeface="Arial" charset="0"/>
                <a:cs typeface="Times New Roman" pitchFamily="18" charset="0"/>
              </a:defRPr>
            </a:lvl9pPr>
          </a:lstStyle>
          <a:p>
            <a:pPr eaLnBrk="1" hangingPunct="1"/>
            <a:fld id="{F0C872DA-321D-4C79-87ED-C13721572347}" type="slidenum">
              <a:rPr lang="en-US" sz="1200" b="0" smtClean="0">
                <a:solidFill>
                  <a:srgbClr val="000000"/>
                </a:solidFill>
                <a:ea typeface="ＭＳ Ｐゴシック" pitchFamily="34" charset="-128"/>
              </a:rPr>
              <a:pPr eaLnBrk="1" hangingPunct="1"/>
              <a:t>1</a:t>
            </a:fld>
            <a:endParaRPr lang="en-US" sz="1200" b="0" smtClean="0">
              <a:solidFill>
                <a:srgbClr val="000000"/>
              </a:solidFill>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3</a:t>
            </a:fld>
            <a:endParaRPr lang="en-US"/>
          </a:p>
        </p:txBody>
      </p:sp>
    </p:spTree>
    <p:extLst>
      <p:ext uri="{BB962C8B-B14F-4D97-AF65-F5344CB8AC3E}">
        <p14:creationId xmlns:p14="http://schemas.microsoft.com/office/powerpoint/2010/main" val="809647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Mike and Andrea worked together on developing the Summon system at Serials Solutions.</a:t>
            </a:r>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4</a:t>
            </a:fld>
            <a:endParaRPr lang="en-US"/>
          </a:p>
        </p:txBody>
      </p:sp>
    </p:spTree>
    <p:extLst>
      <p:ext uri="{BB962C8B-B14F-4D97-AF65-F5344CB8AC3E}">
        <p14:creationId xmlns:p14="http://schemas.microsoft.com/office/powerpoint/2010/main" val="4138238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Understand impact of faculty research in social media (Twitter, Facebook, etc.)</a:t>
            </a:r>
          </a:p>
          <a:p>
            <a:pPr marL="171450" indent="-171450">
              <a:buFont typeface="Arial" pitchFamily="34" charset="0"/>
              <a:buChar char="•"/>
            </a:pPr>
            <a:r>
              <a:rPr lang="en-US" dirty="0" smtClean="0"/>
              <a:t>See impact of alternative scholarly communication methods (websites, repositories, etc.)</a:t>
            </a:r>
          </a:p>
          <a:p>
            <a:pPr marL="171450" indent="-171450">
              <a:buFont typeface="Arial" pitchFamily="34" charset="0"/>
              <a:buChar char="•"/>
            </a:pPr>
            <a:r>
              <a:rPr lang="en-US" dirty="0" smtClean="0"/>
              <a:t>Help determine where to disseminate works to increase research impact</a:t>
            </a:r>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5</a:t>
            </a:fld>
            <a:endParaRPr lang="en-US"/>
          </a:p>
        </p:txBody>
      </p:sp>
    </p:spTree>
    <p:extLst>
      <p:ext uri="{BB962C8B-B14F-4D97-AF65-F5344CB8AC3E}">
        <p14:creationId xmlns:p14="http://schemas.microsoft.com/office/powerpoint/2010/main" val="424862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6</a:t>
            </a:fld>
            <a:endParaRPr lang="en-US"/>
          </a:p>
        </p:txBody>
      </p:sp>
    </p:spTree>
    <p:extLst>
      <p:ext uri="{BB962C8B-B14F-4D97-AF65-F5344CB8AC3E}">
        <p14:creationId xmlns:p14="http://schemas.microsoft.com/office/powerpoint/2010/main" val="1186970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categories of impact</a:t>
            </a:r>
          </a:p>
          <a:p>
            <a:endParaRPr lang="en-US" dirty="0" smtClean="0"/>
          </a:p>
          <a:p>
            <a:r>
              <a:rPr lang="en-US" dirty="0" smtClean="0"/>
              <a:t>• Usage</a:t>
            </a:r>
          </a:p>
          <a:p>
            <a:r>
              <a:rPr lang="en-US" dirty="0" smtClean="0"/>
              <a:t>	Downloads, views, book holdings, ILL, document delivery</a:t>
            </a:r>
          </a:p>
          <a:p>
            <a:endParaRPr lang="en-US" dirty="0" smtClean="0"/>
          </a:p>
          <a:p>
            <a:r>
              <a:rPr lang="en-US" dirty="0" smtClean="0"/>
              <a:t>• Captures</a:t>
            </a:r>
          </a:p>
          <a:p>
            <a:r>
              <a:rPr lang="en-US" dirty="0" smtClean="0"/>
              <a:t>	Favorites, bookmarks, saves, readers, groups, watchers</a:t>
            </a:r>
          </a:p>
          <a:p>
            <a:endParaRPr lang="en-US" dirty="0" smtClean="0"/>
          </a:p>
          <a:p>
            <a:r>
              <a:rPr lang="en-US" dirty="0" smtClean="0"/>
              <a:t>• Mentions</a:t>
            </a:r>
          </a:p>
          <a:p>
            <a:r>
              <a:rPr lang="en-US" dirty="0" smtClean="0"/>
              <a:t>	Blog post, news story, Wikipedia article, comments, review</a:t>
            </a:r>
          </a:p>
          <a:p>
            <a:endParaRPr lang="en-US" dirty="0" smtClean="0"/>
          </a:p>
          <a:p>
            <a:r>
              <a:rPr lang="en-US" dirty="0" smtClean="0"/>
              <a:t>• Social Media</a:t>
            </a:r>
          </a:p>
          <a:p>
            <a:r>
              <a:rPr lang="en-US" dirty="0" smtClean="0"/>
              <a:t>	Tweets, Google +1s, likes, shares, ratings</a:t>
            </a:r>
          </a:p>
          <a:p>
            <a:endParaRPr lang="en-US" dirty="0" smtClean="0"/>
          </a:p>
          <a:p>
            <a:r>
              <a:rPr lang="en-US" dirty="0" smtClean="0"/>
              <a:t>• Citations</a:t>
            </a:r>
          </a:p>
          <a:p>
            <a:r>
              <a:rPr lang="en-US" dirty="0" smtClean="0"/>
              <a:t>	Web of Science, Scopus, Google Scholar, Microsoft Academic Search, patents</a:t>
            </a:r>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7</a:t>
            </a:fld>
            <a:endParaRPr lang="en-US"/>
          </a:p>
        </p:txBody>
      </p:sp>
    </p:spTree>
    <p:extLst>
      <p:ext uri="{BB962C8B-B14F-4D97-AF65-F5344CB8AC3E}">
        <p14:creationId xmlns:p14="http://schemas.microsoft.com/office/powerpoint/2010/main" val="1322924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8</a:t>
            </a:fld>
            <a:endParaRPr lang="en-US"/>
          </a:p>
        </p:txBody>
      </p:sp>
    </p:spTree>
    <p:extLst>
      <p:ext uri="{BB962C8B-B14F-4D97-AF65-F5344CB8AC3E}">
        <p14:creationId xmlns:p14="http://schemas.microsoft.com/office/powerpoint/2010/main" val="1608878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34D4AA4-12EC-49E5-AC30-56819570AFE5}"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PlumX</a:t>
            </a:r>
            <a:r>
              <a:rPr lang="en-US" dirty="0" smtClean="0"/>
              <a:t> sports a highly interactive interface where nearly everything is clickable.</a:t>
            </a:r>
            <a:r>
              <a:rPr lang="en-US" baseline="0" dirty="0" smtClean="0"/>
              <a:t>  You can navigate according to your </a:t>
            </a:r>
            <a:r>
              <a:rPr lang="en-US" baseline="0" dirty="0" err="1" smtClean="0"/>
              <a:t>insitutions</a:t>
            </a:r>
            <a:r>
              <a:rPr lang="en-US" baseline="0" dirty="0" smtClean="0"/>
              <a:t> academic hierarchy  and view aggregate data for each school, program, or research center.</a:t>
            </a:r>
          </a:p>
          <a:p>
            <a:r>
              <a:rPr lang="en-US" baseline="0" dirty="0" smtClean="0"/>
              <a:t>Starting from a researcher profile, you can drill down to view each document, or online ‘artifact’, and then drill down further to view each individual metric for that artifact (the number of times is was cited, or downloaded, or tweeted about, or bookmarked in </a:t>
            </a:r>
            <a:r>
              <a:rPr lang="en-US" baseline="0" dirty="0" err="1" smtClean="0"/>
              <a:t>Mendeley</a:t>
            </a:r>
            <a:r>
              <a:rPr lang="en-US" baseline="0" dirty="0" smtClean="0"/>
              <a:t>.  Two visualization schemes show the impact of each researcher </a:t>
            </a:r>
            <a:r>
              <a:rPr lang="en-US" baseline="0" dirty="0" err="1" smtClean="0"/>
              <a:t>graphcally</a:t>
            </a:r>
            <a:r>
              <a:rPr lang="en-US" baseline="0" dirty="0" smtClean="0"/>
              <a:t> (the Impact graph and the Sunburst view).</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14</a:t>
            </a:fld>
            <a:endParaRPr lang="en-US"/>
          </a:p>
        </p:txBody>
      </p:sp>
    </p:spTree>
    <p:extLst>
      <p:ext uri="{BB962C8B-B14F-4D97-AF65-F5344CB8AC3E}">
        <p14:creationId xmlns:p14="http://schemas.microsoft.com/office/powerpoint/2010/main" val="246419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Includes </a:t>
            </a:r>
          </a:p>
          <a:p>
            <a:pPr marL="628650" lvl="1" indent="-171450">
              <a:buFont typeface="Arial" pitchFamily="34" charset="0"/>
              <a:buChar char="•"/>
            </a:pPr>
            <a:r>
              <a:rPr lang="en-US" dirty="0" smtClean="0"/>
              <a:t>Affiliation</a:t>
            </a:r>
          </a:p>
          <a:p>
            <a:pPr marL="628650" lvl="1" indent="-171450">
              <a:buFont typeface="Arial" pitchFamily="34" charset="0"/>
              <a:buChar char="•"/>
            </a:pPr>
            <a:r>
              <a:rPr lang="en-US" dirty="0" smtClean="0"/>
              <a:t>Contact information</a:t>
            </a:r>
          </a:p>
          <a:p>
            <a:pPr marL="628650" lvl="1" indent="-171450">
              <a:buFont typeface="Arial" pitchFamily="34" charset="0"/>
              <a:buChar char="•"/>
            </a:pPr>
            <a:r>
              <a:rPr lang="en-US" dirty="0" smtClean="0"/>
              <a:t>Links to faculty page, homepage</a:t>
            </a:r>
          </a:p>
          <a:p>
            <a:pPr marL="628650" lvl="1" indent="-171450">
              <a:buFont typeface="Arial" pitchFamily="34" charset="0"/>
              <a:buChar char="•"/>
            </a:pPr>
            <a:r>
              <a:rPr lang="en-US" dirty="0" smtClean="0"/>
              <a:t>Presence in Google Scholar, </a:t>
            </a:r>
            <a:r>
              <a:rPr lang="en-US" dirty="0" err="1" smtClean="0"/>
              <a:t>SlideShare</a:t>
            </a:r>
            <a:r>
              <a:rPr lang="en-US" dirty="0" smtClean="0"/>
              <a:t>, etc.</a:t>
            </a:r>
          </a:p>
          <a:p>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15</a:t>
            </a:fld>
            <a:endParaRPr lang="en-US"/>
          </a:p>
        </p:txBody>
      </p:sp>
    </p:spTree>
    <p:extLst>
      <p:ext uri="{BB962C8B-B14F-4D97-AF65-F5344CB8AC3E}">
        <p14:creationId xmlns:p14="http://schemas.microsoft.com/office/powerpoint/2010/main" val="1855920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Shows information on each artifact</a:t>
            </a:r>
            <a:r>
              <a:rPr lang="en-US" baseline="0" dirty="0" smtClean="0"/>
              <a:t> such as an article, book chapter, book, video or slide presentation.</a:t>
            </a:r>
            <a:endParaRPr lang="en-US" dirty="0" smtClean="0"/>
          </a:p>
          <a:p>
            <a:pPr marL="171450" indent="-171450">
              <a:buFont typeface="Arial" pitchFamily="34" charset="0"/>
              <a:buChar char="•"/>
            </a:pPr>
            <a:r>
              <a:rPr lang="en-US" dirty="0" smtClean="0"/>
              <a:t>Provides details on each research item, including title, links to original, standard number, and stable URL on </a:t>
            </a:r>
            <a:r>
              <a:rPr lang="en-US" dirty="0" err="1" smtClean="0"/>
              <a:t>PlumX</a:t>
            </a:r>
            <a:r>
              <a:rPr lang="en-US" dirty="0" smtClean="0"/>
              <a:t> site</a:t>
            </a:r>
          </a:p>
          <a:p>
            <a:pPr marL="171450" indent="-171450">
              <a:buFont typeface="Arial" pitchFamily="34" charset="0"/>
              <a:buChar char="•"/>
            </a:pPr>
            <a:r>
              <a:rPr lang="en-US" dirty="0" smtClean="0"/>
              <a:t>Details usage, social media, citations, etc.</a:t>
            </a:r>
          </a:p>
          <a:p>
            <a:pPr marL="171450" indent="-171450">
              <a:buFont typeface="Arial" pitchFamily="34" charset="0"/>
              <a:buChar char="•"/>
            </a:pPr>
            <a:r>
              <a:rPr lang="en-US" dirty="0" smtClean="0"/>
              <a:t>Data </a:t>
            </a:r>
            <a:r>
              <a:rPr lang="en-US" dirty="0" err="1" smtClean="0"/>
              <a:t>reharvested</a:t>
            </a:r>
            <a:r>
              <a:rPr lang="en-US" dirty="0" smtClean="0"/>
              <a:t> at least once per week, more as needed</a:t>
            </a:r>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16</a:t>
            </a:fld>
            <a:endParaRPr lang="en-US"/>
          </a:p>
        </p:txBody>
      </p:sp>
    </p:spTree>
    <p:extLst>
      <p:ext uri="{BB962C8B-B14F-4D97-AF65-F5344CB8AC3E}">
        <p14:creationId xmlns:p14="http://schemas.microsoft.com/office/powerpoint/2010/main" val="2597309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Impact organized by</a:t>
            </a:r>
          </a:p>
          <a:p>
            <a:pPr marL="628650" lvl="1" indent="-171450">
              <a:buFont typeface="Arial" pitchFamily="34" charset="0"/>
              <a:buChar char="•"/>
            </a:pPr>
            <a:r>
              <a:rPr lang="en-US" dirty="0" smtClean="0"/>
              <a:t>Usage (views, holdings, downloads)</a:t>
            </a:r>
          </a:p>
          <a:p>
            <a:pPr marL="628650" lvl="1" indent="-171450">
              <a:buFont typeface="Arial" pitchFamily="34" charset="0"/>
              <a:buChar char="•"/>
            </a:pPr>
            <a:r>
              <a:rPr lang="en-US" dirty="0" smtClean="0"/>
              <a:t>Captures (readers, groups, favorites, bookmarks)</a:t>
            </a:r>
          </a:p>
          <a:p>
            <a:pPr marL="628650" lvl="1" indent="-171450">
              <a:buFont typeface="Arial" pitchFamily="34" charset="0"/>
              <a:buChar char="•"/>
            </a:pPr>
            <a:r>
              <a:rPr lang="en-US" dirty="0" smtClean="0"/>
              <a:t>Social media (likes, tweets, +1s)</a:t>
            </a:r>
          </a:p>
          <a:p>
            <a:pPr marL="628650" lvl="1" indent="-171450">
              <a:buFont typeface="Arial" pitchFamily="34" charset="0"/>
              <a:buChar char="•"/>
            </a:pPr>
            <a:r>
              <a:rPr lang="en-US" dirty="0" smtClean="0"/>
              <a:t>Citations (cited by)</a:t>
            </a:r>
          </a:p>
          <a:p>
            <a:pPr marL="628650" lvl="1" indent="-171450">
              <a:buFont typeface="Arial" pitchFamily="34" charset="0"/>
              <a:buChar char="•"/>
            </a:pPr>
            <a:r>
              <a:rPr lang="en-US" dirty="0" smtClean="0"/>
              <a:t>Mentions (comments)</a:t>
            </a:r>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17</a:t>
            </a:fld>
            <a:endParaRPr lang="en-US"/>
          </a:p>
        </p:txBody>
      </p:sp>
    </p:spTree>
    <p:extLst>
      <p:ext uri="{BB962C8B-B14F-4D97-AF65-F5344CB8AC3E}">
        <p14:creationId xmlns:p14="http://schemas.microsoft.com/office/powerpoint/2010/main" val="3636249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Sunburst</a:t>
            </a:r>
            <a:r>
              <a:rPr lang="en-US" baseline="0" dirty="0" smtClean="0"/>
              <a:t>s show work by type and by impact</a:t>
            </a:r>
          </a:p>
          <a:p>
            <a:pPr marL="171450" indent="-171450">
              <a:buFont typeface="Arial" pitchFamily="34" charset="0"/>
              <a:buChar char="•"/>
            </a:pPr>
            <a:r>
              <a:rPr lang="en-US" dirty="0" smtClean="0"/>
              <a:t>Default Type Sunburst</a:t>
            </a:r>
          </a:p>
          <a:p>
            <a:pPr marL="628650" lvl="1" indent="-171450">
              <a:buFont typeface="Arial" pitchFamily="34" charset="0"/>
              <a:buChar char="•"/>
            </a:pPr>
            <a:r>
              <a:rPr lang="en-US" dirty="0" smtClean="0"/>
              <a:t>Content arranged by type of research artifact </a:t>
            </a:r>
          </a:p>
          <a:p>
            <a:pPr marL="628650" lvl="1" indent="-171450">
              <a:buFont typeface="Arial" pitchFamily="34" charset="0"/>
              <a:buChar char="•"/>
            </a:pPr>
            <a:r>
              <a:rPr lang="en-US" dirty="0" smtClean="0"/>
              <a:t>Emphasizes types of research output </a:t>
            </a:r>
          </a:p>
          <a:p>
            <a:pPr marL="628650" lvl="1" indent="-171450">
              <a:buFont typeface="Arial" pitchFamily="34" charset="0"/>
              <a:buChar char="•"/>
            </a:pPr>
            <a:r>
              <a:rPr lang="en-US" dirty="0" smtClean="0"/>
              <a:t>Mouse over reveals detailed view of artifact slice </a:t>
            </a:r>
          </a:p>
          <a:p>
            <a:pPr marL="171450" indent="-171450">
              <a:buFont typeface="Arial" pitchFamily="34" charset="0"/>
              <a:buChar char="•"/>
            </a:pPr>
            <a:r>
              <a:rPr lang="en-US" dirty="0" smtClean="0"/>
              <a:t>Impact Sunburst </a:t>
            </a:r>
          </a:p>
          <a:p>
            <a:pPr marL="628650" lvl="1" indent="-171450">
              <a:buFont typeface="Arial" pitchFamily="34" charset="0"/>
              <a:buChar char="•"/>
            </a:pPr>
            <a:r>
              <a:rPr lang="en-US" dirty="0" smtClean="0"/>
              <a:t>Reorders artifacts so that the viewer can quickly determine where artifacts have most impact</a:t>
            </a:r>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18</a:t>
            </a:fld>
            <a:endParaRPr lang="en-US"/>
          </a:p>
        </p:txBody>
      </p:sp>
    </p:spTree>
    <p:extLst>
      <p:ext uri="{BB962C8B-B14F-4D97-AF65-F5344CB8AC3E}">
        <p14:creationId xmlns:p14="http://schemas.microsoft.com/office/powerpoint/2010/main" val="872120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19</a:t>
            </a:fld>
            <a:endParaRPr lang="en-US"/>
          </a:p>
        </p:txBody>
      </p:sp>
    </p:spTree>
    <p:extLst>
      <p:ext uri="{BB962C8B-B14F-4D97-AF65-F5344CB8AC3E}">
        <p14:creationId xmlns:p14="http://schemas.microsoft.com/office/powerpoint/2010/main" val="944847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All data in one place</a:t>
            </a:r>
          </a:p>
          <a:p>
            <a:pPr marL="171450" indent="-171450">
              <a:buFont typeface="Arial" pitchFamily="34" charset="0"/>
              <a:buChar char="•"/>
            </a:pPr>
            <a:r>
              <a:rPr lang="en-US" dirty="0" smtClean="0"/>
              <a:t>Very positive</a:t>
            </a:r>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20</a:t>
            </a:fld>
            <a:endParaRPr lang="en-US"/>
          </a:p>
        </p:txBody>
      </p:sp>
    </p:spTree>
    <p:extLst>
      <p:ext uri="{BB962C8B-B14F-4D97-AF65-F5344CB8AC3E}">
        <p14:creationId xmlns:p14="http://schemas.microsoft.com/office/powerpoint/2010/main" val="2239627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Mixed reaction</a:t>
            </a:r>
          </a:p>
          <a:p>
            <a:pPr marL="171450" indent="-171450">
              <a:buFont typeface="Arial" pitchFamily="34" charset="0"/>
              <a:buChar char="•"/>
            </a:pPr>
            <a:r>
              <a:rPr lang="en-US" dirty="0" smtClean="0"/>
              <a:t>May</a:t>
            </a:r>
            <a:r>
              <a:rPr lang="en-US" baseline="0" dirty="0" smtClean="0"/>
              <a:t> relate to value placed on traditional (citation) vs. new (social media)</a:t>
            </a:r>
            <a:endParaRPr lang="en-US" dirty="0" smtClean="0"/>
          </a:p>
          <a:p>
            <a:pPr marL="0" indent="0">
              <a:buFont typeface="Arial" pitchFamily="34" charset="0"/>
              <a:buNone/>
            </a:pPr>
            <a:endParaRPr lang="en-US" dirty="0" smtClean="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21</a:t>
            </a:fld>
            <a:endParaRPr lang="en-US"/>
          </a:p>
        </p:txBody>
      </p:sp>
    </p:spTree>
    <p:extLst>
      <p:ext uri="{BB962C8B-B14F-4D97-AF65-F5344CB8AC3E}">
        <p14:creationId xmlns:p14="http://schemas.microsoft.com/office/powerpoint/2010/main" val="3622751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Mixed</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Concerns over what is being measured</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What</a:t>
            </a:r>
            <a:r>
              <a:rPr lang="en-US" baseline="0" dirty="0" smtClean="0"/>
              <a:t> the measurements mean (“mentions” vs. “captures” vs. “tweets”)</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W</a:t>
            </a:r>
            <a:r>
              <a:rPr lang="en-US" dirty="0" smtClean="0"/>
              <a:t>hether measurements are important</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How results might be used by others (for or against the faculty member)</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Suggests</a:t>
            </a:r>
            <a:r>
              <a:rPr lang="en-US" baseline="0" dirty="0" smtClean="0"/>
              <a:t> that the interface may need some way of applying relative weights to the result, so that a citation in a published work is ‘worth more’ than a tweet.  Weightings might need to be school- or discipline- specific.</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22</a:t>
            </a:fld>
            <a:endParaRPr lang="en-US"/>
          </a:p>
        </p:txBody>
      </p:sp>
    </p:spTree>
    <p:extLst>
      <p:ext uri="{BB962C8B-B14F-4D97-AF65-F5344CB8AC3E}">
        <p14:creationId xmlns:p14="http://schemas.microsoft.com/office/powerpoint/2010/main" val="1003250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Mixed results</a:t>
            </a:r>
          </a:p>
          <a:p>
            <a:pPr marL="171450" indent="-171450">
              <a:buFont typeface="Arial" pitchFamily="34" charset="0"/>
              <a:buChar char="•"/>
            </a:pPr>
            <a:r>
              <a:rPr lang="en-US" dirty="0" smtClean="0"/>
              <a:t>Impression that newer faculty value </a:t>
            </a:r>
            <a:r>
              <a:rPr lang="en-US" dirty="0" err="1" smtClean="0"/>
              <a:t>altmetrics</a:t>
            </a:r>
            <a:r>
              <a:rPr lang="en-US" dirty="0" smtClean="0"/>
              <a:t> more and are willing to use them</a:t>
            </a:r>
            <a:r>
              <a:rPr lang="en-US" baseline="0" dirty="0" smtClean="0"/>
              <a:t> as a way to view their scholarly impact</a:t>
            </a:r>
          </a:p>
          <a:p>
            <a:pPr marL="171450" indent="-171450">
              <a:buFont typeface="Arial" pitchFamily="34" charset="0"/>
              <a:buChar char="•"/>
            </a:pPr>
            <a:r>
              <a:rPr lang="en-US" baseline="0" dirty="0" smtClean="0"/>
              <a:t>Impression that veteran faculty appear to place less value on </a:t>
            </a:r>
            <a:r>
              <a:rPr lang="en-US" baseline="0" dirty="0" err="1" smtClean="0"/>
              <a:t>altmetrics</a:t>
            </a:r>
            <a:endParaRPr lang="en-US" baseline="0" dirty="0" smtClean="0"/>
          </a:p>
          <a:p>
            <a:pPr marL="171450" indent="-171450">
              <a:buFont typeface="Arial" pitchFamily="34" charset="0"/>
              <a:buChar char="•"/>
            </a:pPr>
            <a:r>
              <a:rPr lang="en-US" baseline="0" dirty="0" smtClean="0"/>
              <a:t>May require more outreach from the ULS (liaisons, Office of Scholarly Communication and Publishing) to communicate value</a:t>
            </a:r>
          </a:p>
          <a:p>
            <a:pPr marL="171450" indent="-171450">
              <a:buFont typeface="Arial" pitchFamily="34" charset="0"/>
              <a:buChar char="•"/>
            </a:pPr>
            <a:r>
              <a:rPr lang="en-US" baseline="0" dirty="0" smtClean="0"/>
              <a:t>Again, we need to put ourselves in faculty spaces to understand what data they need, how they use this, its value to them</a:t>
            </a:r>
          </a:p>
          <a:p>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23</a:t>
            </a:fld>
            <a:endParaRPr lang="en-US"/>
          </a:p>
        </p:txBody>
      </p:sp>
    </p:spTree>
    <p:extLst>
      <p:ext uri="{BB962C8B-B14F-4D97-AF65-F5344CB8AC3E}">
        <p14:creationId xmlns:p14="http://schemas.microsoft.com/office/powerpoint/2010/main" val="4036648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Plum Analytics is working on widgets that can be imbedded</a:t>
            </a:r>
            <a:r>
              <a:rPr lang="en-US" baseline="0" dirty="0" smtClean="0"/>
              <a:t> in any Web page.  There will be two kinds of widgets: one that will summarize the total impact of an individual researcher and all their scholarly output.  This could be imbedded anywhere where the faculty member has an online profile, including on their own Web site, their department’s Web site, or their profile page on their local institutional repository.  The second widget shows the impact that an individual online document has.  This could appear on the abstract page for an article on a publisher’s Web site or in a local </a:t>
            </a:r>
            <a:r>
              <a:rPr lang="en-US" baseline="0" dirty="0" err="1" smtClean="0"/>
              <a:t>insitutional</a:t>
            </a:r>
            <a:r>
              <a:rPr lang="en-US" baseline="0" dirty="0" smtClean="0"/>
              <a:t> repository.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24</a:t>
            </a:fld>
            <a:endParaRPr lang="en-US"/>
          </a:p>
        </p:txBody>
      </p:sp>
    </p:spTree>
    <p:extLst>
      <p:ext uri="{BB962C8B-B14F-4D97-AF65-F5344CB8AC3E}">
        <p14:creationId xmlns:p14="http://schemas.microsoft.com/office/powerpoint/2010/main" val="2846918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B6F68FF-87E9-458B-9C2B-5D394D731E8B}" type="slidenum">
              <a:rPr lang="en-US" smtClean="0"/>
              <a:pPr>
                <a:defRPr/>
              </a:pPr>
              <a:t>25</a:t>
            </a:fld>
            <a:endParaRPr lang="en-US"/>
          </a:p>
        </p:txBody>
      </p:sp>
    </p:spTree>
    <p:extLst>
      <p:ext uri="{BB962C8B-B14F-4D97-AF65-F5344CB8AC3E}">
        <p14:creationId xmlns:p14="http://schemas.microsoft.com/office/powerpoint/2010/main" val="2127278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6434" name="Rectangle 2"/>
          <p:cNvSpPr>
            <a:spLocks noGrp="1" noChangeArrowheads="1"/>
          </p:cNvSpPr>
          <p:nvPr>
            <p:ph type="ctrTitle"/>
          </p:nvPr>
        </p:nvSpPr>
        <p:spPr>
          <a:xfrm>
            <a:off x="685800" y="1777625"/>
            <a:ext cx="7772400" cy="2116138"/>
          </a:xfrm>
        </p:spPr>
        <p:txBody>
          <a:bodyPr/>
          <a:lstStyle>
            <a:lvl1pPr>
              <a:defRPr sz="4000"/>
            </a:lvl1pPr>
          </a:lstStyle>
          <a:p>
            <a:r>
              <a:rPr lang="en-US" dirty="0" smtClean="0"/>
              <a:t>Click to edit Master title style</a:t>
            </a:r>
            <a:endParaRPr lang="en-US" dirty="0"/>
          </a:p>
        </p:txBody>
      </p:sp>
      <p:sp>
        <p:nvSpPr>
          <p:cNvPr id="146435" name="Rectangle 3"/>
          <p:cNvSpPr>
            <a:spLocks noGrp="1" noChangeArrowheads="1"/>
          </p:cNvSpPr>
          <p:nvPr>
            <p:ph type="subTitle" idx="1"/>
          </p:nvPr>
        </p:nvSpPr>
        <p:spPr>
          <a:xfrm>
            <a:off x="1371600" y="4446825"/>
            <a:ext cx="6400800" cy="1492250"/>
          </a:xfrm>
        </p:spPr>
        <p:txBody>
          <a:bodyPr/>
          <a:lstStyle>
            <a:lvl1pPr marL="0" indent="0" algn="ctr">
              <a:defRPr sz="2800"/>
            </a:lvl1pPr>
          </a:lstStyle>
          <a:p>
            <a:r>
              <a:rPr lang="en-US" smtClean="0"/>
              <a:t>Click to edit Master subtitle style</a:t>
            </a:r>
            <a:endParaRPr lang="en-US"/>
          </a:p>
        </p:txBody>
      </p:sp>
    </p:spTree>
    <p:extLst>
      <p:ext uri="{BB962C8B-B14F-4D97-AF65-F5344CB8AC3E}">
        <p14:creationId xmlns:p14="http://schemas.microsoft.com/office/powerpoint/2010/main" val="388421630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spcBef>
                <a:spcPts val="1200"/>
              </a:spcBef>
              <a:buFont typeface="Wingdings" pitchFamily="2" charset="2"/>
              <a:buChar char="§"/>
              <a:defRPr sz="2400"/>
            </a:lvl1pPr>
            <a:lvl2pPr marL="742950" indent="-285750">
              <a:buFont typeface="Arial" pitchFamily="34" charset="0"/>
              <a:buChar char="–"/>
              <a:defRPr sz="2000"/>
            </a:lvl2pPr>
            <a:lvl3pPr marL="1143000" indent="-228600">
              <a:buFont typeface="Wingdings" pitchFamily="2" charset="2"/>
              <a:buChar char="§"/>
              <a:defRPr sz="1800"/>
            </a:lvl3pPr>
            <a:lvl4pPr marL="1600200" indent="-228600">
              <a:buFont typeface="Arial" pitchFamily="34" charset="0"/>
              <a:buChar char="–"/>
              <a:defRPr sz="1600"/>
            </a:lvl4pPr>
            <a:lvl5pPr marL="2057400" indent="-228600">
              <a:buFont typeface="Wingdings" pitchFamily="2" charset="2"/>
              <a:buChar cha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3998001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271266985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512800"/>
            <a:ext cx="3810000" cy="3874800"/>
          </a:xfrm>
        </p:spPr>
        <p:txBody>
          <a:bodyPr/>
          <a:lstStyle>
            <a:lvl1pPr marL="0" indent="0">
              <a:defRPr sz="2800" b="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2512800"/>
            <a:ext cx="3810000" cy="3874800"/>
          </a:xfrm>
        </p:spPr>
        <p:txBody>
          <a:bodyPr/>
          <a:lstStyle>
            <a:lvl1pPr marL="0" indent="0">
              <a:defRPr sz="2800" b="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5343490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76800" y="2312712"/>
            <a:ext cx="3820588" cy="715215"/>
          </a:xfrm>
        </p:spPr>
        <p:txBody>
          <a:bodyPr anchor="b"/>
          <a:lstStyle>
            <a:lvl1pPr marL="0" indent="0">
              <a:buNone/>
              <a:defRPr sz="22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2312713"/>
            <a:ext cx="3814975" cy="718487"/>
          </a:xfrm>
        </p:spPr>
        <p:txBody>
          <a:bodyPr anchor="b"/>
          <a:lstStyle>
            <a:lvl1pPr marL="0" indent="0">
              <a:buNone/>
              <a:defRPr sz="22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0" name="Content Placeholder 2"/>
          <p:cNvSpPr>
            <a:spLocks noGrp="1"/>
          </p:cNvSpPr>
          <p:nvPr>
            <p:ph sz="half" idx="10"/>
          </p:nvPr>
        </p:nvSpPr>
        <p:spPr>
          <a:xfrm>
            <a:off x="685800" y="3230846"/>
            <a:ext cx="3810000" cy="3322354"/>
          </a:xfrm>
        </p:spPr>
        <p:txBody>
          <a:bodyPr/>
          <a:lstStyle>
            <a:lvl1pPr marL="0" indent="0">
              <a:defRPr sz="2400" b="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2"/>
          </p:nvPr>
        </p:nvSpPr>
        <p:spPr>
          <a:xfrm>
            <a:off x="4648200" y="3230846"/>
            <a:ext cx="3810000" cy="3306754"/>
          </a:xfrm>
        </p:spPr>
        <p:txBody>
          <a:bodyPr/>
          <a:lstStyle>
            <a:lvl1pPr marL="0" indent="0">
              <a:defRPr sz="2400" b="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itle 1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6378294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86653493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348502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6194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619451"/>
            <a:ext cx="5111750" cy="4874950"/>
          </a:xfrm>
        </p:spPr>
        <p:txBody>
          <a:bodyPr/>
          <a:lstStyle>
            <a:lvl1pPr marL="0" indent="0">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2781501"/>
            <a:ext cx="3008313" cy="3712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8663240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2614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670399"/>
            <a:ext cx="5486400" cy="3517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8281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94003507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28500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781175"/>
            <a:ext cx="1943100" cy="47720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781175"/>
            <a:ext cx="5676900" cy="4772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1747081"/>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othing">
    <p:bg>
      <p:bgPr>
        <a:solidFill>
          <a:schemeClr val="bg1"/>
        </a:solidFill>
        <a:effectLst/>
      </p:bgPr>
    </p:bg>
    <p:spTree>
      <p:nvGrpSpPr>
        <p:cNvPr id="1" name=""/>
        <p:cNvGrpSpPr/>
        <p:nvPr/>
      </p:nvGrpSpPr>
      <p:grpSpPr>
        <a:xfrm>
          <a:off x="0" y="0"/>
          <a:ext cx="0" cy="0"/>
          <a:chOff x="0" y="0"/>
          <a:chExt cx="0" cy="0"/>
        </a:xfrm>
      </p:grpSpPr>
      <p:pic>
        <p:nvPicPr>
          <p:cNvPr id="2" name="Picture 5" descr="title-slid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75243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255713"/>
            <a:ext cx="7772400" cy="9255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685800" y="2425700"/>
            <a:ext cx="7772400" cy="4127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ransition spd="med">
    <p:fade/>
  </p:transition>
  <p:timing>
    <p:tnLst>
      <p:par>
        <p:cTn id="1" dur="indefinite" restart="never" nodeType="tmRoot"/>
      </p:par>
    </p:tnLst>
  </p:timing>
  <p:txStyles>
    <p:titleStyle>
      <a:lvl1pPr algn="l" rtl="0" eaLnBrk="0" fontAlgn="base" hangingPunct="0">
        <a:spcBef>
          <a:spcPct val="0"/>
        </a:spcBef>
        <a:spcAft>
          <a:spcPct val="0"/>
        </a:spcAft>
        <a:defRPr sz="3200" b="1" kern="1200" spc="-50">
          <a:solidFill>
            <a:srgbClr val="3F5A71"/>
          </a:solidFill>
          <a:latin typeface="+mj-lt"/>
          <a:ea typeface="+mj-ea"/>
          <a:cs typeface="Tahoma" pitchFamily="34" charset="0"/>
        </a:defRPr>
      </a:lvl1pPr>
      <a:lvl2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2pPr>
      <a:lvl3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3pPr>
      <a:lvl4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4pPr>
      <a:lvl5pPr algn="l" rtl="0" eaLnBrk="0" fontAlgn="base" hangingPunct="0">
        <a:spcBef>
          <a:spcPct val="0"/>
        </a:spcBef>
        <a:spcAft>
          <a:spcPct val="0"/>
        </a:spcAft>
        <a:defRPr sz="3200" b="1">
          <a:solidFill>
            <a:srgbClr val="3F5A71"/>
          </a:solidFill>
          <a:latin typeface="Arial" charset="0"/>
          <a:ea typeface="Times New Roman" charset="0"/>
          <a:cs typeface="Tahoma" pitchFamily="34" charset="0"/>
        </a:defRPr>
      </a:lvl5pPr>
      <a:lvl6pPr marL="4572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6pPr>
      <a:lvl7pPr marL="9144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7pPr>
      <a:lvl8pPr marL="13716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8pPr>
      <a:lvl9pPr marL="1828800" algn="ctr" rtl="0" eaLnBrk="1" fontAlgn="base" hangingPunct="1">
        <a:spcBef>
          <a:spcPct val="0"/>
        </a:spcBef>
        <a:spcAft>
          <a:spcPct val="0"/>
        </a:spcAft>
        <a:defRPr sz="3800" b="1">
          <a:solidFill>
            <a:srgbClr val="3F5A71"/>
          </a:solidFill>
          <a:latin typeface="Arial" charset="0"/>
          <a:ea typeface="Times New Roman" charset="0"/>
          <a:cs typeface="Times New Roman" charset="0"/>
        </a:defRPr>
      </a:lvl9pPr>
    </p:titleStyle>
    <p:bodyStyle>
      <a:lvl1pPr marL="457200" indent="-457200" algn="l" rtl="0" eaLnBrk="0" fontAlgn="base" hangingPunct="0">
        <a:spcBef>
          <a:spcPts val="1200"/>
        </a:spcBef>
        <a:spcAft>
          <a:spcPct val="0"/>
        </a:spcAft>
        <a:buFont typeface="Wingdings" pitchFamily="2" charset="2"/>
        <a:buChar char="§"/>
        <a:defRPr sz="2800" b="1" kern="1200" spc="-50">
          <a:solidFill>
            <a:srgbClr val="5B84A5"/>
          </a:solidFill>
          <a:latin typeface="+mj-lt"/>
          <a:ea typeface="+mn-ea"/>
          <a:cs typeface="Tahoma" pitchFamily="34" charset="0"/>
        </a:defRPr>
      </a:lvl1pPr>
      <a:lvl2pPr marL="742950" indent="-285750" algn="l" rtl="0" eaLnBrk="0" fontAlgn="base" hangingPunct="0">
        <a:spcBef>
          <a:spcPct val="20000"/>
        </a:spcBef>
        <a:spcAft>
          <a:spcPct val="0"/>
        </a:spcAft>
        <a:buFont typeface="Arial" charset="0"/>
        <a:buChar char="–"/>
        <a:defRPr sz="2400">
          <a:solidFill>
            <a:srgbClr val="5B84A5"/>
          </a:solidFill>
          <a:latin typeface="+mj-lt"/>
          <a:ea typeface="+mn-ea"/>
          <a:cs typeface="Tahoma" pitchFamily="34" charset="0"/>
        </a:defRPr>
      </a:lvl2pPr>
      <a:lvl3pPr marL="1143000" indent="-228600" algn="l" rtl="0" eaLnBrk="0" fontAlgn="base" hangingPunct="0">
        <a:spcBef>
          <a:spcPct val="20000"/>
        </a:spcBef>
        <a:spcAft>
          <a:spcPct val="0"/>
        </a:spcAft>
        <a:buFont typeface="Wingdings" pitchFamily="2" charset="2"/>
        <a:buChar char="§"/>
        <a:defRPr sz="2000">
          <a:solidFill>
            <a:srgbClr val="5B84A5"/>
          </a:solidFill>
          <a:latin typeface="+mj-lt"/>
          <a:ea typeface="+mn-ea"/>
          <a:cs typeface="Tahoma" pitchFamily="34" charset="0"/>
        </a:defRPr>
      </a:lvl3pPr>
      <a:lvl4pPr marL="1600200" indent="-228600" algn="l" rtl="0" eaLnBrk="0" fontAlgn="base" hangingPunct="0">
        <a:spcBef>
          <a:spcPct val="20000"/>
        </a:spcBef>
        <a:spcAft>
          <a:spcPct val="0"/>
        </a:spcAft>
        <a:buFont typeface="Arial" charset="0"/>
        <a:buChar char="–"/>
        <a:defRPr>
          <a:solidFill>
            <a:srgbClr val="5B84A5"/>
          </a:solidFill>
          <a:latin typeface="+mj-lt"/>
          <a:ea typeface="+mn-ea"/>
          <a:cs typeface="Tahoma" pitchFamily="34" charset="0"/>
        </a:defRPr>
      </a:lvl4pPr>
      <a:lvl5pPr marL="2057400" indent="-228600" algn="l" rtl="0" eaLnBrk="0" fontAlgn="base" hangingPunct="0">
        <a:spcBef>
          <a:spcPct val="20000"/>
        </a:spcBef>
        <a:spcAft>
          <a:spcPct val="0"/>
        </a:spcAft>
        <a:buFont typeface="Wingdings" pitchFamily="2" charset="2"/>
        <a:buChar char="§"/>
        <a:defRPr sz="1400">
          <a:solidFill>
            <a:srgbClr val="5B84A5"/>
          </a:solidFill>
          <a:latin typeface="+mj-lt"/>
          <a:ea typeface="+mn-ea"/>
          <a:cs typeface="Tahoma" pitchFamily="34" charset="0"/>
        </a:defRPr>
      </a:lvl5pPr>
      <a:lvl6pPr marL="25146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6pPr>
      <a:lvl7pPr marL="29718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7pPr>
      <a:lvl8pPr marL="34290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8pPr>
      <a:lvl9pPr marL="3886200" indent="-228600" algn="l" rtl="0" eaLnBrk="1" fontAlgn="base" hangingPunct="1">
        <a:spcBef>
          <a:spcPct val="20000"/>
        </a:spcBef>
        <a:spcAft>
          <a:spcPct val="0"/>
        </a:spcAft>
        <a:buFont typeface="Wingdings" charset="2"/>
        <a:buChar char="§"/>
        <a:defRPr sz="1600">
          <a:solidFill>
            <a:srgbClr val="3F5A7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descr="title-sl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2"/>
          <p:cNvSpPr>
            <a:spLocks noGrp="1" noChangeArrowheads="1"/>
          </p:cNvSpPr>
          <p:nvPr>
            <p:ph type="ctrTitle"/>
          </p:nvPr>
        </p:nvSpPr>
        <p:spPr>
          <a:xfrm>
            <a:off x="347663" y="1189038"/>
            <a:ext cx="5722937" cy="2239962"/>
          </a:xfrm>
        </p:spPr>
        <p:txBody>
          <a:bodyPr anchor="t">
            <a:noAutofit/>
          </a:bodyPr>
          <a:lstStyle/>
          <a:p>
            <a:pPr eaLnBrk="1" hangingPunct="1">
              <a:spcBef>
                <a:spcPts val="0"/>
              </a:spcBef>
              <a:defRPr/>
            </a:pPr>
            <a:r>
              <a:rPr lang="en-US" sz="3600" dirty="0" err="1" smtClean="0">
                <a:solidFill>
                  <a:schemeClr val="bg1"/>
                </a:solidFill>
              </a:rPr>
              <a:t>PlumX</a:t>
            </a:r>
            <a:r>
              <a:rPr lang="en-US" sz="3600" dirty="0" smtClean="0">
                <a:solidFill>
                  <a:schemeClr val="bg1"/>
                </a:solidFill>
              </a:rPr>
              <a:t> </a:t>
            </a:r>
            <a:r>
              <a:rPr lang="en-US" sz="3600" dirty="0">
                <a:solidFill>
                  <a:schemeClr val="bg1"/>
                </a:solidFill>
              </a:rPr>
              <a:t>and Pitt: </a:t>
            </a:r>
            <a:r>
              <a:rPr lang="en-US" sz="3600" dirty="0" smtClean="0">
                <a:solidFill>
                  <a:schemeClr val="bg1"/>
                </a:solidFill>
              </a:rPr>
              <a:t>Understanding </a:t>
            </a:r>
            <a:r>
              <a:rPr lang="en-US" sz="3600" dirty="0">
                <a:solidFill>
                  <a:schemeClr val="bg1"/>
                </a:solidFill>
              </a:rPr>
              <a:t>and Visualizing Research </a:t>
            </a:r>
            <a:r>
              <a:rPr lang="en-US" sz="3600" dirty="0" smtClean="0">
                <a:solidFill>
                  <a:schemeClr val="bg1"/>
                </a:solidFill>
              </a:rPr>
              <a:t>Impact</a:t>
            </a:r>
            <a:endParaRPr lang="en-US" sz="3200" b="0" spc="0" dirty="0" smtClean="0">
              <a:solidFill>
                <a:schemeClr val="bg1"/>
              </a:solidFill>
            </a:endParaRPr>
          </a:p>
        </p:txBody>
      </p:sp>
      <p:sp>
        <p:nvSpPr>
          <p:cNvPr id="8" name="Rectangle 3"/>
          <p:cNvSpPr txBox="1">
            <a:spLocks noChangeArrowheads="1"/>
          </p:cNvSpPr>
          <p:nvPr/>
        </p:nvSpPr>
        <p:spPr bwMode="auto">
          <a:xfrm>
            <a:off x="385763" y="3660775"/>
            <a:ext cx="5486400" cy="1417638"/>
          </a:xfrm>
          <a:prstGeom prst="rect">
            <a:avLst/>
          </a:prstGeom>
          <a:noFill/>
          <a:ln>
            <a:noFill/>
          </a:ln>
          <a:extLst/>
        </p:spPr>
        <p:txBody>
          <a:bodyPr/>
          <a:lstStyle>
            <a:lvl1pPr>
              <a:defRPr sz="2400">
                <a:solidFill>
                  <a:schemeClr val="tx1"/>
                </a:solidFill>
                <a:latin typeface="Arial" charset="0"/>
                <a:ea typeface="ＭＳ Ｐゴシック" pitchFamily="-112" charset="-128"/>
              </a:defRPr>
            </a:lvl1pPr>
            <a:lvl2pPr marL="37931725" indent="-37474525">
              <a:defRPr sz="2400">
                <a:solidFill>
                  <a:schemeClr val="tx1"/>
                </a:solidFill>
                <a:latin typeface="Arial" charset="0"/>
                <a:ea typeface="ＭＳ Ｐゴシック" pitchFamily="-112" charset="-128"/>
              </a:defRPr>
            </a:lvl2pPr>
            <a:lvl3pPr>
              <a:defRPr sz="2400">
                <a:solidFill>
                  <a:schemeClr val="tx1"/>
                </a:solidFill>
                <a:latin typeface="Arial" charset="0"/>
                <a:ea typeface="ＭＳ Ｐゴシック" pitchFamily="-112" charset="-128"/>
              </a:defRPr>
            </a:lvl3pPr>
            <a:lvl4pPr>
              <a:defRPr sz="2400">
                <a:solidFill>
                  <a:schemeClr val="tx1"/>
                </a:solidFill>
                <a:latin typeface="Arial" charset="0"/>
                <a:ea typeface="ＭＳ Ｐゴシック" pitchFamily="-112" charset="-128"/>
              </a:defRPr>
            </a:lvl4pPr>
            <a:lvl5pPr>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pPr>
              <a:spcBef>
                <a:spcPct val="20000"/>
              </a:spcBef>
              <a:buClr>
                <a:srgbClr val="000000"/>
              </a:buClr>
              <a:defRPr/>
            </a:pPr>
            <a:r>
              <a:rPr lang="en-US" sz="1800" dirty="0" smtClean="0">
                <a:solidFill>
                  <a:srgbClr val="CCCC90"/>
                </a:solidFill>
                <a:latin typeface="+mj-lt"/>
                <a:cs typeface="Times New Roman" charset="0"/>
              </a:rPr>
              <a:t>Rush G. Miller</a:t>
            </a:r>
          </a:p>
          <a:p>
            <a:pPr>
              <a:spcBef>
                <a:spcPct val="20000"/>
              </a:spcBef>
              <a:buClr>
                <a:srgbClr val="000000"/>
              </a:buClr>
              <a:defRPr/>
            </a:pPr>
            <a:r>
              <a:rPr lang="en-US" sz="1800" b="0" dirty="0" smtClean="0">
                <a:solidFill>
                  <a:srgbClr val="CCCC90"/>
                </a:solidFill>
                <a:latin typeface="+mj-lt"/>
                <a:cs typeface="Times New Roman" charset="0"/>
              </a:rPr>
              <a:t>Hillman University Librarian and Director, ULS</a:t>
            </a:r>
          </a:p>
          <a:p>
            <a:pPr>
              <a:spcBef>
                <a:spcPct val="20000"/>
              </a:spcBef>
              <a:buClr>
                <a:srgbClr val="000000"/>
              </a:buClr>
              <a:defRPr/>
            </a:pPr>
            <a:r>
              <a:rPr lang="en-US" sz="1400" b="0" dirty="0" smtClean="0">
                <a:solidFill>
                  <a:srgbClr val="CCCC90"/>
                </a:solidFill>
                <a:latin typeface="+mj-lt"/>
                <a:cs typeface="Times New Roman" charset="0"/>
              </a:rPr>
              <a:t>University Library System</a:t>
            </a:r>
          </a:p>
          <a:p>
            <a:pPr>
              <a:spcBef>
                <a:spcPct val="20000"/>
              </a:spcBef>
              <a:buClr>
                <a:srgbClr val="000000"/>
              </a:buClr>
              <a:defRPr/>
            </a:pPr>
            <a:r>
              <a:rPr lang="en-US" sz="1400" b="0" dirty="0" smtClean="0">
                <a:solidFill>
                  <a:srgbClr val="CCCC90"/>
                </a:solidFill>
                <a:latin typeface="+mj-lt"/>
                <a:cs typeface="Times New Roman" charset="0"/>
              </a:rPr>
              <a:t>University of Pittsburgh</a:t>
            </a:r>
          </a:p>
        </p:txBody>
      </p:sp>
    </p:spTree>
    <p:extLst>
      <p:ext uri="{BB962C8B-B14F-4D97-AF65-F5344CB8AC3E}">
        <p14:creationId xmlns:p14="http://schemas.microsoft.com/office/powerpoint/2010/main" val="3346640801"/>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Why Pitt?</a:t>
            </a:r>
            <a:endParaRPr lang="en-US" dirty="0"/>
          </a:p>
        </p:txBody>
      </p:sp>
      <p:sp>
        <p:nvSpPr>
          <p:cNvPr id="3" name="Content Placeholder 2"/>
          <p:cNvSpPr>
            <a:spLocks noGrp="1"/>
          </p:cNvSpPr>
          <p:nvPr>
            <p:ph idx="1"/>
          </p:nvPr>
        </p:nvSpPr>
        <p:spPr/>
        <p:txBody>
          <a:bodyPr/>
          <a:lstStyle/>
          <a:p>
            <a:pPr eaLnBrk="1" hangingPunct="1">
              <a:defRPr/>
            </a:pPr>
            <a:r>
              <a:rPr lang="en-US" dirty="0"/>
              <a:t>Strategic goal: </a:t>
            </a:r>
            <a:r>
              <a:rPr lang="en-US" dirty="0" smtClean="0"/>
              <a:t/>
            </a:r>
            <a:br>
              <a:rPr lang="en-US" dirty="0" smtClean="0"/>
            </a:br>
            <a:r>
              <a:rPr lang="en-US" dirty="0" smtClean="0"/>
              <a:t>Innovation </a:t>
            </a:r>
            <a:r>
              <a:rPr lang="en-US" dirty="0"/>
              <a:t>in </a:t>
            </a:r>
            <a:r>
              <a:rPr lang="en-US" dirty="0" smtClean="0"/>
              <a:t>scholarly </a:t>
            </a:r>
            <a:r>
              <a:rPr lang="en-US" dirty="0"/>
              <a:t>communication</a:t>
            </a:r>
          </a:p>
          <a:p>
            <a:pPr eaLnBrk="1" hangingPunct="1">
              <a:defRPr/>
            </a:pPr>
            <a:r>
              <a:rPr lang="en-US" dirty="0" smtClean="0"/>
              <a:t>Providing services that scholars understand, need, and value</a:t>
            </a:r>
          </a:p>
          <a:p>
            <a:pPr eaLnBrk="1" hangingPunct="1">
              <a:defRPr/>
            </a:pPr>
            <a:r>
              <a:rPr lang="en-US" dirty="0"/>
              <a:t>Putting ourselves in faculty “spaces</a:t>
            </a:r>
            <a:r>
              <a:rPr lang="en-US" dirty="0" smtClean="0"/>
              <a:t>”</a:t>
            </a:r>
          </a:p>
          <a:p>
            <a:pPr eaLnBrk="1" hangingPunct="1">
              <a:defRPr/>
            </a:pPr>
            <a:r>
              <a:rPr lang="en-US" dirty="0" smtClean="0"/>
              <a:t>Re-envisioning our librarian liaison program</a:t>
            </a:r>
          </a:p>
          <a:p>
            <a:pPr eaLnBrk="1" hangingPunct="1">
              <a:defRPr/>
            </a:pPr>
            <a:r>
              <a:rPr lang="en-US" dirty="0" smtClean="0"/>
              <a:t>Deepening our understanding of scholarly communications issues</a:t>
            </a:r>
          </a:p>
          <a:p>
            <a:pPr eaLnBrk="1" hangingPunct="1">
              <a:defRPr/>
            </a:pPr>
            <a:endParaRPr lang="en-US" dirty="0" smtClean="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139701" y="1224326"/>
            <a:ext cx="1944843" cy="145863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00514" y="1524204"/>
            <a:ext cx="2546290" cy="2444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a:xfrm>
            <a:off x="685800" y="1255713"/>
            <a:ext cx="4969649" cy="925512"/>
          </a:xfrm>
        </p:spPr>
        <p:txBody>
          <a:bodyPr/>
          <a:lstStyle/>
          <a:p>
            <a:r>
              <a:rPr lang="en-US" dirty="0" smtClean="0"/>
              <a:t>Why </a:t>
            </a:r>
            <a:r>
              <a:rPr lang="en-US" dirty="0" err="1" smtClean="0"/>
              <a:t>PlumX</a:t>
            </a:r>
            <a:r>
              <a:rPr lang="en-US" dirty="0" smtClean="0"/>
              <a:t>?</a:t>
            </a:r>
            <a:endParaRPr lang="en-US" b="0" dirty="0"/>
          </a:p>
        </p:txBody>
      </p:sp>
      <p:sp>
        <p:nvSpPr>
          <p:cNvPr id="3" name="Content Placeholder 2"/>
          <p:cNvSpPr>
            <a:spLocks noGrp="1"/>
          </p:cNvSpPr>
          <p:nvPr>
            <p:ph idx="1"/>
          </p:nvPr>
        </p:nvSpPr>
        <p:spPr>
          <a:xfrm>
            <a:off x="685800" y="2113109"/>
            <a:ext cx="7989474" cy="4456740"/>
          </a:xfrm>
        </p:spPr>
        <p:txBody>
          <a:bodyPr>
            <a:normAutofit fontScale="92500" lnSpcReduction="10000"/>
          </a:bodyPr>
          <a:lstStyle/>
          <a:p>
            <a:r>
              <a:rPr lang="en-US" dirty="0" smtClean="0"/>
              <a:t>Making research “</a:t>
            </a:r>
            <a:r>
              <a:rPr lang="en-US" dirty="0"/>
              <a:t>more assessable </a:t>
            </a:r>
            <a:r>
              <a:rPr lang="en-US" dirty="0" smtClean="0"/>
              <a:t/>
            </a:r>
            <a:br>
              <a:rPr lang="en-US" dirty="0" smtClean="0"/>
            </a:br>
            <a:r>
              <a:rPr lang="en-US" dirty="0" smtClean="0"/>
              <a:t>and </a:t>
            </a:r>
            <a:r>
              <a:rPr lang="en-US" dirty="0"/>
              <a:t>accessible”</a:t>
            </a:r>
          </a:p>
          <a:p>
            <a:pPr lvl="1"/>
            <a:r>
              <a:rPr lang="en-US" dirty="0" smtClean="0"/>
              <a:t>Gathering </a:t>
            </a:r>
            <a:r>
              <a:rPr lang="en-US" dirty="0"/>
              <a:t>information in one place</a:t>
            </a:r>
          </a:p>
          <a:p>
            <a:pPr lvl="1"/>
            <a:r>
              <a:rPr lang="en-US" dirty="0"/>
              <a:t>Making it intelligible and </a:t>
            </a:r>
            <a:r>
              <a:rPr lang="en-US" dirty="0" smtClean="0"/>
              <a:t>useful</a:t>
            </a:r>
            <a:endParaRPr lang="en-US" dirty="0"/>
          </a:p>
          <a:p>
            <a:r>
              <a:rPr lang="en-US" dirty="0" smtClean="0"/>
              <a:t>Measuring </a:t>
            </a:r>
            <a:r>
              <a:rPr lang="en-US" dirty="0"/>
              <a:t>and </a:t>
            </a:r>
            <a:r>
              <a:rPr lang="en-US" dirty="0" smtClean="0"/>
              <a:t>visualizing </a:t>
            </a:r>
            <a:r>
              <a:rPr lang="en-US" dirty="0"/>
              <a:t>research </a:t>
            </a:r>
            <a:r>
              <a:rPr lang="en-US" dirty="0" smtClean="0"/>
              <a:t/>
            </a:r>
            <a:br>
              <a:rPr lang="en-US" dirty="0" smtClean="0"/>
            </a:br>
            <a:r>
              <a:rPr lang="en-US" dirty="0" smtClean="0"/>
              <a:t>impact</a:t>
            </a:r>
            <a:endParaRPr lang="en-US" dirty="0"/>
          </a:p>
          <a:p>
            <a:r>
              <a:rPr lang="en-US" dirty="0" smtClean="0"/>
              <a:t>Correlating metrics </a:t>
            </a:r>
            <a:r>
              <a:rPr lang="en-US" dirty="0"/>
              <a:t>from traditional and new forms of scholarly communication</a:t>
            </a:r>
          </a:p>
          <a:p>
            <a:r>
              <a:rPr lang="en-US" dirty="0" smtClean="0"/>
              <a:t>Allowing </a:t>
            </a:r>
            <a:r>
              <a:rPr lang="en-US" dirty="0"/>
              <a:t>researchers, labs, departments, institutions to track real-time scholarly impact</a:t>
            </a:r>
          </a:p>
          <a:p>
            <a:r>
              <a:rPr lang="en-US" dirty="0" smtClean="0"/>
              <a:t>Promoting </a:t>
            </a:r>
            <a:r>
              <a:rPr lang="en-US" dirty="0"/>
              <a:t>research, </a:t>
            </a:r>
            <a:r>
              <a:rPr lang="en-US" dirty="0" smtClean="0"/>
              <a:t>comparing </a:t>
            </a:r>
            <a:r>
              <a:rPr lang="en-US" dirty="0"/>
              <a:t>with peers, </a:t>
            </a:r>
            <a:r>
              <a:rPr lang="en-US" dirty="0" smtClean="0"/>
              <a:t>connecting </a:t>
            </a:r>
            <a:r>
              <a:rPr lang="en-US" dirty="0"/>
              <a:t>with new </a:t>
            </a:r>
            <a:r>
              <a:rPr lang="en-US" dirty="0" smtClean="0"/>
              <a:t>research </a:t>
            </a:r>
            <a:endParaRPr lang="en-US" dirty="0"/>
          </a:p>
        </p:txBody>
      </p:sp>
    </p:spTree>
    <p:extLst>
      <p:ext uri="{BB962C8B-B14F-4D97-AF65-F5344CB8AC3E}">
        <p14:creationId xmlns:p14="http://schemas.microsoft.com/office/powerpoint/2010/main" val="1798128916"/>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Plum Analytics</a:t>
            </a:r>
            <a:endParaRPr lang="en-US" dirty="0"/>
          </a:p>
        </p:txBody>
      </p:sp>
      <p:sp>
        <p:nvSpPr>
          <p:cNvPr id="3" name="Content Placeholder 2"/>
          <p:cNvSpPr>
            <a:spLocks noGrp="1"/>
          </p:cNvSpPr>
          <p:nvPr>
            <p:ph idx="1"/>
          </p:nvPr>
        </p:nvSpPr>
        <p:spPr>
          <a:xfrm>
            <a:off x="837561" y="2397418"/>
            <a:ext cx="7814662" cy="3954797"/>
          </a:xfrm>
        </p:spPr>
        <p:txBody>
          <a:bodyPr/>
          <a:lstStyle/>
          <a:p>
            <a:r>
              <a:rPr lang="en-US" dirty="0"/>
              <a:t>Founded in January 2012</a:t>
            </a:r>
          </a:p>
          <a:p>
            <a:r>
              <a:rPr lang="en-US" dirty="0"/>
              <a:t>Co-Founder: Andrea </a:t>
            </a:r>
            <a:r>
              <a:rPr lang="en-US" dirty="0" err="1"/>
              <a:t>Michalek</a:t>
            </a:r>
            <a:endParaRPr lang="en-US" dirty="0"/>
          </a:p>
          <a:p>
            <a:pPr lvl="1"/>
            <a:r>
              <a:rPr lang="en-US" dirty="0"/>
              <a:t>Expertise in Internet information technology, </a:t>
            </a:r>
            <a:r>
              <a:rPr lang="en-US" dirty="0" err="1" smtClean="0"/>
              <a:t>datamining</a:t>
            </a:r>
            <a:r>
              <a:rPr lang="en-US" dirty="0" smtClean="0"/>
              <a:t>, search </a:t>
            </a:r>
            <a:r>
              <a:rPr lang="en-US" dirty="0"/>
              <a:t>and natural language processing</a:t>
            </a:r>
          </a:p>
          <a:p>
            <a:pPr lvl="1"/>
            <a:r>
              <a:rPr lang="en-US" dirty="0"/>
              <a:t>Previous work at </a:t>
            </a:r>
            <a:r>
              <a:rPr lang="en-US" dirty="0" err="1"/>
              <a:t>Topular</a:t>
            </a:r>
            <a:r>
              <a:rPr lang="en-US" dirty="0"/>
              <a:t>, Fast PDF, Serials Solutions</a:t>
            </a:r>
          </a:p>
          <a:p>
            <a:r>
              <a:rPr lang="en-US" dirty="0"/>
              <a:t>Co-Founder: Mike </a:t>
            </a:r>
            <a:r>
              <a:rPr lang="en-US" dirty="0" err="1"/>
              <a:t>Buschman</a:t>
            </a:r>
            <a:endParaRPr lang="en-US" dirty="0"/>
          </a:p>
          <a:p>
            <a:pPr lvl="1"/>
            <a:r>
              <a:rPr lang="en-US" dirty="0"/>
              <a:t>Expertise in product management, training, marketing</a:t>
            </a:r>
          </a:p>
          <a:p>
            <a:pPr lvl="1"/>
            <a:r>
              <a:rPr lang="en-US" dirty="0"/>
              <a:t>Previous work at Serials Solutions, IEEE, Microsoft</a:t>
            </a:r>
          </a:p>
          <a:p>
            <a:r>
              <a:rPr lang="en-US" dirty="0"/>
              <a:t>Headquarters in Philadelphia and Seattle</a:t>
            </a:r>
          </a:p>
          <a:p>
            <a:endParaRPr lang="en-US" dirty="0" smtClean="0"/>
          </a:p>
        </p:txBody>
      </p:sp>
    </p:spTree>
    <p:extLst>
      <p:ext uri="{BB962C8B-B14F-4D97-AF65-F5344CB8AC3E}">
        <p14:creationId xmlns:p14="http://schemas.microsoft.com/office/powerpoint/2010/main" val="1011602235"/>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701" t="10645" r="29456" b="3186"/>
          <a:stretch/>
        </p:blipFill>
        <p:spPr bwMode="auto">
          <a:xfrm>
            <a:off x="5200404" y="1214079"/>
            <a:ext cx="3674656" cy="3609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The Premise</a:t>
            </a:r>
            <a:endParaRPr lang="en-US" dirty="0"/>
          </a:p>
        </p:txBody>
      </p:sp>
      <p:sp>
        <p:nvSpPr>
          <p:cNvPr id="3" name="Content Placeholder 2"/>
          <p:cNvSpPr>
            <a:spLocks noGrp="1"/>
          </p:cNvSpPr>
          <p:nvPr>
            <p:ph idx="1"/>
          </p:nvPr>
        </p:nvSpPr>
        <p:spPr>
          <a:xfrm>
            <a:off x="481399" y="2205318"/>
            <a:ext cx="8245220" cy="4347882"/>
          </a:xfrm>
        </p:spPr>
        <p:txBody>
          <a:bodyPr/>
          <a:lstStyle/>
          <a:p>
            <a:r>
              <a:rPr lang="en-US" dirty="0" err="1" smtClean="0"/>
              <a:t>Browsable</a:t>
            </a:r>
            <a:r>
              <a:rPr lang="en-US" dirty="0"/>
              <a:t>, searchable </a:t>
            </a:r>
            <a:r>
              <a:rPr lang="en-US" dirty="0" smtClean="0"/>
              <a:t/>
            </a:r>
            <a:br>
              <a:rPr lang="en-US" dirty="0" smtClean="0"/>
            </a:br>
            <a:r>
              <a:rPr lang="en-US" dirty="0" smtClean="0"/>
              <a:t>directories </a:t>
            </a:r>
            <a:r>
              <a:rPr lang="en-US" dirty="0"/>
              <a:t>of research </a:t>
            </a:r>
            <a:r>
              <a:rPr lang="en-US" dirty="0" smtClean="0"/>
              <a:t/>
            </a:r>
            <a:br>
              <a:rPr lang="en-US" dirty="0" smtClean="0"/>
            </a:br>
            <a:r>
              <a:rPr lang="en-US" dirty="0" smtClean="0"/>
              <a:t>authors</a:t>
            </a:r>
            <a:endParaRPr lang="en-US" dirty="0"/>
          </a:p>
          <a:p>
            <a:r>
              <a:rPr lang="en-US" dirty="0" smtClean="0"/>
              <a:t>Can be organized to highlight: </a:t>
            </a:r>
          </a:p>
          <a:p>
            <a:pPr lvl="1"/>
            <a:r>
              <a:rPr lang="en-US" dirty="0" smtClean="0"/>
              <a:t>schools</a:t>
            </a:r>
          </a:p>
          <a:p>
            <a:pPr lvl="1"/>
            <a:r>
              <a:rPr lang="en-US" dirty="0"/>
              <a:t>d</a:t>
            </a:r>
            <a:r>
              <a:rPr lang="en-US" dirty="0" smtClean="0"/>
              <a:t>epartments</a:t>
            </a:r>
            <a:endParaRPr lang="en-US" dirty="0"/>
          </a:p>
          <a:p>
            <a:pPr lvl="1"/>
            <a:r>
              <a:rPr lang="en-US" dirty="0" smtClean="0"/>
              <a:t>research groups</a:t>
            </a:r>
          </a:p>
          <a:p>
            <a:r>
              <a:rPr lang="en-US" dirty="0" smtClean="0"/>
              <a:t>Deep data mining gathers timely measures of impact</a:t>
            </a:r>
            <a:endParaRPr lang="en-US" dirty="0"/>
          </a:p>
          <a:p>
            <a:r>
              <a:rPr lang="en-US" dirty="0" smtClean="0"/>
              <a:t>Metrics</a:t>
            </a:r>
            <a:r>
              <a:rPr lang="en-US" dirty="0"/>
              <a:t>-based reporting </a:t>
            </a:r>
            <a:r>
              <a:rPr lang="en-US" dirty="0" smtClean="0"/>
              <a:t>and visualization tools for measuring, comparing, and benchmarking impact</a:t>
            </a:r>
            <a:endParaRPr lang="en-US" dirty="0"/>
          </a:p>
        </p:txBody>
      </p:sp>
    </p:spTree>
    <p:extLst>
      <p:ext uri="{BB962C8B-B14F-4D97-AF65-F5344CB8AC3E}">
        <p14:creationId xmlns:p14="http://schemas.microsoft.com/office/powerpoint/2010/main" val="46474807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2138" y="3515889"/>
            <a:ext cx="3505398" cy="23273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6386" name="Rectangle 2"/>
          <p:cNvSpPr>
            <a:spLocks noGrp="1" noChangeArrowheads="1"/>
          </p:cNvSpPr>
          <p:nvPr>
            <p:ph type="title"/>
          </p:nvPr>
        </p:nvSpPr>
        <p:spPr/>
        <p:txBody>
          <a:bodyPr/>
          <a:lstStyle/>
          <a:p>
            <a:r>
              <a:rPr lang="en-US" dirty="0"/>
              <a:t>Traditional vs. </a:t>
            </a:r>
            <a:r>
              <a:rPr lang="en-US" dirty="0" smtClean="0"/>
              <a:t>new</a:t>
            </a:r>
            <a:endParaRPr lang="en-US" b="0" dirty="0" smtClean="0"/>
          </a:p>
        </p:txBody>
      </p:sp>
      <p:sp>
        <p:nvSpPr>
          <p:cNvPr id="16387" name="Rectangle 3"/>
          <p:cNvSpPr>
            <a:spLocks noGrp="1" noChangeArrowheads="1"/>
          </p:cNvSpPr>
          <p:nvPr>
            <p:ph type="body" idx="1"/>
          </p:nvPr>
        </p:nvSpPr>
        <p:spPr>
          <a:xfrm>
            <a:off x="685801" y="2426400"/>
            <a:ext cx="7897266" cy="4081976"/>
          </a:xfrm>
        </p:spPr>
        <p:txBody>
          <a:bodyPr>
            <a:normAutofit/>
          </a:bodyPr>
          <a:lstStyle/>
          <a:p>
            <a:pPr marL="171450" indent="-171450">
              <a:buFont typeface="Arial" pitchFamily="34" charset="0"/>
              <a:buChar char="•"/>
            </a:pPr>
            <a:r>
              <a:rPr lang="en-US" dirty="0"/>
              <a:t>Traditional measures are also </a:t>
            </a:r>
            <a:br>
              <a:rPr lang="en-US" dirty="0"/>
            </a:br>
            <a:r>
              <a:rPr lang="en-US" dirty="0"/>
              <a:t>counted</a:t>
            </a:r>
          </a:p>
          <a:p>
            <a:pPr marL="171450" indent="-171450">
              <a:buFont typeface="Arial" pitchFamily="34" charset="0"/>
              <a:buChar char="•"/>
            </a:pPr>
            <a:r>
              <a:rPr lang="en-US" dirty="0" smtClean="0"/>
              <a:t>Findings </a:t>
            </a:r>
            <a:r>
              <a:rPr lang="en-US" dirty="0"/>
              <a:t>are complementary </a:t>
            </a:r>
            <a:r>
              <a:rPr lang="en-US" dirty="0" smtClean="0"/>
              <a:t/>
            </a:r>
            <a:br>
              <a:rPr lang="en-US" dirty="0" smtClean="0"/>
            </a:br>
            <a:r>
              <a:rPr lang="en-US" dirty="0" smtClean="0"/>
              <a:t>to conventional </a:t>
            </a:r>
            <a:r>
              <a:rPr lang="en-US" dirty="0"/>
              <a:t>methods of </a:t>
            </a:r>
            <a:r>
              <a:rPr lang="en-US" dirty="0" smtClean="0"/>
              <a:t/>
            </a:r>
            <a:br>
              <a:rPr lang="en-US" dirty="0" smtClean="0"/>
            </a:br>
            <a:r>
              <a:rPr lang="en-US" dirty="0" smtClean="0"/>
              <a:t>measuring research </a:t>
            </a:r>
            <a:r>
              <a:rPr lang="en-US" dirty="0"/>
              <a:t>impact </a:t>
            </a:r>
            <a:r>
              <a:rPr lang="en-US" dirty="0" smtClean="0"/>
              <a:t/>
            </a:r>
            <a:br>
              <a:rPr lang="en-US" dirty="0" smtClean="0"/>
            </a:br>
            <a:r>
              <a:rPr lang="en-US" dirty="0" smtClean="0"/>
              <a:t>(</a:t>
            </a:r>
            <a:r>
              <a:rPr lang="en-US" dirty="0"/>
              <a:t>e.g., H-Index)</a:t>
            </a:r>
          </a:p>
          <a:p>
            <a:pPr marL="171450" indent="-171450">
              <a:buFont typeface="Arial" pitchFamily="34" charset="0"/>
              <a:buChar char="•"/>
            </a:pPr>
            <a:r>
              <a:rPr lang="en-US" dirty="0"/>
              <a:t>Not </a:t>
            </a:r>
            <a:r>
              <a:rPr lang="en-US" dirty="0" smtClean="0"/>
              <a:t>intended </a:t>
            </a:r>
            <a:r>
              <a:rPr lang="en-US" dirty="0"/>
              <a:t>to replace </a:t>
            </a:r>
            <a:r>
              <a:rPr lang="en-US" dirty="0" smtClean="0"/>
              <a:t>them</a:t>
            </a:r>
            <a:endParaRPr lang="en-US" dirty="0"/>
          </a:p>
        </p:txBody>
      </p:sp>
    </p:spTree>
    <p:extLst>
      <p:ext uri="{BB962C8B-B14F-4D97-AF65-F5344CB8AC3E}">
        <p14:creationId xmlns:p14="http://schemas.microsoft.com/office/powerpoint/2010/main" val="54526650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measures</a:t>
            </a:r>
            <a:endParaRPr lang="en-US" dirty="0"/>
          </a:p>
        </p:txBody>
      </p:sp>
      <p:sp>
        <p:nvSpPr>
          <p:cNvPr id="3" name="Content Placeholder 2"/>
          <p:cNvSpPr>
            <a:spLocks noGrp="1"/>
          </p:cNvSpPr>
          <p:nvPr>
            <p:ph idx="1"/>
          </p:nvPr>
        </p:nvSpPr>
        <p:spPr>
          <a:xfrm>
            <a:off x="675558" y="2282319"/>
            <a:ext cx="7772400" cy="4127500"/>
          </a:xfrm>
        </p:spPr>
        <p:txBody>
          <a:bodyPr/>
          <a:lstStyle/>
          <a:p>
            <a:r>
              <a:rPr lang="en-US" i="1" dirty="0" smtClean="0"/>
              <a:t>More comprehensive: </a:t>
            </a:r>
            <a:r>
              <a:rPr lang="en-US" b="0" dirty="0" err="1" smtClean="0"/>
              <a:t>Altmetrics</a:t>
            </a:r>
            <a:r>
              <a:rPr lang="en-US" b="0" dirty="0" smtClean="0"/>
              <a:t> = ALL METRICS</a:t>
            </a:r>
          </a:p>
          <a:p>
            <a:pPr lvl="1"/>
            <a:r>
              <a:rPr lang="en-US" dirty="0" smtClean="0"/>
              <a:t>Citations</a:t>
            </a:r>
          </a:p>
          <a:p>
            <a:pPr lvl="1"/>
            <a:r>
              <a:rPr lang="en-US" dirty="0" smtClean="0"/>
              <a:t>Usage</a:t>
            </a:r>
          </a:p>
          <a:p>
            <a:pPr lvl="1"/>
            <a:r>
              <a:rPr lang="en-US" dirty="0" smtClean="0"/>
              <a:t>Captures</a:t>
            </a:r>
          </a:p>
          <a:p>
            <a:pPr lvl="1"/>
            <a:r>
              <a:rPr lang="en-US" dirty="0" smtClean="0"/>
              <a:t>Mentions</a:t>
            </a:r>
          </a:p>
          <a:p>
            <a:pPr lvl="1"/>
            <a:r>
              <a:rPr lang="en-US" dirty="0" smtClean="0"/>
              <a:t>Social Media</a:t>
            </a:r>
          </a:p>
          <a:p>
            <a:r>
              <a:rPr lang="en-US" b="0" dirty="0" smtClean="0"/>
              <a:t>Covers impact of </a:t>
            </a:r>
            <a:r>
              <a:rPr lang="en-US" i="1" dirty="0" smtClean="0"/>
              <a:t>online behavior</a:t>
            </a:r>
          </a:p>
          <a:p>
            <a:pPr lvl="1"/>
            <a:r>
              <a:rPr lang="en-US" dirty="0" smtClean="0"/>
              <a:t>Because scholars increasingly work online</a:t>
            </a:r>
          </a:p>
          <a:p>
            <a:r>
              <a:rPr lang="en-US" b="0" dirty="0" smtClean="0"/>
              <a:t>Measures impact </a:t>
            </a:r>
            <a:r>
              <a:rPr lang="en-US" i="1" dirty="0" smtClean="0"/>
              <a:t>immediately</a:t>
            </a:r>
          </a:p>
          <a:p>
            <a:pPr lvl="1"/>
            <a:r>
              <a:rPr lang="en-US" dirty="0" smtClean="0"/>
              <a:t>Because citation counts take years to appear in literature</a:t>
            </a:r>
          </a:p>
          <a:p>
            <a:pPr lvl="1"/>
            <a:endParaRPr lang="en-US" dirty="0" smtClean="0"/>
          </a:p>
          <a:p>
            <a:pPr marL="457200" lvl="1" indent="0">
              <a:buNone/>
            </a:pPr>
            <a:endParaRPr lang="en-US" dirty="0"/>
          </a:p>
        </p:txBody>
      </p:sp>
    </p:spTree>
    <p:extLst>
      <p:ext uri="{BB962C8B-B14F-4D97-AF65-F5344CB8AC3E}">
        <p14:creationId xmlns:p14="http://schemas.microsoft.com/office/powerpoint/2010/main" val="183214524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68605"/>
            <a:ext cx="7772400" cy="533909"/>
          </a:xfrm>
        </p:spPr>
        <p:txBody>
          <a:bodyPr/>
          <a:lstStyle/>
          <a:p>
            <a:r>
              <a:rPr lang="en-US" dirty="0" smtClean="0"/>
              <a:t>Timeline</a:t>
            </a:r>
            <a:endParaRPr lang="en-US" sz="2800" dirty="0"/>
          </a:p>
        </p:txBody>
      </p:sp>
      <p:sp>
        <p:nvSpPr>
          <p:cNvPr id="3" name="Content Placeholder 2"/>
          <p:cNvSpPr>
            <a:spLocks noGrp="1"/>
          </p:cNvSpPr>
          <p:nvPr>
            <p:ph idx="1"/>
          </p:nvPr>
        </p:nvSpPr>
        <p:spPr>
          <a:xfrm>
            <a:off x="696042" y="2026178"/>
            <a:ext cx="7772400" cy="4117360"/>
          </a:xfrm>
        </p:spPr>
        <p:txBody>
          <a:bodyPr/>
          <a:lstStyle/>
          <a:p>
            <a:r>
              <a:rPr lang="en-US" sz="2000" dirty="0" smtClean="0"/>
              <a:t>Spring 2012: </a:t>
            </a:r>
          </a:p>
          <a:p>
            <a:pPr lvl="1"/>
            <a:r>
              <a:rPr lang="en-US" dirty="0" smtClean="0"/>
              <a:t>First meeting </a:t>
            </a:r>
            <a:r>
              <a:rPr lang="en-US" dirty="0"/>
              <a:t>with Plum </a:t>
            </a:r>
            <a:r>
              <a:rPr lang="en-US" dirty="0" smtClean="0"/>
              <a:t>Analytics</a:t>
            </a:r>
          </a:p>
          <a:p>
            <a:r>
              <a:rPr lang="en-US" sz="2000" dirty="0" smtClean="0"/>
              <a:t>Summer 2012: </a:t>
            </a:r>
          </a:p>
          <a:p>
            <a:pPr lvl="1"/>
            <a:r>
              <a:rPr lang="en-US" dirty="0" smtClean="0"/>
              <a:t>Announcement of Pitt as Plum Analytics’ first partner</a:t>
            </a:r>
            <a:endParaRPr lang="en-US" dirty="0"/>
          </a:p>
          <a:p>
            <a:r>
              <a:rPr lang="en-US" sz="2000" dirty="0" smtClean="0"/>
              <a:t>Fall 2012</a:t>
            </a:r>
          </a:p>
          <a:p>
            <a:pPr lvl="1"/>
            <a:r>
              <a:rPr lang="en-US" dirty="0" smtClean="0"/>
              <a:t>Gathered </a:t>
            </a:r>
            <a:r>
              <a:rPr lang="en-US" dirty="0"/>
              <a:t>data </a:t>
            </a:r>
            <a:r>
              <a:rPr lang="en-US" dirty="0" smtClean="0"/>
              <a:t>from pilot participants</a:t>
            </a:r>
            <a:endParaRPr lang="en-US" dirty="0"/>
          </a:p>
          <a:p>
            <a:r>
              <a:rPr lang="en-US" sz="2000" dirty="0" smtClean="0"/>
              <a:t>Winter 2013</a:t>
            </a:r>
          </a:p>
          <a:p>
            <a:pPr lvl="1"/>
            <a:r>
              <a:rPr lang="en-US" dirty="0" err="1" smtClean="0"/>
              <a:t>PlumX</a:t>
            </a:r>
            <a:r>
              <a:rPr lang="en-US" dirty="0" smtClean="0"/>
              <a:t> pilot system made public</a:t>
            </a:r>
            <a:endParaRPr lang="en-US" dirty="0"/>
          </a:p>
          <a:p>
            <a:r>
              <a:rPr lang="en-US" sz="2000" dirty="0" smtClean="0"/>
              <a:t>Spring 2013</a:t>
            </a:r>
          </a:p>
          <a:p>
            <a:pPr lvl="1"/>
            <a:r>
              <a:rPr lang="en-US" dirty="0" smtClean="0"/>
              <a:t>Faculty surveyed; enhancements made</a:t>
            </a:r>
            <a:endParaRPr lang="en-US" dirty="0"/>
          </a:p>
        </p:txBody>
      </p:sp>
    </p:spTree>
    <p:extLst>
      <p:ext uri="{BB962C8B-B14F-4D97-AF65-F5344CB8AC3E}">
        <p14:creationId xmlns:p14="http://schemas.microsoft.com/office/powerpoint/2010/main" val="464914700"/>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900" y="2785128"/>
            <a:ext cx="3147007" cy="2655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p:txBody>
          <a:bodyPr/>
          <a:lstStyle/>
          <a:p>
            <a:r>
              <a:rPr lang="en-US" dirty="0" smtClean="0"/>
              <a:t>Our approach</a:t>
            </a:r>
            <a:endParaRPr lang="en-US" dirty="0"/>
          </a:p>
        </p:txBody>
      </p:sp>
      <p:sp>
        <p:nvSpPr>
          <p:cNvPr id="3" name="Content Placeholder 2"/>
          <p:cNvSpPr>
            <a:spLocks noGrp="1"/>
          </p:cNvSpPr>
          <p:nvPr>
            <p:ph idx="1"/>
          </p:nvPr>
        </p:nvSpPr>
        <p:spPr>
          <a:xfrm>
            <a:off x="3831906" y="2045261"/>
            <a:ext cx="5097585" cy="4812739"/>
          </a:xfrm>
        </p:spPr>
        <p:txBody>
          <a:bodyPr/>
          <a:lstStyle/>
          <a:p>
            <a:pPr marL="171450" indent="-171450">
              <a:buFont typeface="Arial" pitchFamily="34" charset="0"/>
              <a:buChar char="•"/>
            </a:pPr>
            <a:r>
              <a:rPr lang="en-US" dirty="0"/>
              <a:t>Created </a:t>
            </a:r>
            <a:r>
              <a:rPr lang="en-US" dirty="0" err="1"/>
              <a:t>A</a:t>
            </a:r>
            <a:r>
              <a:rPr lang="en-US" dirty="0" err="1" smtClean="0"/>
              <a:t>ltmetrics</a:t>
            </a:r>
            <a:r>
              <a:rPr lang="en-US" dirty="0" smtClean="0"/>
              <a:t> </a:t>
            </a:r>
            <a:r>
              <a:rPr lang="en-US" dirty="0"/>
              <a:t>T</a:t>
            </a:r>
            <a:r>
              <a:rPr lang="en-US" dirty="0" smtClean="0"/>
              <a:t>ask Force</a:t>
            </a:r>
          </a:p>
          <a:p>
            <a:pPr marL="171450" indent="-171450">
              <a:buFont typeface="Arial" pitchFamily="34" charset="0"/>
              <a:buChar char="•"/>
            </a:pPr>
            <a:r>
              <a:rPr lang="en-US" dirty="0" smtClean="0"/>
              <a:t>Engaged </a:t>
            </a:r>
            <a:r>
              <a:rPr lang="en-US" dirty="0"/>
              <a:t>liaison librarians to work with pilot </a:t>
            </a:r>
            <a:r>
              <a:rPr lang="en-US" dirty="0" smtClean="0"/>
              <a:t>participants</a:t>
            </a:r>
          </a:p>
          <a:p>
            <a:pPr marL="171450" indent="-171450">
              <a:buFont typeface="Arial" pitchFamily="34" charset="0"/>
              <a:buChar char="•"/>
            </a:pPr>
            <a:r>
              <a:rPr lang="en-US" dirty="0" smtClean="0"/>
              <a:t>Selected faculty participants, diversified by:</a:t>
            </a:r>
          </a:p>
          <a:p>
            <a:pPr marL="571500" lvl="1" indent="-171450">
              <a:buFont typeface="Arial" pitchFamily="34" charset="0"/>
              <a:buChar char="•"/>
            </a:pPr>
            <a:r>
              <a:rPr lang="en-US" dirty="0" smtClean="0"/>
              <a:t>discipline</a:t>
            </a:r>
          </a:p>
          <a:p>
            <a:pPr marL="571500" lvl="1" indent="-171450">
              <a:buFont typeface="Arial" pitchFamily="34" charset="0"/>
              <a:buChar char="•"/>
            </a:pPr>
            <a:r>
              <a:rPr lang="en-US" dirty="0" smtClean="0"/>
              <a:t>school/department</a:t>
            </a:r>
          </a:p>
          <a:p>
            <a:pPr marL="571500" lvl="1" indent="-171450">
              <a:buFont typeface="Arial" pitchFamily="34" charset="0"/>
              <a:buChar char="•"/>
            </a:pPr>
            <a:r>
              <a:rPr lang="en-US" dirty="0" smtClean="0"/>
              <a:t>online behavior</a:t>
            </a:r>
          </a:p>
          <a:p>
            <a:pPr marL="571500" lvl="1" indent="-171450">
              <a:buFont typeface="Arial" pitchFamily="34" charset="0"/>
              <a:buChar char="•"/>
            </a:pPr>
            <a:r>
              <a:rPr lang="en-US" dirty="0" smtClean="0"/>
              <a:t>level of career advancement</a:t>
            </a:r>
          </a:p>
        </p:txBody>
      </p:sp>
    </p:spTree>
    <p:extLst>
      <p:ext uri="{BB962C8B-B14F-4D97-AF65-F5344CB8AC3E}">
        <p14:creationId xmlns:p14="http://schemas.microsoft.com/office/powerpoint/2010/main" val="2141702487"/>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Project Participants</a:t>
            </a:r>
            <a:endParaRPr lang="en-US" dirty="0"/>
          </a:p>
        </p:txBody>
      </p:sp>
      <p:sp>
        <p:nvSpPr>
          <p:cNvPr id="3" name="Content Placeholder 2"/>
          <p:cNvSpPr>
            <a:spLocks noGrp="1"/>
          </p:cNvSpPr>
          <p:nvPr>
            <p:ph idx="1"/>
          </p:nvPr>
        </p:nvSpPr>
        <p:spPr>
          <a:xfrm>
            <a:off x="685800" y="2426400"/>
            <a:ext cx="4316506" cy="4126800"/>
          </a:xfrm>
        </p:spPr>
        <p:txBody>
          <a:bodyPr/>
          <a:lstStyle/>
          <a:p>
            <a:pPr marL="171450" indent="-171450">
              <a:buFont typeface="Arial" pitchFamily="34" charset="0"/>
              <a:buChar char="•"/>
            </a:pPr>
            <a:r>
              <a:rPr lang="en-US" dirty="0"/>
              <a:t>32 researchers</a:t>
            </a:r>
          </a:p>
          <a:p>
            <a:pPr marL="171450" indent="-171450">
              <a:buFont typeface="Arial" pitchFamily="34" charset="0"/>
              <a:buChar char="•"/>
            </a:pPr>
            <a:r>
              <a:rPr lang="en-US" dirty="0"/>
              <a:t>9 schools</a:t>
            </a:r>
          </a:p>
          <a:p>
            <a:pPr marL="171450" indent="-171450">
              <a:buFont typeface="Arial" pitchFamily="34" charset="0"/>
              <a:buChar char="•"/>
            </a:pPr>
            <a:r>
              <a:rPr lang="en-US" dirty="0"/>
              <a:t>18 departments</a:t>
            </a:r>
          </a:p>
          <a:p>
            <a:pPr marL="171450" indent="-171450">
              <a:buFont typeface="Arial" pitchFamily="34" charset="0"/>
              <a:buChar char="•"/>
            </a:pPr>
            <a:r>
              <a:rPr lang="en-US" dirty="0"/>
              <a:t>1 </a:t>
            </a:r>
            <a:r>
              <a:rPr lang="en-US" dirty="0" smtClean="0"/>
              <a:t>complete research group</a:t>
            </a:r>
            <a:endParaRPr lang="en-US" dirty="0"/>
          </a:p>
          <a:p>
            <a:pPr marL="171450" indent="-171450">
              <a:buFont typeface="Arial" pitchFamily="34" charset="0"/>
              <a:buChar char="•"/>
            </a:pPr>
            <a:r>
              <a:rPr lang="en-US" dirty="0" smtClean="0"/>
              <a:t>Others joined as </a:t>
            </a:r>
            <a:r>
              <a:rPr lang="en-US" dirty="0"/>
              <a:t>they learned about the project</a:t>
            </a:r>
          </a:p>
        </p:txBody>
      </p:sp>
      <p:pic>
        <p:nvPicPr>
          <p:cNvPr id="3074" name="Picture 2" descr="E:\istockphotos\Photos\iStock_000003739524X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9992" y="2817227"/>
            <a:ext cx="3644860" cy="2662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548952"/>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5533"/>
          <a:stretch/>
        </p:blipFill>
        <p:spPr bwMode="auto">
          <a:xfrm>
            <a:off x="3797924" y="4726107"/>
            <a:ext cx="4975225" cy="1559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Data collection for pilot project</a:t>
            </a:r>
            <a:endParaRPr lang="en-US" dirty="0"/>
          </a:p>
        </p:txBody>
      </p:sp>
      <p:sp>
        <p:nvSpPr>
          <p:cNvPr id="3" name="Content Placeholder 2"/>
          <p:cNvSpPr>
            <a:spLocks noGrp="1"/>
          </p:cNvSpPr>
          <p:nvPr>
            <p:ph idx="1"/>
          </p:nvPr>
        </p:nvSpPr>
        <p:spPr>
          <a:xfrm>
            <a:off x="685799" y="2236054"/>
            <a:ext cx="7889583" cy="4318427"/>
          </a:xfrm>
        </p:spPr>
        <p:txBody>
          <a:bodyPr/>
          <a:lstStyle/>
          <a:p>
            <a:pPr marL="171450" indent="-171450">
              <a:buFont typeface="Arial" pitchFamily="34" charset="0"/>
              <a:buChar char="•"/>
            </a:pPr>
            <a:r>
              <a:rPr lang="en-US" dirty="0" smtClean="0"/>
              <a:t>Created </a:t>
            </a:r>
            <a:r>
              <a:rPr lang="en-US" dirty="0"/>
              <a:t>records </a:t>
            </a:r>
            <a:r>
              <a:rPr lang="en-US" dirty="0" smtClean="0"/>
              <a:t>in D-Scholarship@Pitt</a:t>
            </a:r>
            <a:r>
              <a:rPr lang="en-US" dirty="0"/>
              <a:t>, </a:t>
            </a:r>
            <a:r>
              <a:rPr lang="en-US" dirty="0" smtClean="0"/>
              <a:t>our </a:t>
            </a:r>
            <a:r>
              <a:rPr lang="en-US" dirty="0"/>
              <a:t>institutional repository</a:t>
            </a:r>
          </a:p>
          <a:p>
            <a:pPr marL="171450" indent="-171450">
              <a:buFont typeface="Arial" pitchFamily="34" charset="0"/>
              <a:buChar char="•"/>
            </a:pPr>
            <a:r>
              <a:rPr lang="en-US" dirty="0" smtClean="0"/>
              <a:t>Focused on articles</a:t>
            </a:r>
            <a:r>
              <a:rPr lang="en-US" dirty="0"/>
              <a:t>, </a:t>
            </a:r>
            <a:r>
              <a:rPr lang="en-US" dirty="0" smtClean="0"/>
              <a:t>books, book </a:t>
            </a:r>
            <a:r>
              <a:rPr lang="en-US" dirty="0"/>
              <a:t>chapters, </a:t>
            </a:r>
            <a:r>
              <a:rPr lang="en-US" dirty="0" smtClean="0"/>
              <a:t>proceedings</a:t>
            </a:r>
            <a:endParaRPr lang="en-US" dirty="0"/>
          </a:p>
          <a:p>
            <a:pPr marL="171450" indent="-171450">
              <a:buFont typeface="Arial" pitchFamily="34" charset="0"/>
              <a:buChar char="•"/>
            </a:pPr>
            <a:r>
              <a:rPr lang="en-US" dirty="0" smtClean="0"/>
              <a:t>Scholarly output with standard identifiers</a:t>
            </a:r>
            <a:endParaRPr lang="en-US" dirty="0"/>
          </a:p>
          <a:p>
            <a:pPr marL="628650" lvl="1" indent="-171450">
              <a:buFont typeface="Arial" pitchFamily="34" charset="0"/>
              <a:buChar char="•"/>
            </a:pPr>
            <a:r>
              <a:rPr lang="en-US" dirty="0"/>
              <a:t>DOI, ISBN, PubMed </a:t>
            </a:r>
            <a:r>
              <a:rPr lang="en-US" dirty="0" smtClean="0"/>
              <a:t/>
            </a:r>
            <a:br>
              <a:rPr lang="en-US" dirty="0" smtClean="0"/>
            </a:br>
            <a:r>
              <a:rPr lang="en-US" dirty="0" smtClean="0"/>
              <a:t>ID</a:t>
            </a:r>
            <a:r>
              <a:rPr lang="en-US" dirty="0"/>
              <a:t>, official URL, etc.</a:t>
            </a:r>
          </a:p>
          <a:p>
            <a:pPr marL="171450" indent="-171450">
              <a:buFont typeface="Arial" pitchFamily="34" charset="0"/>
              <a:buChar char="•"/>
            </a:pPr>
            <a:r>
              <a:rPr lang="en-US" dirty="0" smtClean="0"/>
              <a:t>Scholarship </a:t>
            </a:r>
            <a:br>
              <a:rPr lang="en-US" dirty="0" smtClean="0"/>
            </a:br>
            <a:r>
              <a:rPr lang="en-US" dirty="0" smtClean="0"/>
              <a:t>produced </a:t>
            </a:r>
            <a:r>
              <a:rPr lang="en-US" dirty="0"/>
              <a:t>since </a:t>
            </a:r>
            <a:r>
              <a:rPr lang="en-US" dirty="0" smtClean="0"/>
              <a:t/>
            </a:r>
            <a:br>
              <a:rPr lang="en-US" dirty="0" smtClean="0"/>
            </a:br>
            <a:r>
              <a:rPr lang="en-US" dirty="0" smtClean="0"/>
              <a:t>2000</a:t>
            </a:r>
            <a:endParaRPr lang="en-US" dirty="0"/>
          </a:p>
        </p:txBody>
      </p:sp>
    </p:spTree>
    <p:extLst>
      <p:ext uri="{BB962C8B-B14F-4D97-AF65-F5344CB8AC3E}">
        <p14:creationId xmlns:p14="http://schemas.microsoft.com/office/powerpoint/2010/main" val="1426695966"/>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Library work</a:t>
            </a:r>
            <a:endParaRPr lang="en-US" dirty="0"/>
          </a:p>
        </p:txBody>
      </p:sp>
      <p:sp>
        <p:nvSpPr>
          <p:cNvPr id="3" name="Content Placeholder 2"/>
          <p:cNvSpPr>
            <a:spLocks noGrp="1"/>
          </p:cNvSpPr>
          <p:nvPr>
            <p:ph idx="1"/>
          </p:nvPr>
        </p:nvSpPr>
        <p:spPr/>
        <p:txBody>
          <a:bodyPr/>
          <a:lstStyle/>
          <a:p>
            <a:pPr marL="171450" indent="-171450">
              <a:buFont typeface="Arial" pitchFamily="34" charset="0"/>
              <a:buChar char="•"/>
            </a:pPr>
            <a:r>
              <a:rPr lang="en-US" dirty="0" smtClean="0"/>
              <a:t>Developed guidelines to standardize record creation</a:t>
            </a:r>
          </a:p>
          <a:p>
            <a:pPr marL="171450" indent="-171450">
              <a:buFont typeface="Arial" pitchFamily="34" charset="0"/>
              <a:buChar char="•"/>
            </a:pPr>
            <a:r>
              <a:rPr lang="en-US" dirty="0"/>
              <a:t>D</a:t>
            </a:r>
            <a:r>
              <a:rPr lang="en-US" dirty="0" smtClean="0"/>
              <a:t>ata entry from faculty c.v.’</a:t>
            </a:r>
            <a:r>
              <a:rPr lang="en-US" dirty="0"/>
              <a:t>s into IR (2 to 3 student </a:t>
            </a:r>
            <a:r>
              <a:rPr lang="en-US" dirty="0" smtClean="0"/>
              <a:t>workers with QA by librarians)</a:t>
            </a:r>
            <a:endParaRPr lang="en-US" dirty="0"/>
          </a:p>
          <a:p>
            <a:pPr marL="171450" indent="-171450">
              <a:buFont typeface="Arial" pitchFamily="34" charset="0"/>
              <a:buChar char="•"/>
            </a:pPr>
            <a:r>
              <a:rPr lang="en-US" dirty="0" smtClean="0"/>
              <a:t>Librarian liaisons and other staff trained </a:t>
            </a:r>
            <a:r>
              <a:rPr lang="en-US" dirty="0"/>
              <a:t>in </a:t>
            </a:r>
            <a:r>
              <a:rPr lang="en-US" dirty="0" smtClean="0"/>
              <a:t>record creation</a:t>
            </a:r>
          </a:p>
          <a:p>
            <a:pPr marL="171450" indent="-171450">
              <a:buFont typeface="Arial" pitchFamily="34" charset="0"/>
              <a:buChar char="•"/>
            </a:pPr>
            <a:r>
              <a:rPr lang="en-US" dirty="0" smtClean="0"/>
              <a:t>SharePoint </a:t>
            </a:r>
            <a:r>
              <a:rPr lang="en-US" dirty="0" smtClean="0"/>
              <a:t>site used to track work completed</a:t>
            </a:r>
          </a:p>
          <a:p>
            <a:pPr marL="171450" indent="-171450">
              <a:buFont typeface="Arial" pitchFamily="34" charset="0"/>
              <a:buChar char="•"/>
            </a:pPr>
            <a:r>
              <a:rPr lang="en-US" dirty="0" smtClean="0"/>
              <a:t>Coordination with pilot faculty</a:t>
            </a:r>
          </a:p>
          <a:p>
            <a:pPr marL="171450" indent="-171450">
              <a:buFont typeface="Arial" pitchFamily="34" charset="0"/>
              <a:buChar char="•"/>
            </a:pPr>
            <a:r>
              <a:rPr lang="en-US" dirty="0" smtClean="0"/>
              <a:t>Gathered feedback and administered online survey</a:t>
            </a:r>
            <a:endParaRPr lang="en-US" dirty="0"/>
          </a:p>
        </p:txBody>
      </p:sp>
    </p:spTree>
    <p:extLst>
      <p:ext uri="{BB962C8B-B14F-4D97-AF65-F5344CB8AC3E}">
        <p14:creationId xmlns:p14="http://schemas.microsoft.com/office/powerpoint/2010/main" val="3153274629"/>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Plum Analytics processing activities</a:t>
            </a:r>
            <a:endParaRPr lang="en-US" dirty="0"/>
          </a:p>
        </p:txBody>
      </p:sp>
      <p:sp>
        <p:nvSpPr>
          <p:cNvPr id="3" name="Content Placeholder 2"/>
          <p:cNvSpPr>
            <a:spLocks noGrp="1"/>
          </p:cNvSpPr>
          <p:nvPr>
            <p:ph idx="1"/>
          </p:nvPr>
        </p:nvSpPr>
        <p:spPr/>
        <p:txBody>
          <a:bodyPr/>
          <a:lstStyle/>
          <a:p>
            <a:r>
              <a:rPr lang="en-US" dirty="0" smtClean="0"/>
              <a:t>Harvest records from Pitt IR for each participant</a:t>
            </a:r>
          </a:p>
          <a:p>
            <a:r>
              <a:rPr lang="en-US" dirty="0" smtClean="0"/>
              <a:t>Build profile for each researcher in </a:t>
            </a:r>
            <a:r>
              <a:rPr lang="en-US" dirty="0" err="1" smtClean="0"/>
              <a:t>PlumX</a:t>
            </a:r>
            <a:endParaRPr lang="en-US" dirty="0" smtClean="0"/>
          </a:p>
          <a:p>
            <a:r>
              <a:rPr lang="en-US" dirty="0" smtClean="0"/>
              <a:t>Harvest additional online artifacts NOT in Pitt IR</a:t>
            </a:r>
          </a:p>
          <a:p>
            <a:r>
              <a:rPr lang="en-US" dirty="0" smtClean="0"/>
              <a:t>Use data mining to harvest publically available metrics from hundreds of sites on the Web</a:t>
            </a:r>
          </a:p>
          <a:p>
            <a:r>
              <a:rPr lang="en-US" dirty="0" smtClean="0"/>
              <a:t>Create visualizations to display metrics on </a:t>
            </a:r>
            <a:r>
              <a:rPr lang="en-US" dirty="0" err="1" smtClean="0"/>
              <a:t>PlumX</a:t>
            </a:r>
            <a:r>
              <a:rPr lang="en-US" dirty="0" smtClean="0"/>
              <a:t> interface</a:t>
            </a:r>
          </a:p>
          <a:p>
            <a:pPr marL="0" indent="0">
              <a:buNone/>
            </a:pPr>
            <a:endParaRPr lang="en-US" dirty="0"/>
          </a:p>
        </p:txBody>
      </p:sp>
    </p:spTree>
    <p:extLst>
      <p:ext uri="{BB962C8B-B14F-4D97-AF65-F5344CB8AC3E}">
        <p14:creationId xmlns:p14="http://schemas.microsoft.com/office/powerpoint/2010/main" val="15320488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features</a:t>
            </a:r>
            <a:endParaRPr lang="en-US" dirty="0"/>
          </a:p>
        </p:txBody>
      </p:sp>
      <p:sp>
        <p:nvSpPr>
          <p:cNvPr id="3" name="Content Placeholder 2"/>
          <p:cNvSpPr>
            <a:spLocks noGrp="1"/>
          </p:cNvSpPr>
          <p:nvPr>
            <p:ph idx="1"/>
          </p:nvPr>
        </p:nvSpPr>
        <p:spPr>
          <a:xfrm>
            <a:off x="685800" y="2231110"/>
            <a:ext cx="7772400" cy="4127500"/>
          </a:xfrm>
        </p:spPr>
        <p:txBody>
          <a:bodyPr/>
          <a:lstStyle/>
          <a:p>
            <a:r>
              <a:rPr lang="en-US" dirty="0" smtClean="0"/>
              <a:t>Faculty profiles</a:t>
            </a:r>
          </a:p>
          <a:p>
            <a:r>
              <a:rPr lang="en-US" dirty="0"/>
              <a:t>O</a:t>
            </a:r>
            <a:r>
              <a:rPr lang="en-US" dirty="0" smtClean="0"/>
              <a:t>nline ‘artifacts’</a:t>
            </a:r>
          </a:p>
          <a:p>
            <a:pPr lvl="1"/>
            <a:r>
              <a:rPr lang="en-US" dirty="0" smtClean="0"/>
              <a:t>Article</a:t>
            </a:r>
          </a:p>
          <a:p>
            <a:pPr lvl="1"/>
            <a:r>
              <a:rPr lang="en-US" dirty="0" smtClean="0"/>
              <a:t>Book</a:t>
            </a:r>
          </a:p>
          <a:p>
            <a:pPr lvl="1"/>
            <a:r>
              <a:rPr lang="en-US" dirty="0" smtClean="0"/>
              <a:t>Book chapter</a:t>
            </a:r>
          </a:p>
          <a:p>
            <a:pPr lvl="1"/>
            <a:r>
              <a:rPr lang="en-US" dirty="0" smtClean="0"/>
              <a:t>Video</a:t>
            </a:r>
          </a:p>
          <a:p>
            <a:pPr lvl="1"/>
            <a:r>
              <a:rPr lang="en-US" dirty="0" smtClean="0"/>
              <a:t>Etc.</a:t>
            </a:r>
          </a:p>
          <a:p>
            <a:r>
              <a:rPr lang="en-US" dirty="0" smtClean="0"/>
              <a:t>Impact graph</a:t>
            </a:r>
          </a:p>
          <a:p>
            <a:r>
              <a:rPr lang="en-US" dirty="0" smtClean="0"/>
              <a:t>Sunburst</a:t>
            </a:r>
          </a:p>
          <a:p>
            <a:endParaRPr lang="en-US" dirty="0"/>
          </a:p>
        </p:txBody>
      </p:sp>
    </p:spTree>
    <p:extLst>
      <p:ext uri="{BB962C8B-B14F-4D97-AF65-F5344CB8AC3E}">
        <p14:creationId xmlns:p14="http://schemas.microsoft.com/office/powerpoint/2010/main" val="174448578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profile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01717" y="2425700"/>
            <a:ext cx="6340565" cy="4127500"/>
          </a:xfrm>
        </p:spPr>
      </p:pic>
    </p:spTree>
    <p:extLst>
      <p:ext uri="{BB962C8B-B14F-4D97-AF65-F5344CB8AC3E}">
        <p14:creationId xmlns:p14="http://schemas.microsoft.com/office/powerpoint/2010/main" val="326440460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‘artifact’ display</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2734073"/>
            <a:ext cx="7772400" cy="3510753"/>
          </a:xfrm>
        </p:spPr>
      </p:pic>
    </p:spTree>
    <p:extLst>
      <p:ext uri="{BB962C8B-B14F-4D97-AF65-F5344CB8AC3E}">
        <p14:creationId xmlns:p14="http://schemas.microsoft.com/office/powerpoint/2010/main" val="100324570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graph</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7186" y="2248967"/>
            <a:ext cx="6624996" cy="4127500"/>
          </a:xfrm>
        </p:spPr>
      </p:pic>
    </p:spTree>
    <p:extLst>
      <p:ext uri="{BB962C8B-B14F-4D97-AF65-F5344CB8AC3E}">
        <p14:creationId xmlns:p14="http://schemas.microsoft.com/office/powerpoint/2010/main" val="162142405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Sunburst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45557" y="2425700"/>
            <a:ext cx="5452886" cy="4127500"/>
          </a:xfrm>
        </p:spPr>
      </p:pic>
    </p:spTree>
    <p:extLst>
      <p:ext uri="{BB962C8B-B14F-4D97-AF65-F5344CB8AC3E}">
        <p14:creationId xmlns:p14="http://schemas.microsoft.com/office/powerpoint/2010/main" val="340870560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a:t>
            </a:r>
            <a:endParaRPr lang="en-US" dirty="0"/>
          </a:p>
        </p:txBody>
      </p:sp>
      <p:sp>
        <p:nvSpPr>
          <p:cNvPr id="3" name="Content Placeholder 2"/>
          <p:cNvSpPr>
            <a:spLocks noGrp="1"/>
          </p:cNvSpPr>
          <p:nvPr>
            <p:ph idx="1"/>
          </p:nvPr>
        </p:nvSpPr>
        <p:spPr>
          <a:xfrm>
            <a:off x="685800" y="2220868"/>
            <a:ext cx="7772400" cy="4127500"/>
          </a:xfrm>
        </p:spPr>
        <p:txBody>
          <a:bodyPr/>
          <a:lstStyle/>
          <a:p>
            <a:pPr marL="171450" indent="-171450">
              <a:buFont typeface="Arial" pitchFamily="34" charset="0"/>
              <a:buChar char="•"/>
            </a:pPr>
            <a:r>
              <a:rPr lang="en-US" dirty="0"/>
              <a:t>Solicited </a:t>
            </a:r>
            <a:r>
              <a:rPr lang="en-US" dirty="0" smtClean="0"/>
              <a:t>via </a:t>
            </a:r>
            <a:r>
              <a:rPr lang="en-US" dirty="0"/>
              <a:t>email and </a:t>
            </a:r>
            <a:r>
              <a:rPr lang="en-US" dirty="0" smtClean="0"/>
              <a:t>online </a:t>
            </a:r>
            <a:r>
              <a:rPr lang="en-US" dirty="0"/>
              <a:t>survey</a:t>
            </a:r>
          </a:p>
          <a:p>
            <a:pPr marL="171450" indent="-171450">
              <a:buFont typeface="Arial" pitchFamily="34" charset="0"/>
              <a:buChar char="•"/>
            </a:pPr>
            <a:r>
              <a:rPr lang="en-US" dirty="0"/>
              <a:t>Generally </a:t>
            </a:r>
            <a:r>
              <a:rPr lang="en-US" dirty="0" smtClean="0"/>
              <a:t>positive in most cases</a:t>
            </a:r>
            <a:endParaRPr lang="en-US" dirty="0"/>
          </a:p>
          <a:p>
            <a:pPr marL="171450" indent="-171450">
              <a:buFont typeface="Arial" pitchFamily="34" charset="0"/>
              <a:buChar char="•"/>
            </a:pPr>
            <a:r>
              <a:rPr lang="en-US" dirty="0"/>
              <a:t>Data corrections</a:t>
            </a:r>
          </a:p>
          <a:p>
            <a:pPr marL="628650" lvl="1" indent="-171450">
              <a:buFont typeface="Arial" pitchFamily="34" charset="0"/>
              <a:buChar char="•"/>
            </a:pPr>
            <a:r>
              <a:rPr lang="en-US" dirty="0"/>
              <a:t>Errors in profiles</a:t>
            </a:r>
          </a:p>
          <a:p>
            <a:pPr marL="628650" lvl="1" indent="-171450">
              <a:buFont typeface="Arial" pitchFamily="34" charset="0"/>
              <a:buChar char="•"/>
            </a:pPr>
            <a:r>
              <a:rPr lang="en-US" dirty="0"/>
              <a:t>Links to wrong data</a:t>
            </a:r>
          </a:p>
          <a:p>
            <a:pPr marL="628650" lvl="1" indent="-171450">
              <a:buFont typeface="Arial" pitchFamily="34" charset="0"/>
              <a:buChar char="•"/>
            </a:pPr>
            <a:r>
              <a:rPr lang="en-US" dirty="0"/>
              <a:t>Quickly corrected by Plum staff</a:t>
            </a:r>
          </a:p>
          <a:p>
            <a:pPr marL="171450" indent="-171450">
              <a:buFont typeface="Arial" pitchFamily="34" charset="0"/>
              <a:buChar char="•"/>
            </a:pPr>
            <a:r>
              <a:rPr lang="en-US" dirty="0"/>
              <a:t>Requests for results from </a:t>
            </a:r>
            <a:r>
              <a:rPr lang="en-US" dirty="0" smtClean="0"/>
              <a:t>additional online sources (Google </a:t>
            </a:r>
            <a:r>
              <a:rPr lang="en-US" dirty="0"/>
              <a:t>Scholar, </a:t>
            </a:r>
            <a:r>
              <a:rPr lang="en-US" dirty="0" err="1"/>
              <a:t>SlideShare</a:t>
            </a:r>
            <a:r>
              <a:rPr lang="en-US" dirty="0"/>
              <a:t>, </a:t>
            </a:r>
            <a:r>
              <a:rPr lang="en-US" dirty="0" err="1"/>
              <a:t>Reddit</a:t>
            </a:r>
            <a:r>
              <a:rPr lang="en-US" dirty="0"/>
              <a:t>, etc</a:t>
            </a:r>
            <a:r>
              <a:rPr lang="en-US" dirty="0" smtClean="0"/>
              <a:t>.)</a:t>
            </a:r>
            <a:endParaRPr lang="en-US" dirty="0"/>
          </a:p>
          <a:p>
            <a:pPr marL="628650" lvl="1" indent="-171450">
              <a:buFont typeface="Arial" pitchFamily="34" charset="0"/>
              <a:buChar char="•"/>
            </a:pPr>
            <a:r>
              <a:rPr lang="en-US" dirty="0" err="1"/>
              <a:t>PlumX</a:t>
            </a:r>
            <a:r>
              <a:rPr lang="en-US" dirty="0"/>
              <a:t> collects data from these but did not gather information in advance for </a:t>
            </a:r>
            <a:r>
              <a:rPr lang="en-US" dirty="0" smtClean="0"/>
              <a:t>profiles</a:t>
            </a:r>
            <a:endParaRPr lang="en-US" dirty="0"/>
          </a:p>
        </p:txBody>
      </p:sp>
    </p:spTree>
    <p:extLst>
      <p:ext uri="{BB962C8B-B14F-4D97-AF65-F5344CB8AC3E}">
        <p14:creationId xmlns:p14="http://schemas.microsoft.com/office/powerpoint/2010/main" val="122525063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0333" y="2425700"/>
            <a:ext cx="5503333" cy="4127500"/>
          </a:xfrm>
        </p:spPr>
      </p:pic>
    </p:spTree>
    <p:extLst>
      <p:ext uri="{BB962C8B-B14F-4D97-AF65-F5344CB8AC3E}">
        <p14:creationId xmlns:p14="http://schemas.microsoft.com/office/powerpoint/2010/main" val="311640171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vs. new measures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0333" y="2425700"/>
            <a:ext cx="5503333" cy="4127500"/>
          </a:xfrm>
        </p:spPr>
      </p:pic>
    </p:spTree>
    <p:extLst>
      <p:ext uri="{BB962C8B-B14F-4D97-AF65-F5344CB8AC3E}">
        <p14:creationId xmlns:p14="http://schemas.microsoft.com/office/powerpoint/2010/main" val="76783487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of </a:t>
            </a:r>
            <a:r>
              <a:rPr lang="en-US" dirty="0" err="1" smtClean="0"/>
              <a:t>altmetrics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0333" y="2425700"/>
            <a:ext cx="5503333" cy="4127500"/>
          </a:xfrm>
        </p:spPr>
      </p:pic>
    </p:spTree>
    <p:extLst>
      <p:ext uri="{BB962C8B-B14F-4D97-AF65-F5344CB8AC3E}">
        <p14:creationId xmlns:p14="http://schemas.microsoft.com/office/powerpoint/2010/main" val="144853868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impression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0333" y="2425700"/>
            <a:ext cx="5503333" cy="4127500"/>
          </a:xfrm>
        </p:spPr>
      </p:pic>
    </p:spTree>
    <p:extLst>
      <p:ext uri="{BB962C8B-B14F-4D97-AF65-F5344CB8AC3E}">
        <p14:creationId xmlns:p14="http://schemas.microsoft.com/office/powerpoint/2010/main" val="1588597597"/>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Embeddable widgets</a:t>
            </a:r>
            <a:br>
              <a:rPr lang="en-US" dirty="0" smtClean="0"/>
            </a:br>
            <a:r>
              <a:rPr lang="en-US" dirty="0" smtClean="0"/>
              <a:t>(in development)</a:t>
            </a:r>
            <a:endParaRPr lang="en-US" dirty="0"/>
          </a:p>
        </p:txBody>
      </p:sp>
      <p:sp>
        <p:nvSpPr>
          <p:cNvPr id="3" name="Content Placeholder 2"/>
          <p:cNvSpPr>
            <a:spLocks noGrp="1"/>
          </p:cNvSpPr>
          <p:nvPr>
            <p:ph idx="1"/>
          </p:nvPr>
        </p:nvSpPr>
        <p:spPr/>
        <p:txBody>
          <a:bodyPr/>
          <a:lstStyle/>
          <a:p>
            <a:pPr marL="0" indent="0">
              <a:buNone/>
            </a:pPr>
            <a:r>
              <a:rPr lang="en-US" dirty="0" smtClean="0"/>
              <a:t>For researchers, </a:t>
            </a:r>
            <a:r>
              <a:rPr lang="en-US" b="0" dirty="0" smtClean="0"/>
              <a:t>to add to:</a:t>
            </a:r>
          </a:p>
          <a:p>
            <a:pPr marL="571500" lvl="1" indent="-171450">
              <a:buFont typeface="Arial" pitchFamily="34" charset="0"/>
              <a:buChar char="•"/>
            </a:pPr>
            <a:r>
              <a:rPr lang="en-US" dirty="0"/>
              <a:t>t</a:t>
            </a:r>
            <a:r>
              <a:rPr lang="en-US" dirty="0" smtClean="0"/>
              <a:t>heir own Web pages</a:t>
            </a:r>
          </a:p>
          <a:p>
            <a:pPr marL="571500" lvl="1" indent="-171450">
              <a:buFont typeface="Arial" pitchFamily="34" charset="0"/>
              <a:buChar char="•"/>
            </a:pPr>
            <a:r>
              <a:rPr lang="en-US" dirty="0"/>
              <a:t>d</a:t>
            </a:r>
            <a:r>
              <a:rPr lang="en-US" dirty="0" smtClean="0"/>
              <a:t>epartment directories</a:t>
            </a:r>
          </a:p>
          <a:p>
            <a:pPr marL="571500" lvl="1" indent="-171450">
              <a:buFont typeface="Arial" pitchFamily="34" charset="0"/>
              <a:buChar char="•"/>
            </a:pPr>
            <a:r>
              <a:rPr lang="en-US" dirty="0" smtClean="0"/>
              <a:t>IR researcher profile page</a:t>
            </a:r>
          </a:p>
          <a:p>
            <a:pPr marL="0" indent="0">
              <a:buNone/>
            </a:pPr>
            <a:r>
              <a:rPr lang="en-US" dirty="0" smtClean="0"/>
              <a:t>For individual artifacts,</a:t>
            </a:r>
            <a:br>
              <a:rPr lang="en-US" dirty="0" smtClean="0"/>
            </a:br>
            <a:r>
              <a:rPr lang="en-US" b="0" dirty="0" smtClean="0"/>
              <a:t>to build article level metrics </a:t>
            </a:r>
            <a:br>
              <a:rPr lang="en-US" b="0" dirty="0" smtClean="0"/>
            </a:br>
            <a:r>
              <a:rPr lang="en-US" b="0" dirty="0" smtClean="0"/>
              <a:t>for imbedding in:</a:t>
            </a:r>
          </a:p>
          <a:p>
            <a:pPr lvl="1" indent="-342900">
              <a:buFont typeface="Arial"/>
              <a:buChar char="•"/>
            </a:pPr>
            <a:r>
              <a:rPr lang="en-US" dirty="0" smtClean="0"/>
              <a:t>IR document abstract page</a:t>
            </a:r>
          </a:p>
          <a:p>
            <a:pPr lvl="1" indent="-342900">
              <a:buFont typeface="Arial"/>
              <a:buChar char="•"/>
            </a:pPr>
            <a:r>
              <a:rPr lang="en-US" b="0" dirty="0" smtClean="0"/>
              <a:t>Article abstract page for </a:t>
            </a:r>
            <a:br>
              <a:rPr lang="en-US" b="0" dirty="0" smtClean="0"/>
            </a:br>
            <a:r>
              <a:rPr lang="en-US" b="0" dirty="0" smtClean="0"/>
              <a:t>journals we publish</a:t>
            </a:r>
          </a:p>
          <a:p>
            <a:pPr marL="0" indent="0">
              <a:buNone/>
            </a:pPr>
            <a:endParaRPr lang="en-US" dirty="0"/>
          </a:p>
          <a:p>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0578" y="1173907"/>
            <a:ext cx="2673533" cy="2623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7125" y="3047296"/>
            <a:ext cx="2688932" cy="3348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1604073"/>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future plans</a:t>
            </a:r>
            <a:endParaRPr lang="en-US" dirty="0"/>
          </a:p>
        </p:txBody>
      </p:sp>
      <p:sp>
        <p:nvSpPr>
          <p:cNvPr id="3" name="Content Placeholder 2"/>
          <p:cNvSpPr>
            <a:spLocks noGrp="1"/>
          </p:cNvSpPr>
          <p:nvPr>
            <p:ph idx="1"/>
          </p:nvPr>
        </p:nvSpPr>
        <p:spPr>
          <a:xfrm>
            <a:off x="922084" y="2324833"/>
            <a:ext cx="7536116" cy="4122071"/>
          </a:xfrm>
        </p:spPr>
        <p:txBody>
          <a:bodyPr/>
          <a:lstStyle/>
          <a:p>
            <a:pPr marL="171450" indent="-171450">
              <a:buFont typeface="Arial" pitchFamily="34" charset="0"/>
              <a:buChar char="•"/>
            </a:pPr>
            <a:r>
              <a:rPr lang="en-US" dirty="0"/>
              <a:t>Record </a:t>
            </a:r>
            <a:r>
              <a:rPr lang="en-US" dirty="0" smtClean="0"/>
              <a:t>merging/</a:t>
            </a:r>
            <a:r>
              <a:rPr lang="en-US" dirty="0" err="1" smtClean="0"/>
              <a:t>deduping</a:t>
            </a:r>
            <a:endParaRPr lang="en-US" dirty="0"/>
          </a:p>
          <a:p>
            <a:pPr marL="628650" lvl="1" indent="-171450">
              <a:buFont typeface="Arial" pitchFamily="34" charset="0"/>
              <a:buChar char="•"/>
            </a:pPr>
            <a:r>
              <a:rPr lang="en-US" dirty="0" smtClean="0"/>
              <a:t>Help </a:t>
            </a:r>
            <a:r>
              <a:rPr lang="en-US" dirty="0"/>
              <a:t>merge </a:t>
            </a:r>
            <a:r>
              <a:rPr lang="en-US" dirty="0" smtClean="0"/>
              <a:t>artifact records even </a:t>
            </a:r>
            <a:r>
              <a:rPr lang="en-US" dirty="0"/>
              <a:t>when </a:t>
            </a:r>
            <a:r>
              <a:rPr lang="en-US" dirty="0" smtClean="0"/>
              <a:t>standard identifiers  aren’t present to help with </a:t>
            </a:r>
            <a:r>
              <a:rPr lang="en-US" dirty="0" err="1" smtClean="0"/>
              <a:t>deduping</a:t>
            </a:r>
            <a:endParaRPr lang="en-US" dirty="0" smtClean="0"/>
          </a:p>
          <a:p>
            <a:pPr marL="171450" indent="-171450">
              <a:buFont typeface="Arial" pitchFamily="34" charset="0"/>
              <a:buChar char="•"/>
            </a:pPr>
            <a:r>
              <a:rPr lang="en-US" dirty="0" smtClean="0"/>
              <a:t>Ability to edit user profiles and artifact records locally</a:t>
            </a:r>
            <a:endParaRPr lang="en-US" dirty="0"/>
          </a:p>
          <a:p>
            <a:pPr marL="171450" indent="-171450">
              <a:buFont typeface="Arial" pitchFamily="34" charset="0"/>
              <a:buChar char="•"/>
            </a:pPr>
            <a:r>
              <a:rPr lang="en-US" dirty="0"/>
              <a:t>Open </a:t>
            </a:r>
            <a:r>
              <a:rPr lang="en-US" dirty="0" smtClean="0"/>
              <a:t>API</a:t>
            </a:r>
          </a:p>
          <a:p>
            <a:pPr marL="571500" lvl="1" indent="-171450">
              <a:buFont typeface="Arial" pitchFamily="34" charset="0"/>
              <a:buChar char="•"/>
            </a:pPr>
            <a:r>
              <a:rPr lang="en-US" dirty="0" smtClean="0"/>
              <a:t>To allow integration with other online systems</a:t>
            </a:r>
          </a:p>
          <a:p>
            <a:pPr marL="171450" indent="-171450">
              <a:buFont typeface="Arial" pitchFamily="34" charset="0"/>
              <a:buChar char="•"/>
            </a:pPr>
            <a:r>
              <a:rPr lang="en-US" dirty="0" smtClean="0"/>
              <a:t>Rollout to all Pitt Researchers</a:t>
            </a:r>
          </a:p>
          <a:p>
            <a:pPr marL="571500" lvl="1" indent="-171450">
              <a:buFont typeface="Arial" pitchFamily="34" charset="0"/>
              <a:buChar char="•"/>
            </a:pPr>
            <a:r>
              <a:rPr lang="en-US" dirty="0" smtClean="0"/>
              <a:t>Will use automatic feed from Pitt IR to </a:t>
            </a:r>
            <a:r>
              <a:rPr lang="en-US" dirty="0" err="1" smtClean="0"/>
              <a:t>PlumX</a:t>
            </a:r>
            <a:endParaRPr lang="en-US" dirty="0" smtClean="0"/>
          </a:p>
          <a:p>
            <a:pPr marL="171450" indent="-171450">
              <a:buFont typeface="Arial" pitchFamily="34" charset="0"/>
              <a:buChar char="•"/>
            </a:pPr>
            <a:endParaRPr lang="en-US" dirty="0"/>
          </a:p>
          <a:p>
            <a:pPr marL="0" indent="0">
              <a:buNone/>
            </a:pPr>
            <a:endParaRPr lang="en-US" dirty="0"/>
          </a:p>
        </p:txBody>
      </p:sp>
    </p:spTree>
    <p:extLst>
      <p:ext uri="{BB962C8B-B14F-4D97-AF65-F5344CB8AC3E}">
        <p14:creationId xmlns:p14="http://schemas.microsoft.com/office/powerpoint/2010/main" val="1947046180"/>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ULS PowerPointPresentation">
  <a:themeElements>
    <a:clrScheme name="Default Design 9">
      <a:dk1>
        <a:srgbClr val="000000"/>
      </a:dk1>
      <a:lt1>
        <a:srgbClr val="FFFFFF"/>
      </a:lt1>
      <a:dk2>
        <a:srgbClr val="000000"/>
      </a:dk2>
      <a:lt2>
        <a:srgbClr val="808080"/>
      </a:lt2>
      <a:accent1>
        <a:srgbClr val="DEDECE"/>
      </a:accent1>
      <a:accent2>
        <a:srgbClr val="587E9E"/>
      </a:accent2>
      <a:accent3>
        <a:srgbClr val="FFFFFF"/>
      </a:accent3>
      <a:accent4>
        <a:srgbClr val="000000"/>
      </a:accent4>
      <a:accent5>
        <a:srgbClr val="ECECE3"/>
      </a:accent5>
      <a:accent6>
        <a:srgbClr val="4F728F"/>
      </a:accent6>
      <a:hlink>
        <a:srgbClr val="8D1C32"/>
      </a:hlink>
      <a:folHlink>
        <a:srgbClr val="969696"/>
      </a:folHlink>
    </a:clrScheme>
    <a:fontScheme name="Default Design">
      <a:majorFont>
        <a:latin typeface="Arial"/>
        <a:ea typeface="Times New Roman"/>
        <a:cs typeface="Times New Roman"/>
      </a:majorFont>
      <a:minorFont>
        <a:latin typeface="Arial"/>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1" i="0" u="none" strike="noStrike" cap="none" normalizeH="0" baseline="0">
            <a:ln>
              <a:noFill/>
            </a:ln>
            <a:solidFill>
              <a:srgbClr val="0000CC"/>
            </a:solidFill>
            <a:effectLst/>
            <a:latin typeface="Arial" charset="0"/>
            <a:ea typeface="Times New Roman" charset="0"/>
            <a:cs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1" i="0" u="none" strike="noStrike" cap="none" normalizeH="0" baseline="0">
            <a:ln>
              <a:noFill/>
            </a:ln>
            <a:solidFill>
              <a:srgbClr val="0000CC"/>
            </a:solidFill>
            <a:effectLst/>
            <a:latin typeface="Arial" charset="0"/>
            <a:ea typeface="Times New Roman" charset="0"/>
            <a:cs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B6B690"/>
        </a:accent1>
        <a:accent2>
          <a:srgbClr val="587E9E"/>
        </a:accent2>
        <a:accent3>
          <a:srgbClr val="FFFFFF"/>
        </a:accent3>
        <a:accent4>
          <a:srgbClr val="000000"/>
        </a:accent4>
        <a:accent5>
          <a:srgbClr val="D7D7C6"/>
        </a:accent5>
        <a:accent6>
          <a:srgbClr val="4F728F"/>
        </a:accent6>
        <a:hlink>
          <a:srgbClr val="8D1C32"/>
        </a:hlink>
        <a:folHlink>
          <a:srgbClr val="969696"/>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DEDECE"/>
        </a:accent1>
        <a:accent2>
          <a:srgbClr val="587E9E"/>
        </a:accent2>
        <a:accent3>
          <a:srgbClr val="FFFFFF"/>
        </a:accent3>
        <a:accent4>
          <a:srgbClr val="000000"/>
        </a:accent4>
        <a:accent5>
          <a:srgbClr val="ECECE3"/>
        </a:accent5>
        <a:accent6>
          <a:srgbClr val="4F728F"/>
        </a:accent6>
        <a:hlink>
          <a:srgbClr val="8D1C32"/>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3259</TotalTime>
  <Words>1210</Words>
  <Application>Microsoft Office PowerPoint</Application>
  <PresentationFormat>On-screen Show (4:3)</PresentationFormat>
  <Paragraphs>220</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ULS PowerPointPresentation</vt:lpstr>
      <vt:lpstr>PlumX and Pitt: Understanding and Visualizing Research Impact</vt:lpstr>
      <vt:lpstr>Why Pitt?</vt:lpstr>
      <vt:lpstr>Why PlumX?</vt:lpstr>
      <vt:lpstr>Plum Analytics</vt:lpstr>
      <vt:lpstr>The Premise</vt:lpstr>
      <vt:lpstr>Traditional vs. new</vt:lpstr>
      <vt:lpstr>New measures</vt:lpstr>
      <vt:lpstr>Timeline</vt:lpstr>
      <vt:lpstr>Our approach</vt:lpstr>
      <vt:lpstr>Pilot Project Participants</vt:lpstr>
      <vt:lpstr>Data collection for pilot project</vt:lpstr>
      <vt:lpstr>Other Library work</vt:lpstr>
      <vt:lpstr>Plum Analytics processing activities</vt:lpstr>
      <vt:lpstr>Key features</vt:lpstr>
      <vt:lpstr>Faculty profile</vt:lpstr>
      <vt:lpstr>Online ‘artifact’ display</vt:lpstr>
      <vt:lpstr>Impact graph</vt:lpstr>
      <vt:lpstr>Sunburst</vt:lpstr>
      <vt:lpstr>Feedback</vt:lpstr>
      <vt:lpstr>Data collection</vt:lpstr>
      <vt:lpstr>Traditional vs. new measures</vt:lpstr>
      <vt:lpstr>Value of altmetrics</vt:lpstr>
      <vt:lpstr>Overall impression</vt:lpstr>
      <vt:lpstr>Embeddable widgets (in development)</vt:lpstr>
      <vt:lpstr>Other future plans</vt:lpstr>
    </vt:vector>
  </TitlesOfParts>
  <Company>University of Pittsburgh Library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tsd</dc:creator>
  <cp:lastModifiedBy>tsd</cp:lastModifiedBy>
  <cp:revision>208</cp:revision>
  <cp:lastPrinted>2012-10-19T19:52:28Z</cp:lastPrinted>
  <dcterms:created xsi:type="dcterms:W3CDTF">2011-09-21T12:17:19Z</dcterms:created>
  <dcterms:modified xsi:type="dcterms:W3CDTF">2013-06-25T15:05:31Z</dcterms:modified>
</cp:coreProperties>
</file>