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25"/>
  </p:notesMasterIdLst>
  <p:handoutMasterIdLst>
    <p:handoutMasterId r:id="rId26"/>
  </p:handoutMasterIdLst>
  <p:sldIdLst>
    <p:sldId id="291" r:id="rId2"/>
    <p:sldId id="346" r:id="rId3"/>
    <p:sldId id="370" r:id="rId4"/>
    <p:sldId id="385" r:id="rId5"/>
    <p:sldId id="384" r:id="rId6"/>
    <p:sldId id="371" r:id="rId7"/>
    <p:sldId id="386" r:id="rId8"/>
    <p:sldId id="377" r:id="rId9"/>
    <p:sldId id="376" r:id="rId10"/>
    <p:sldId id="378" r:id="rId11"/>
    <p:sldId id="387" r:id="rId12"/>
    <p:sldId id="379" r:id="rId13"/>
    <p:sldId id="380" r:id="rId14"/>
    <p:sldId id="354" r:id="rId15"/>
    <p:sldId id="381" r:id="rId16"/>
    <p:sldId id="383" r:id="rId17"/>
    <p:sldId id="382" r:id="rId18"/>
    <p:sldId id="355" r:id="rId19"/>
    <p:sldId id="356" r:id="rId20"/>
    <p:sldId id="372" r:id="rId21"/>
    <p:sldId id="373" r:id="rId22"/>
    <p:sldId id="388" r:id="rId23"/>
    <p:sldId id="389" r:id="rId24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800" b="1" kern="1200">
        <a:solidFill>
          <a:srgbClr val="0000CC"/>
        </a:solidFill>
        <a:latin typeface="Arial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3800" b="1" kern="1200">
        <a:solidFill>
          <a:srgbClr val="0000CC"/>
        </a:solidFill>
        <a:latin typeface="Arial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3800" b="1" kern="1200">
        <a:solidFill>
          <a:srgbClr val="0000CC"/>
        </a:solidFill>
        <a:latin typeface="Arial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3800" b="1" kern="1200">
        <a:solidFill>
          <a:srgbClr val="0000CC"/>
        </a:solidFill>
        <a:latin typeface="Arial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3800" b="1" kern="1200">
        <a:solidFill>
          <a:srgbClr val="0000CC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3800" b="1" kern="1200">
        <a:solidFill>
          <a:srgbClr val="0000CC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3800" b="1" kern="1200">
        <a:solidFill>
          <a:srgbClr val="0000CC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3800" b="1" kern="1200">
        <a:solidFill>
          <a:srgbClr val="0000CC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3800" b="1" kern="1200">
        <a:solidFill>
          <a:srgbClr val="0000CC"/>
        </a:solidFill>
        <a:latin typeface="Arial" charset="0"/>
        <a:ea typeface="+mn-ea"/>
        <a:cs typeface="Times New Roman" pitchFamily="18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uren B. Collister" initials="LB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F5A71"/>
    <a:srgbClr val="5B84A5"/>
    <a:srgbClr val="7093B0"/>
    <a:srgbClr val="4F728F"/>
    <a:srgbClr val="D5D5D5"/>
    <a:srgbClr val="DDDDDD"/>
    <a:srgbClr val="A2B6C6"/>
    <a:srgbClr val="263A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9" autoAdjust="0"/>
    <p:restoredTop sz="94680" autoAdjust="0"/>
  </p:normalViewPr>
  <p:slideViewPr>
    <p:cSldViewPr snapToGrid="0">
      <p:cViewPr>
        <p:scale>
          <a:sx n="124" d="100"/>
          <a:sy n="124" d="100"/>
        </p:scale>
        <p:origin x="-324" y="-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2" y="2125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502"/>
    </p:cViewPr>
  </p:sorterViewPr>
  <p:notesViewPr>
    <p:cSldViewPr snapToGrid="0">
      <p:cViewPr varScale="1">
        <p:scale>
          <a:sx n="92" d="100"/>
          <a:sy n="92" d="100"/>
        </p:scale>
        <p:origin x="-2616" y="-114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72115" cy="465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l" defTabSz="923925">
              <a:defRPr sz="1200" b="0">
                <a:solidFill>
                  <a:schemeClr val="tx1"/>
                </a:solidFill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5887" y="1"/>
            <a:ext cx="2972114" cy="465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 b="0">
                <a:solidFill>
                  <a:schemeClr val="tx1"/>
                </a:solidFill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1"/>
            <a:ext cx="2972115" cy="465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l" defTabSz="923925">
              <a:defRPr sz="1200" b="0">
                <a:solidFill>
                  <a:schemeClr val="tx1"/>
                </a:solidFill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5887" y="8831261"/>
            <a:ext cx="2972114" cy="465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b="0">
                <a:solidFill>
                  <a:schemeClr val="tx1"/>
                </a:solidFill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fld id="{9CD2A72A-D351-4561-9285-DBB1F29429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119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72115" cy="465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l" defTabSz="923925">
              <a:defRPr sz="1200" b="0">
                <a:solidFill>
                  <a:schemeClr val="tx1"/>
                </a:solidFill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5887" y="1"/>
            <a:ext cx="2972114" cy="465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 b="0">
                <a:solidFill>
                  <a:schemeClr val="tx1"/>
                </a:solidFill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3772" y="4416430"/>
            <a:ext cx="5030456" cy="418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1"/>
            <a:ext cx="2972115" cy="465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l" defTabSz="923925">
              <a:defRPr sz="1200" b="0">
                <a:solidFill>
                  <a:schemeClr val="tx1"/>
                </a:solidFill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5887" y="8831261"/>
            <a:ext cx="2972114" cy="465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b="0">
                <a:solidFill>
                  <a:schemeClr val="tx1"/>
                </a:solidFill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fld id="{7B6F68FF-87E9-458B-9C2B-5D394D731E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3847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Arial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Arial" charset="0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 sz="3800" b="1">
                <a:solidFill>
                  <a:srgbClr val="0000CC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23925" eaLnBrk="0" hangingPunct="0">
              <a:defRPr sz="3800" b="1">
                <a:solidFill>
                  <a:srgbClr val="0000CC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23925" eaLnBrk="0" hangingPunct="0">
              <a:defRPr sz="3800" b="1">
                <a:solidFill>
                  <a:srgbClr val="0000CC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23925" eaLnBrk="0" hangingPunct="0">
              <a:defRPr sz="3800" b="1">
                <a:solidFill>
                  <a:srgbClr val="0000CC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23925" eaLnBrk="0" hangingPunct="0">
              <a:defRPr sz="3800" b="1">
                <a:solidFill>
                  <a:srgbClr val="0000CC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00CC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00CC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00CC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00CC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F0C872DA-321D-4C79-87ED-C13721572347}" type="slidenum">
              <a:rPr lang="en-US" sz="1200" b="0" smtClean="0">
                <a:solidFill>
                  <a:srgbClr val="000000"/>
                </a:solidFill>
                <a:ea typeface="ＭＳ Ｐゴシック" pitchFamily="34" charset="-128"/>
              </a:rPr>
              <a:pPr eaLnBrk="1" hangingPunct="1"/>
              <a:t>1</a:t>
            </a:fld>
            <a:endParaRPr lang="en-US" sz="1200" b="0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77625"/>
            <a:ext cx="7772400" cy="2116138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46825"/>
            <a:ext cx="6400800" cy="1492250"/>
          </a:xfrm>
        </p:spPr>
        <p:txBody>
          <a:bodyPr/>
          <a:lstStyle>
            <a:lvl1pPr marL="0" indent="0" algn="ctr">
              <a:defRPr sz="28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216308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spcBef>
                <a:spcPts val="1200"/>
              </a:spcBef>
              <a:buFont typeface="Wingdings" pitchFamily="2" charset="2"/>
              <a:buChar char="§"/>
              <a:defRPr sz="2400"/>
            </a:lvl1pPr>
            <a:lvl2pPr marL="742950" indent="-285750">
              <a:buFont typeface="Arial" pitchFamily="34" charset="0"/>
              <a:buChar char="–"/>
              <a:defRPr sz="2000"/>
            </a:lvl2pPr>
            <a:lvl3pPr marL="1143000" indent="-228600">
              <a:buFont typeface="Wingdings" pitchFamily="2" charset="2"/>
              <a:buChar char="§"/>
              <a:defRPr sz="1800"/>
            </a:lvl3pPr>
            <a:lvl4pPr marL="1600200" indent="-228600">
              <a:buFont typeface="Arial" pitchFamily="34" charset="0"/>
              <a:buChar char="–"/>
              <a:defRPr sz="1600"/>
            </a:lvl4pPr>
            <a:lvl5pPr marL="2057400" indent="-228600">
              <a:buFont typeface="Wingdings" pitchFamily="2" charset="2"/>
              <a:buChar char="§"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980014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2669851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512800"/>
            <a:ext cx="3810000" cy="3874800"/>
          </a:xfrm>
        </p:spPr>
        <p:txBody>
          <a:bodyPr/>
          <a:lstStyle>
            <a:lvl1pPr marL="0" indent="0">
              <a:defRPr sz="2800" b="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12800"/>
            <a:ext cx="3810000" cy="3874800"/>
          </a:xfrm>
        </p:spPr>
        <p:txBody>
          <a:bodyPr/>
          <a:lstStyle>
            <a:lvl1pPr marL="0" indent="0">
              <a:defRPr sz="2800" b="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434907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800" y="2312712"/>
            <a:ext cx="3820588" cy="715215"/>
          </a:xfrm>
        </p:spPr>
        <p:txBody>
          <a:bodyPr anchor="b"/>
          <a:lstStyle>
            <a:lvl1pPr marL="0" indent="0">
              <a:buNone/>
              <a:defRPr sz="22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12713"/>
            <a:ext cx="3814975" cy="718487"/>
          </a:xfrm>
        </p:spPr>
        <p:txBody>
          <a:bodyPr anchor="b"/>
          <a:lstStyle>
            <a:lvl1pPr marL="0" indent="0">
              <a:buNone/>
              <a:defRPr sz="22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0"/>
          </p:nvPr>
        </p:nvSpPr>
        <p:spPr>
          <a:xfrm>
            <a:off x="685800" y="3230846"/>
            <a:ext cx="3810000" cy="3322354"/>
          </a:xfrm>
        </p:spPr>
        <p:txBody>
          <a:bodyPr/>
          <a:lstStyle>
            <a:lvl1pPr marL="0" indent="0">
              <a:defRPr sz="24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230846"/>
            <a:ext cx="3810000" cy="3306754"/>
          </a:xfrm>
        </p:spPr>
        <p:txBody>
          <a:bodyPr/>
          <a:lstStyle>
            <a:lvl1pPr marL="0" indent="0">
              <a:defRPr sz="24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782944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534936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3485023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194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19451"/>
            <a:ext cx="5111750" cy="4874950"/>
          </a:xfrm>
        </p:spPr>
        <p:txBody>
          <a:bodyPr/>
          <a:lstStyle>
            <a:lvl1pPr marL="0" indent="0"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781501"/>
            <a:ext cx="3008313" cy="3712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86632406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2614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670399"/>
            <a:ext cx="5486400" cy="3517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8281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0035077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85007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781175"/>
            <a:ext cx="1943100" cy="4772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781175"/>
            <a:ext cx="5676900" cy="4772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747081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h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title-slid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752431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255713"/>
            <a:ext cx="7772400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425700"/>
            <a:ext cx="7772400" cy="412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 spc="-50">
          <a:solidFill>
            <a:srgbClr val="3F5A71"/>
          </a:solidFill>
          <a:latin typeface="+mj-lt"/>
          <a:ea typeface="+mj-ea"/>
          <a:cs typeface="Tahoma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F5A71"/>
          </a:solidFill>
          <a:latin typeface="Arial" charset="0"/>
          <a:ea typeface="Times New Roman" charset="0"/>
          <a:cs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F5A71"/>
          </a:solidFill>
          <a:latin typeface="Arial" charset="0"/>
          <a:ea typeface="Times New Roman" charset="0"/>
          <a:cs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F5A71"/>
          </a:solidFill>
          <a:latin typeface="Arial" charset="0"/>
          <a:ea typeface="Times New Roman" charset="0"/>
          <a:cs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F5A71"/>
          </a:solidFill>
          <a:latin typeface="Arial" charset="0"/>
          <a:ea typeface="Times New Roman" charset="0"/>
          <a:cs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3F5A71"/>
          </a:solidFill>
          <a:latin typeface="Arial" charset="0"/>
          <a:ea typeface="Times New Roman" charset="0"/>
          <a:cs typeface="Times New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3F5A71"/>
          </a:solidFill>
          <a:latin typeface="Arial" charset="0"/>
          <a:ea typeface="Times New Roman" charset="0"/>
          <a:cs typeface="Times New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3F5A71"/>
          </a:solidFill>
          <a:latin typeface="Arial" charset="0"/>
          <a:ea typeface="Times New Roman" charset="0"/>
          <a:cs typeface="Times New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3F5A71"/>
          </a:solidFill>
          <a:latin typeface="Arial" charset="0"/>
          <a:ea typeface="Times New Roman" charset="0"/>
          <a:cs typeface="Times New Roman" charset="0"/>
        </a:defRPr>
      </a:lvl9pPr>
    </p:titleStyle>
    <p:bodyStyle>
      <a:lvl1pPr marL="457200" indent="-457200" algn="l" rtl="0" eaLnBrk="0" fontAlgn="base" hangingPunct="0">
        <a:spcBef>
          <a:spcPts val="1200"/>
        </a:spcBef>
        <a:spcAft>
          <a:spcPct val="0"/>
        </a:spcAft>
        <a:buFont typeface="Wingdings" pitchFamily="2" charset="2"/>
        <a:buChar char="§"/>
        <a:defRPr sz="2800" b="1" kern="1200" spc="-50">
          <a:solidFill>
            <a:srgbClr val="5B84A5"/>
          </a:solidFill>
          <a:latin typeface="+mj-lt"/>
          <a:ea typeface="+mn-ea"/>
          <a:cs typeface="Tahoma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>
          <a:solidFill>
            <a:srgbClr val="5B84A5"/>
          </a:solidFill>
          <a:latin typeface="+mj-lt"/>
          <a:ea typeface="+mn-ea"/>
          <a:cs typeface="Tahoma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rgbClr val="5B84A5"/>
          </a:solidFill>
          <a:latin typeface="+mj-lt"/>
          <a:ea typeface="+mn-ea"/>
          <a:cs typeface="Tahoma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>
          <a:solidFill>
            <a:srgbClr val="5B84A5"/>
          </a:solidFill>
          <a:latin typeface="+mj-lt"/>
          <a:ea typeface="+mn-ea"/>
          <a:cs typeface="Tahoma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400">
          <a:solidFill>
            <a:srgbClr val="5B84A5"/>
          </a:solidFill>
          <a:latin typeface="+mj-lt"/>
          <a:ea typeface="+mn-ea"/>
          <a:cs typeface="Tahoma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1600">
          <a:solidFill>
            <a:srgbClr val="3F5A7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1600">
          <a:solidFill>
            <a:srgbClr val="3F5A7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1600">
          <a:solidFill>
            <a:srgbClr val="3F5A7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1600">
          <a:solidFill>
            <a:srgbClr val="3F5A7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title-sli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7663" y="1189038"/>
            <a:ext cx="5722937" cy="2108200"/>
          </a:xfrm>
        </p:spPr>
        <p:txBody>
          <a:bodyPr anchor="t">
            <a:no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dirty="0" smtClean="0">
                <a:solidFill>
                  <a:schemeClr val="bg1"/>
                </a:solidFill>
              </a:rPr>
              <a:t>The Public Knowledge Project and the ULS</a:t>
            </a:r>
            <a:endParaRPr lang="en-US" sz="3600" b="0" spc="0" dirty="0" smtClean="0">
              <a:solidFill>
                <a:schemeClr val="bg1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85763" y="3660775"/>
            <a:ext cx="5486400" cy="1417638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2" charset="-128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  <a:defRPr/>
            </a:pPr>
            <a:r>
              <a:rPr lang="en-US" sz="1400" dirty="0" smtClean="0">
                <a:solidFill>
                  <a:srgbClr val="CCCC90"/>
                </a:solidFill>
                <a:latin typeface="+mj-lt"/>
                <a:cs typeface="Times New Roman" charset="0"/>
              </a:rPr>
              <a:t>Scholarly Communications Lunch and Learn Discussion</a:t>
            </a:r>
          </a:p>
          <a:p>
            <a:pPr>
              <a:spcBef>
                <a:spcPct val="20000"/>
              </a:spcBef>
              <a:buClr>
                <a:srgbClr val="000000"/>
              </a:buClr>
              <a:defRPr/>
            </a:pPr>
            <a:r>
              <a:rPr lang="en-US" sz="1400" b="0" dirty="0" smtClean="0">
                <a:solidFill>
                  <a:srgbClr val="CCCC90"/>
                </a:solidFill>
                <a:latin typeface="+mj-lt"/>
                <a:cs typeface="Times New Roman" charset="0"/>
              </a:rPr>
              <a:t>Thursday, September 12, 2013</a:t>
            </a:r>
          </a:p>
          <a:p>
            <a:pPr>
              <a:spcBef>
                <a:spcPct val="20000"/>
              </a:spcBef>
              <a:buClr>
                <a:srgbClr val="000000"/>
              </a:buClr>
              <a:defRPr/>
            </a:pPr>
            <a:endParaRPr lang="en-US" sz="1400" b="0" dirty="0">
              <a:solidFill>
                <a:srgbClr val="CCCC90"/>
              </a:solidFill>
              <a:latin typeface="+mj-lt"/>
              <a:cs typeface="Times New Roman" charset="0"/>
            </a:endParaRPr>
          </a:p>
          <a:p>
            <a:pPr>
              <a:spcBef>
                <a:spcPct val="20000"/>
              </a:spcBef>
              <a:buClr>
                <a:srgbClr val="000000"/>
              </a:buClr>
              <a:defRPr/>
            </a:pPr>
            <a:r>
              <a:rPr lang="en-US" sz="1400" b="0" dirty="0">
                <a:solidFill>
                  <a:srgbClr val="CCCC90"/>
                </a:solidFill>
                <a:cs typeface="Times New Roman" charset="0"/>
              </a:rPr>
              <a:t>Office of Scholarly Communication &amp; </a:t>
            </a:r>
            <a:r>
              <a:rPr lang="en-US" sz="1400" b="0" dirty="0" smtClean="0">
                <a:solidFill>
                  <a:srgbClr val="CCCC90"/>
                </a:solidFill>
                <a:cs typeface="Times New Roman" charset="0"/>
              </a:rPr>
              <a:t>Publishing</a:t>
            </a:r>
          </a:p>
          <a:p>
            <a:pPr>
              <a:spcBef>
                <a:spcPct val="20000"/>
              </a:spcBef>
              <a:buClr>
                <a:srgbClr val="000000"/>
              </a:buClr>
              <a:defRPr/>
            </a:pPr>
            <a:r>
              <a:rPr lang="en-US" sz="1400" b="0" dirty="0" smtClean="0">
                <a:solidFill>
                  <a:srgbClr val="CCCC90"/>
                </a:solidFill>
                <a:cs typeface="Times New Roman" charset="0"/>
              </a:rPr>
              <a:t>University Library System</a:t>
            </a:r>
          </a:p>
          <a:p>
            <a:pPr>
              <a:spcBef>
                <a:spcPct val="20000"/>
              </a:spcBef>
              <a:buClr>
                <a:srgbClr val="000000"/>
              </a:buClr>
              <a:defRPr/>
            </a:pPr>
            <a:r>
              <a:rPr lang="en-US" sz="1400" b="0" dirty="0" smtClean="0">
                <a:solidFill>
                  <a:srgbClr val="CCCC90"/>
                </a:solidFill>
                <a:cs typeface="Times New Roman" charset="0"/>
              </a:rPr>
              <a:t>University of Pittsburgh</a:t>
            </a:r>
            <a:endParaRPr lang="en-US" sz="1400" b="0" dirty="0">
              <a:solidFill>
                <a:srgbClr val="CCCC90"/>
              </a:solidFill>
              <a:cs typeface="Times New Roman" charset="0"/>
            </a:endParaRPr>
          </a:p>
          <a:p>
            <a:pPr>
              <a:spcBef>
                <a:spcPct val="20000"/>
              </a:spcBef>
              <a:buClr>
                <a:srgbClr val="000000"/>
              </a:buClr>
              <a:defRPr/>
            </a:pPr>
            <a:endParaRPr lang="en-US" sz="1400" b="0" dirty="0" smtClean="0">
              <a:solidFill>
                <a:srgbClr val="CCCC90"/>
              </a:solidFill>
              <a:latin typeface="+mj-lt"/>
              <a:cs typeface="Times New Roman" charset="0"/>
            </a:endParaRPr>
          </a:p>
          <a:p>
            <a:pPr>
              <a:spcBef>
                <a:spcPct val="20000"/>
              </a:spcBef>
              <a:buClr>
                <a:srgbClr val="000000"/>
              </a:buClr>
              <a:defRPr/>
            </a:pPr>
            <a:endParaRPr lang="en-US" sz="1400" b="0" dirty="0" smtClean="0">
              <a:solidFill>
                <a:srgbClr val="CCCC90"/>
              </a:solidFill>
              <a:latin typeface="+mj-lt"/>
              <a:cs typeface="Times New Roman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is the Public Knowledge Project?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24345" y="2287485"/>
            <a:ext cx="7651602" cy="3874800"/>
          </a:xfrm>
        </p:spPr>
        <p:txBody>
          <a:bodyPr/>
          <a:lstStyle/>
          <a:p>
            <a:pPr marL="457200" indent="-457200"/>
            <a:r>
              <a:rPr lang="en-US" dirty="0" smtClean="0"/>
              <a:t>A research initiative on scholarly publishing</a:t>
            </a:r>
          </a:p>
          <a:p>
            <a:pPr marL="457200" indent="-457200"/>
            <a:r>
              <a:rPr lang="en-US" dirty="0" smtClean="0"/>
              <a:t>The world’s leading open source publishing software developer</a:t>
            </a:r>
          </a:p>
          <a:p>
            <a:pPr marL="457200" indent="-457200"/>
            <a:r>
              <a:rPr lang="en-US" dirty="0" smtClean="0"/>
              <a:t>Founded by John </a:t>
            </a:r>
            <a:r>
              <a:rPr lang="en-US" dirty="0" err="1" smtClean="0"/>
              <a:t>Willinsky</a:t>
            </a:r>
            <a:r>
              <a:rPr lang="en-US" dirty="0" smtClean="0"/>
              <a:t> at UBC in 1998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MISSION:  to </a:t>
            </a:r>
            <a:r>
              <a:rPr lang="en-US" dirty="0"/>
              <a:t>improve the scholarly and public quality of academic research through the development of innovative online environments. </a:t>
            </a:r>
            <a:endParaRPr lang="en-US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75558" y="1778136"/>
            <a:ext cx="7772400" cy="925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PKP Software is critical to the ULS’ success as a publisher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710050" y="3088954"/>
            <a:ext cx="5992316" cy="2984287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/>
              <a:t>Open Journal Systems</a:t>
            </a:r>
          </a:p>
          <a:p>
            <a:pPr eaLnBrk="1" hangingPunct="1">
              <a:defRPr/>
            </a:pPr>
            <a:r>
              <a:rPr lang="en-US" sz="3200" dirty="0" smtClean="0"/>
              <a:t>Open Conference Systems</a:t>
            </a:r>
          </a:p>
          <a:p>
            <a:pPr eaLnBrk="1" hangingPunct="1">
              <a:defRPr/>
            </a:pPr>
            <a:r>
              <a:rPr lang="en-US" sz="3200" dirty="0"/>
              <a:t>Open Harvester Systems</a:t>
            </a:r>
          </a:p>
          <a:p>
            <a:pPr eaLnBrk="1" hangingPunct="1">
              <a:defRPr/>
            </a:pPr>
            <a:r>
              <a:rPr lang="en-US" sz="3200" dirty="0" smtClean="0"/>
              <a:t>Open Monograph Press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04290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 descr="cac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6" r="3986"/>
          <a:stretch>
            <a:fillRect/>
          </a:stretch>
        </p:blipFill>
        <p:spPr>
          <a:xfrm>
            <a:off x="234950" y="1023938"/>
            <a:ext cx="8675688" cy="5622925"/>
          </a:xfrm>
        </p:spPr>
      </p:pic>
    </p:spTree>
    <p:extLst>
      <p:ext uri="{BB962C8B-B14F-4D97-AF65-F5344CB8AC3E}">
        <p14:creationId xmlns:p14="http://schemas.microsoft.com/office/powerpoint/2010/main" val="546245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this important?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11" y="1049231"/>
            <a:ext cx="8849528" cy="21791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4550" y="3594784"/>
            <a:ext cx="80403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en-US" sz="40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849052" y="3511571"/>
            <a:ext cx="7316788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ts val="1200"/>
              </a:spcBef>
              <a:spcAft>
                <a:spcPct val="0"/>
              </a:spcAft>
              <a:buFont typeface="Wingdings" pitchFamily="2" charset="2"/>
              <a:buChar char="§"/>
              <a:defRPr sz="2400" b="1" kern="1200" spc="-50" baseline="0">
                <a:solidFill>
                  <a:srgbClr val="5B84A5"/>
                </a:solidFill>
                <a:latin typeface="+mj-lt"/>
                <a:ea typeface="+mn-ea"/>
                <a:cs typeface="Tahoma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>
                <a:solidFill>
                  <a:srgbClr val="5B84A5"/>
                </a:solidFill>
                <a:latin typeface="+mj-lt"/>
                <a:ea typeface="+mn-ea"/>
                <a:cs typeface="Tahoma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800">
                <a:solidFill>
                  <a:srgbClr val="5B84A5"/>
                </a:solidFill>
                <a:latin typeface="+mj-lt"/>
                <a:ea typeface="+mn-ea"/>
                <a:cs typeface="Tahoma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>
                <a:solidFill>
                  <a:srgbClr val="5B84A5"/>
                </a:solidFill>
                <a:latin typeface="+mj-lt"/>
                <a:ea typeface="+mn-ea"/>
                <a:cs typeface="Tahoma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rgbClr val="5B84A5"/>
                </a:solidFill>
                <a:latin typeface="+mj-lt"/>
                <a:ea typeface="+mn-ea"/>
                <a:cs typeface="Tahoma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600">
                <a:solidFill>
                  <a:srgbClr val="3F5A7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600">
                <a:solidFill>
                  <a:srgbClr val="3F5A7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600">
                <a:solidFill>
                  <a:srgbClr val="3F5A7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600">
                <a:solidFill>
                  <a:srgbClr val="3F5A7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3200" dirty="0" smtClean="0"/>
              <a:t>Pennsylvania Digital Library </a:t>
            </a:r>
          </a:p>
          <a:p>
            <a:pPr>
              <a:defRPr/>
            </a:pPr>
            <a:endParaRPr lang="en-US" sz="100" dirty="0"/>
          </a:p>
          <a:p>
            <a:pPr>
              <a:defRPr/>
            </a:pPr>
            <a:r>
              <a:rPr lang="en-US" sz="2000" dirty="0" smtClean="0"/>
              <a:t>Based on PKP’s Open Harvester Systems</a:t>
            </a:r>
          </a:p>
          <a:p>
            <a:pPr>
              <a:defRPr/>
            </a:pPr>
            <a:r>
              <a:rPr lang="en-US" sz="2000" dirty="0" smtClean="0"/>
              <a:t>Uses OAI Protocol for Metadata Harvesting</a:t>
            </a:r>
          </a:p>
          <a:p>
            <a:pPr>
              <a:defRPr/>
            </a:pPr>
            <a:r>
              <a:rPr lang="en-US" sz="2000" dirty="0" smtClean="0"/>
              <a:t>Includes digital collections from universities, public libraries, and cultural institutions</a:t>
            </a:r>
          </a:p>
          <a:p>
            <a:pPr>
              <a:defRPr/>
            </a:pPr>
            <a:r>
              <a:rPr lang="en-US" sz="2000" dirty="0" smtClean="0"/>
              <a:t>Content is by, for, or about Pennsylvania</a:t>
            </a:r>
          </a:p>
        </p:txBody>
      </p:sp>
    </p:spTree>
    <p:extLst>
      <p:ext uri="{BB962C8B-B14F-4D97-AF65-F5344CB8AC3E}">
        <p14:creationId xmlns:p14="http://schemas.microsoft.com/office/powerpoint/2010/main" val="14102504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m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63" y="1165917"/>
            <a:ext cx="8562737" cy="54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6129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PKP – quick facts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50000"/>
              </a:lnSpc>
            </a:pPr>
            <a:r>
              <a:rPr lang="en-US" dirty="0"/>
              <a:t>number of countries using OJS (up to 2012): 105</a:t>
            </a:r>
          </a:p>
          <a:p>
            <a:pPr lvl="0">
              <a:lnSpc>
                <a:spcPct val="150000"/>
              </a:lnSpc>
            </a:pPr>
            <a:r>
              <a:rPr lang="en-US" dirty="0" smtClean="0"/>
              <a:t>OJS </a:t>
            </a:r>
            <a:r>
              <a:rPr lang="en-US" dirty="0"/>
              <a:t>2.3.8 downloads (released Sept. 2012): 30,953</a:t>
            </a:r>
          </a:p>
          <a:p>
            <a:pPr lvl="0">
              <a:lnSpc>
                <a:spcPct val="150000"/>
              </a:lnSpc>
            </a:pPr>
            <a:r>
              <a:rPr lang="en-US" dirty="0"/>
              <a:t>OMP 1.x downloads (released Sept. 2012): 4,572 </a:t>
            </a:r>
          </a:p>
          <a:p>
            <a:pPr lvl="0">
              <a:lnSpc>
                <a:spcPct val="150000"/>
              </a:lnSpc>
            </a:pPr>
            <a:r>
              <a:rPr lang="en-US" dirty="0" smtClean="0"/>
              <a:t>OJS has been translated into 29 languages</a:t>
            </a:r>
            <a:endParaRPr lang="en-US" dirty="0"/>
          </a:p>
          <a:p>
            <a:pPr lvl="0">
              <a:lnSpc>
                <a:spcPct val="150000"/>
              </a:lnSpc>
            </a:pPr>
            <a:r>
              <a:rPr lang="en-US" dirty="0"/>
              <a:t>total questions on forum: </a:t>
            </a:r>
            <a:r>
              <a:rPr lang="en-US" dirty="0" smtClean="0"/>
              <a:t>35,830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58698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7198" y="1132815"/>
            <a:ext cx="7772400" cy="925512"/>
          </a:xfrm>
        </p:spPr>
        <p:txBody>
          <a:bodyPr/>
          <a:lstStyle/>
          <a:p>
            <a:r>
              <a:rPr lang="en-US" dirty="0" smtClean="0"/>
              <a:t>Journals using OJS – January 2012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505" y="2024170"/>
            <a:ext cx="7053017" cy="452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9013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PKP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User Forums</a:t>
            </a:r>
          </a:p>
          <a:p>
            <a:r>
              <a:rPr lang="en-US" dirty="0" smtClean="0"/>
              <a:t>The PKP School for Journal Managers and Editors</a:t>
            </a:r>
          </a:p>
          <a:p>
            <a:r>
              <a:rPr lang="en-US" dirty="0" smtClean="0"/>
              <a:t>Publishing Services</a:t>
            </a:r>
          </a:p>
          <a:p>
            <a:pPr lvl="1"/>
            <a:r>
              <a:rPr lang="en-US" dirty="0" smtClean="0"/>
              <a:t>Hosting for 450 journals</a:t>
            </a:r>
          </a:p>
          <a:p>
            <a:pPr lvl="1"/>
            <a:r>
              <a:rPr lang="en-US" dirty="0" smtClean="0"/>
              <a:t>Consulting and customization</a:t>
            </a:r>
          </a:p>
          <a:p>
            <a:pPr lvl="1"/>
            <a:r>
              <a:rPr lang="en-US" dirty="0" smtClean="0"/>
              <a:t>But NOT a publisher</a:t>
            </a:r>
          </a:p>
          <a:p>
            <a:r>
              <a:rPr lang="en-US" dirty="0" smtClean="0"/>
              <a:t>Outreach and advocacy</a:t>
            </a:r>
          </a:p>
          <a:p>
            <a:r>
              <a:rPr lang="en-US" dirty="0" smtClean="0"/>
              <a:t>Research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06144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PKP research grants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</a:t>
            </a:r>
            <a:r>
              <a:rPr lang="en-US" dirty="0"/>
              <a:t>Reading Environments for Scholarly </a:t>
            </a:r>
            <a:r>
              <a:rPr lang="en-US" dirty="0" smtClean="0"/>
              <a:t>Work</a:t>
            </a:r>
            <a:endParaRPr lang="en-US" dirty="0"/>
          </a:p>
          <a:p>
            <a:r>
              <a:rPr lang="en-US" dirty="0" smtClean="0"/>
              <a:t>Synergies</a:t>
            </a:r>
            <a:r>
              <a:rPr lang="en-US" dirty="0"/>
              <a:t>: the Canadian Information Network for Research in the Social Sciences and </a:t>
            </a:r>
            <a:r>
              <a:rPr lang="en-US" dirty="0" smtClean="0"/>
              <a:t>Humanities</a:t>
            </a:r>
            <a:endParaRPr lang="en-US" dirty="0"/>
          </a:p>
          <a:p>
            <a:r>
              <a:rPr lang="en-US" dirty="0" smtClean="0"/>
              <a:t>Strengthening </a:t>
            </a:r>
            <a:r>
              <a:rPr lang="en-US" dirty="0"/>
              <a:t>African Research Culture and </a:t>
            </a:r>
            <a:r>
              <a:rPr lang="en-US" dirty="0" smtClean="0"/>
              <a:t>Capacities</a:t>
            </a:r>
          </a:p>
          <a:p>
            <a:r>
              <a:rPr lang="en-US" dirty="0" smtClean="0"/>
              <a:t>Toward </a:t>
            </a:r>
            <a:r>
              <a:rPr lang="en-US" dirty="0"/>
              <a:t>an Intellectual History of </a:t>
            </a:r>
            <a:r>
              <a:rPr lang="en-US" dirty="0" smtClean="0"/>
              <a:t>Publishing</a:t>
            </a:r>
            <a:endParaRPr lang="en-US" dirty="0"/>
          </a:p>
          <a:p>
            <a:r>
              <a:rPr lang="en-US" dirty="0" smtClean="0"/>
              <a:t>Assessing </a:t>
            </a:r>
            <a:r>
              <a:rPr lang="en-US" dirty="0"/>
              <a:t>and Improving the Impact and Reach of Open Access Latin American Scholarly </a:t>
            </a:r>
            <a:r>
              <a:rPr lang="en-US" dirty="0" smtClean="0"/>
              <a:t>Production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0229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315" y="1788274"/>
            <a:ext cx="7772400" cy="925512"/>
          </a:xfrm>
        </p:spPr>
        <p:txBody>
          <a:bodyPr/>
          <a:lstStyle/>
          <a:p>
            <a:pPr lvl="0"/>
            <a:r>
              <a:rPr lang="en-US" dirty="0" err="1"/>
              <a:t>Dataverse</a:t>
            </a:r>
            <a:r>
              <a:rPr lang="en-US" dirty="0"/>
              <a:t>/OJS integration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6286" y="2671497"/>
            <a:ext cx="7772400" cy="3452951"/>
          </a:xfrm>
        </p:spPr>
        <p:txBody>
          <a:bodyPr/>
          <a:lstStyle/>
          <a:p>
            <a:pPr lvl="0"/>
            <a:r>
              <a:rPr lang="en-US" dirty="0" smtClean="0"/>
              <a:t>Joint Project with </a:t>
            </a:r>
            <a:r>
              <a:rPr lang="en-US" dirty="0"/>
              <a:t>Harvard’s Institute for Quantitative Social </a:t>
            </a:r>
            <a:r>
              <a:rPr lang="en-US" dirty="0" smtClean="0"/>
              <a:t>Science</a:t>
            </a:r>
          </a:p>
          <a:p>
            <a:pPr lvl="0"/>
            <a:r>
              <a:rPr lang="en-US" dirty="0" smtClean="0"/>
              <a:t>Integrates Harvard’s </a:t>
            </a:r>
            <a:r>
              <a:rPr lang="en-US" dirty="0" err="1" smtClean="0"/>
              <a:t>Dataverse</a:t>
            </a:r>
            <a:r>
              <a:rPr lang="en-US" dirty="0" smtClean="0"/>
              <a:t> platform </a:t>
            </a:r>
            <a:r>
              <a:rPr lang="en-US" dirty="0"/>
              <a:t>with OJS </a:t>
            </a:r>
            <a:endParaRPr lang="en-US" dirty="0" smtClean="0"/>
          </a:p>
          <a:p>
            <a:pPr lvl="0"/>
            <a:r>
              <a:rPr lang="en-US" dirty="0" smtClean="0"/>
              <a:t>Allows automatic </a:t>
            </a:r>
            <a:r>
              <a:rPr lang="en-US" dirty="0"/>
              <a:t>deposit of and access to research </a:t>
            </a:r>
            <a:r>
              <a:rPr lang="en-US" dirty="0" smtClean="0"/>
              <a:t>data side-by-side with published articles</a:t>
            </a:r>
          </a:p>
          <a:p>
            <a:pPr lvl="0"/>
            <a:r>
              <a:rPr lang="en-US" dirty="0" smtClean="0"/>
              <a:t>Pilot project include a ULS publication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i="1" dirty="0" smtClean="0"/>
              <a:t>Journal of World-Historical Information</a:t>
            </a:r>
            <a:r>
              <a:rPr lang="en-US" dirty="0" smtClean="0"/>
              <a:t>)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4895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Smarter Scholarly </a:t>
            </a:r>
            <a:r>
              <a:rPr lang="en-US" dirty="0" smtClean="0"/>
              <a:t>Texts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51593"/>
            <a:ext cx="7772400" cy="4127500"/>
          </a:xfrm>
        </p:spPr>
        <p:txBody>
          <a:bodyPr/>
          <a:lstStyle/>
          <a:p>
            <a:r>
              <a:rPr lang="en-US" dirty="0" smtClean="0"/>
              <a:t>Improves cross-platform publishing</a:t>
            </a:r>
            <a:r>
              <a:rPr lang="en-US" dirty="0"/>
              <a:t>, </a:t>
            </a:r>
            <a:r>
              <a:rPr lang="en-US" dirty="0" smtClean="0"/>
              <a:t>text</a:t>
            </a:r>
            <a:r>
              <a:rPr lang="en-US" dirty="0"/>
              <a:t>-mining, and </a:t>
            </a:r>
            <a:r>
              <a:rPr lang="en-US" dirty="0" smtClean="0"/>
              <a:t>indexing</a:t>
            </a:r>
          </a:p>
          <a:p>
            <a:r>
              <a:rPr lang="en-US" dirty="0" smtClean="0"/>
              <a:t>Joint project with Stanford University</a:t>
            </a:r>
          </a:p>
          <a:p>
            <a:r>
              <a:rPr lang="en-US" dirty="0" smtClean="0"/>
              <a:t>Automated article </a:t>
            </a:r>
            <a:r>
              <a:rPr lang="en-US" dirty="0"/>
              <a:t>parsing and production service. </a:t>
            </a:r>
            <a:endParaRPr lang="en-US" dirty="0" smtClean="0"/>
          </a:p>
          <a:p>
            <a:r>
              <a:rPr lang="en-US" dirty="0" smtClean="0"/>
              <a:t>Transforms an </a:t>
            </a:r>
            <a:r>
              <a:rPr lang="en-US" dirty="0"/>
              <a:t>unformatted Word (or compatible) document to publication-ready HTML and PDF, using NLM XML 3.0 </a:t>
            </a:r>
            <a:r>
              <a:rPr lang="en-US" dirty="0" smtClean="0"/>
              <a:t>standard</a:t>
            </a:r>
          </a:p>
        </p:txBody>
      </p:sp>
    </p:spTree>
    <p:extLst>
      <p:ext uri="{BB962C8B-B14F-4D97-AF65-F5344CB8AC3E}">
        <p14:creationId xmlns:p14="http://schemas.microsoft.com/office/powerpoint/2010/main" val="38574307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New governance structure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2242" b="2242"/>
          <a:stretch>
            <a:fillRect/>
          </a:stretch>
        </p:blipFill>
        <p:spPr>
          <a:xfrm>
            <a:off x="788225" y="2118453"/>
            <a:ext cx="7772400" cy="4127500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PKP Advisory Committee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Tim Deliyannides – Chair</a:t>
            </a:r>
          </a:p>
          <a:p>
            <a:r>
              <a:rPr lang="en-US" dirty="0" smtClean="0"/>
              <a:t>provides </a:t>
            </a:r>
            <a:r>
              <a:rPr lang="en-US" dirty="0"/>
              <a:t>guidance and advice on PKP’s evolving governance and organizational structure</a:t>
            </a:r>
          </a:p>
          <a:p>
            <a:r>
              <a:rPr lang="en-US" dirty="0" smtClean="0"/>
              <a:t>provides </a:t>
            </a:r>
            <a:r>
              <a:rPr lang="en-US" dirty="0"/>
              <a:t> input on general strategic direction and priorities for PKP’s software development and related activities</a:t>
            </a:r>
          </a:p>
          <a:p>
            <a:r>
              <a:rPr lang="en-US" dirty="0" smtClean="0"/>
              <a:t>reviews </a:t>
            </a:r>
            <a:r>
              <a:rPr lang="en-US" dirty="0"/>
              <a:t>PKP financial reports and provide advice on ongoing sustainability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96856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PKP Technical Committee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425700"/>
            <a:ext cx="7772400" cy="384213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Brian Gregg– Member</a:t>
            </a:r>
          </a:p>
          <a:p>
            <a:r>
              <a:rPr lang="en-US" dirty="0" smtClean="0"/>
              <a:t>provides </a:t>
            </a:r>
            <a:r>
              <a:rPr lang="en-US" dirty="0"/>
              <a:t>technical input and advice on PKP’s software development methodologies and priorities</a:t>
            </a:r>
          </a:p>
          <a:p>
            <a:r>
              <a:rPr lang="en-US" dirty="0" smtClean="0"/>
              <a:t>undertake </a:t>
            </a:r>
            <a:r>
              <a:rPr lang="en-US" dirty="0"/>
              <a:t>specific “technical” assignments on behalf of </a:t>
            </a:r>
            <a:r>
              <a:rPr lang="en-US" dirty="0" smtClean="0"/>
              <a:t>PKP (contributes programming)</a:t>
            </a:r>
            <a:endParaRPr lang="en-US" dirty="0"/>
          </a:p>
          <a:p>
            <a:r>
              <a:rPr lang="en-US" dirty="0" smtClean="0"/>
              <a:t>Monthly meetings via Skype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7750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PKP Membership Committee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Vanessa </a:t>
            </a:r>
            <a:r>
              <a:rPr lang="en-US" dirty="0" err="1" smtClean="0"/>
              <a:t>Gabler</a:t>
            </a:r>
            <a:r>
              <a:rPr lang="en-US" dirty="0" smtClean="0"/>
              <a:t> – advisory member</a:t>
            </a:r>
          </a:p>
          <a:p>
            <a:r>
              <a:rPr lang="en-US" dirty="0" smtClean="0"/>
              <a:t>provides </a:t>
            </a:r>
            <a:r>
              <a:rPr lang="en-US" dirty="0"/>
              <a:t>a community-based forum for feedback on PKP’s general strategic direction and priorities for PKP’s software development</a:t>
            </a:r>
          </a:p>
          <a:p>
            <a:r>
              <a:rPr lang="en-US" dirty="0" smtClean="0"/>
              <a:t>provides </a:t>
            </a:r>
            <a:r>
              <a:rPr lang="en-US" dirty="0"/>
              <a:t>guidance and advice on support priorities, educational and other services for the PKP user community</a:t>
            </a:r>
          </a:p>
          <a:p>
            <a:r>
              <a:rPr lang="en-US" dirty="0" smtClean="0"/>
              <a:t>assist </a:t>
            </a:r>
            <a:r>
              <a:rPr lang="en-US" dirty="0"/>
              <a:t>in planning and supporting PKP conferences, workshops, and other related activities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1135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PKP Major Development Partners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3738" y="2203450"/>
            <a:ext cx="7772400" cy="4127500"/>
          </a:xfrm>
        </p:spPr>
        <p:txBody>
          <a:bodyPr/>
          <a:lstStyle/>
          <a:p>
            <a:r>
              <a:rPr lang="en-US" sz="2800" b="0" dirty="0"/>
              <a:t>University of </a:t>
            </a:r>
            <a:r>
              <a:rPr lang="en-US" sz="2800" b="0" dirty="0" smtClean="0"/>
              <a:t>Pittsburgh (the first!)</a:t>
            </a:r>
            <a:endParaRPr lang="en-US" sz="2800" b="0" dirty="0"/>
          </a:p>
          <a:p>
            <a:r>
              <a:rPr lang="en-US" sz="2800" b="0" dirty="0" smtClean="0"/>
              <a:t>California </a:t>
            </a:r>
            <a:r>
              <a:rPr lang="en-US" sz="2800" b="0" dirty="0"/>
              <a:t>Digital Library</a:t>
            </a:r>
          </a:p>
          <a:p>
            <a:r>
              <a:rPr lang="en-US" sz="2800" b="0" dirty="0"/>
              <a:t>Ontario Council of University Libraries</a:t>
            </a:r>
          </a:p>
          <a:p>
            <a:r>
              <a:rPr lang="en-US" sz="2800" b="0" dirty="0"/>
              <a:t>Simon Fraser </a:t>
            </a:r>
            <a:r>
              <a:rPr lang="en-US" sz="2800" b="0" dirty="0" smtClean="0"/>
              <a:t>University</a:t>
            </a:r>
          </a:p>
          <a:p>
            <a:r>
              <a:rPr lang="en-US" sz="2800" b="0" dirty="0" smtClean="0"/>
              <a:t>Stanford </a:t>
            </a:r>
            <a:r>
              <a:rPr lang="en-US" sz="2800" b="0" dirty="0"/>
              <a:t>University School of Education</a:t>
            </a:r>
          </a:p>
          <a:p>
            <a:r>
              <a:rPr lang="en-US" sz="2800" b="0" dirty="0"/>
              <a:t>University of British </a:t>
            </a:r>
            <a:r>
              <a:rPr lang="en-US" sz="2800" b="0" dirty="0" smtClean="0"/>
              <a:t>Columbia</a:t>
            </a:r>
            <a:endParaRPr lang="en-US" sz="2800" b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Pitt’s contribution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0165" y="2354010"/>
            <a:ext cx="6985839" cy="372947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Financial support</a:t>
            </a:r>
          </a:p>
          <a:p>
            <a:pPr eaLnBrk="1" hangingPunct="1">
              <a:defRPr/>
            </a:pPr>
            <a:r>
              <a:rPr lang="en-US" dirty="0" smtClean="0"/>
              <a:t>Participation in </a:t>
            </a:r>
            <a:r>
              <a:rPr lang="en-US" dirty="0" smtClean="0"/>
              <a:t>governance</a:t>
            </a: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Software development/code contribution</a:t>
            </a:r>
          </a:p>
          <a:p>
            <a:pPr eaLnBrk="1" hangingPunct="1">
              <a:defRPr/>
            </a:pPr>
            <a:r>
              <a:rPr lang="en-US" dirty="0" smtClean="0"/>
              <a:t>Support for user forums</a:t>
            </a:r>
          </a:p>
          <a:p>
            <a:pPr eaLnBrk="1" hangingPunct="1">
              <a:defRPr/>
            </a:pPr>
            <a:r>
              <a:rPr lang="en-US" dirty="0" smtClean="0"/>
              <a:t>Contribution of training materials</a:t>
            </a:r>
          </a:p>
          <a:p>
            <a:pPr eaLnBrk="1" hangingPunct="1">
              <a:defRPr/>
            </a:pPr>
            <a:r>
              <a:rPr lang="en-US" dirty="0" smtClean="0"/>
              <a:t>Early adopters of new software</a:t>
            </a:r>
          </a:p>
          <a:p>
            <a:pPr eaLnBrk="1" hangingPunct="1">
              <a:defRPr/>
            </a:pPr>
            <a:r>
              <a:rPr lang="en-US" dirty="0" smtClean="0"/>
              <a:t>Testing and evaluation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/>
          </a:p>
          <a:p>
            <a:pPr marL="457200" lvl="1" indent="0" eaLnBrk="1" hangingPunct="1">
              <a:buFont typeface="Arial" pitchFamily="34" charset="0"/>
              <a:buNone/>
              <a:defRPr/>
            </a:pPr>
            <a:endParaRPr lang="en-US" dirty="0" smtClean="0"/>
          </a:p>
          <a:p>
            <a:pPr lvl="1" eaLnBrk="1" hangingPunct="1">
              <a:defRPr/>
            </a:pP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this benefit Pitt?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6043" y="2231110"/>
            <a:ext cx="7772400" cy="4127500"/>
          </a:xfrm>
        </p:spPr>
        <p:txBody>
          <a:bodyPr/>
          <a:lstStyle/>
          <a:p>
            <a:r>
              <a:rPr lang="en-US" dirty="0" smtClean="0"/>
              <a:t>PKP’s free software generates revenue for the ULS</a:t>
            </a:r>
          </a:p>
          <a:p>
            <a:r>
              <a:rPr lang="en-US" dirty="0"/>
              <a:t>H</a:t>
            </a:r>
            <a:r>
              <a:rPr lang="en-US" dirty="0" smtClean="0"/>
              <a:t>uge savings for our publishing activities </a:t>
            </a:r>
          </a:p>
          <a:p>
            <a:r>
              <a:rPr lang="en-US" dirty="0" smtClean="0"/>
              <a:t>ULS manages around 90 individual Web sites using PKP software</a:t>
            </a:r>
          </a:p>
          <a:p>
            <a:r>
              <a:rPr lang="en-US" dirty="0" smtClean="0"/>
              <a:t>Opportunity to develop transformative technologies</a:t>
            </a:r>
          </a:p>
          <a:p>
            <a:r>
              <a:rPr lang="en-US" dirty="0" smtClean="0"/>
              <a:t>Opportunity to influence a far-reaching program on a global scale</a:t>
            </a:r>
          </a:p>
          <a:p>
            <a:r>
              <a:rPr lang="en-US" dirty="0" smtClean="0"/>
              <a:t>Chance to work with like minded organizations dedicated to open sharing of scholarship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2067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371" y="1255712"/>
            <a:ext cx="8491040" cy="1437815"/>
          </a:xfrm>
        </p:spPr>
        <p:txBody>
          <a:bodyPr/>
          <a:lstStyle/>
          <a:p>
            <a:r>
              <a:rPr lang="en-US" dirty="0" smtClean="0"/>
              <a:t>Highlights from the </a:t>
            </a:r>
            <a:br>
              <a:rPr lang="en-US" dirty="0" smtClean="0"/>
            </a:br>
            <a:r>
              <a:rPr lang="en-US" dirty="0" smtClean="0"/>
              <a:t>PKP 2013 Scholarly Publishing Conference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678" y="2730500"/>
            <a:ext cx="7772400" cy="369095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Universidad </a:t>
            </a:r>
            <a:r>
              <a:rPr lang="en-US" dirty="0" err="1"/>
              <a:t>Nacional</a:t>
            </a:r>
            <a:r>
              <a:rPr lang="en-US" dirty="0"/>
              <a:t> </a:t>
            </a:r>
            <a:r>
              <a:rPr lang="en-US" dirty="0" err="1"/>
              <a:t>Autónoma</a:t>
            </a:r>
            <a:r>
              <a:rPr lang="en-US" dirty="0"/>
              <a:t> de </a:t>
            </a:r>
            <a:r>
              <a:rPr lang="en-US" dirty="0" smtClean="0"/>
              <a:t>México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Mexico City, August </a:t>
            </a:r>
            <a:r>
              <a:rPr lang="en-US" dirty="0"/>
              <a:t>19, 2013 – August 21, </a:t>
            </a:r>
            <a:r>
              <a:rPr lang="en-US" dirty="0" smtClean="0"/>
              <a:t>2013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http://</a:t>
            </a:r>
            <a:r>
              <a:rPr lang="en-US" dirty="0" err="1"/>
              <a:t>pkp.sfu.ca</a:t>
            </a:r>
            <a:r>
              <a:rPr lang="en-US" dirty="0"/>
              <a:t>/pkp2013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1698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OpenOxford</a:t>
            </a:r>
            <a:r>
              <a:rPr lang="en-US" dirty="0" smtClean="0"/>
              <a:t>, Open Access, and the Transformation of Discovery: Recent Developments in Open Access, Collections and Systems Support for Research-Intensive Universities</a:t>
            </a:r>
          </a:p>
          <a:p>
            <a:pPr lvl="1"/>
            <a:r>
              <a:rPr lang="en-US" dirty="0" smtClean="0"/>
              <a:t>Scholarly communication and open access: September 19, 10-11 am (272 Hillman)</a:t>
            </a:r>
          </a:p>
          <a:p>
            <a:r>
              <a:rPr lang="en-US" dirty="0" smtClean="0"/>
              <a:t>Lunchtime Talk for ULS Colleagues: Recent National and International Policy Initiatives on Open Access</a:t>
            </a:r>
          </a:p>
          <a:p>
            <a:pPr lvl="1"/>
            <a:r>
              <a:rPr lang="en-US" dirty="0" smtClean="0"/>
              <a:t>October 10, 12 noon-1 pm (272 Hillman)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9110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Access Week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Copyright &amp; Your Research</a:t>
            </a:r>
          </a:p>
          <a:p>
            <a:pPr lvl="1"/>
            <a:r>
              <a:rPr lang="en-US" dirty="0" smtClean="0"/>
              <a:t>Peter </a:t>
            </a:r>
            <a:r>
              <a:rPr lang="en-US" dirty="0" err="1" smtClean="0"/>
              <a:t>Hirtle</a:t>
            </a:r>
            <a:r>
              <a:rPr lang="en-US" dirty="0" smtClean="0"/>
              <a:t>, Senior Policy Advisor, Cornell University Library, and Research Fellow, </a:t>
            </a:r>
            <a:r>
              <a:rPr lang="en-US" dirty="0" err="1" smtClean="0"/>
              <a:t>Berkman</a:t>
            </a:r>
            <a:r>
              <a:rPr lang="en-US" dirty="0" smtClean="0"/>
              <a:t> Center for Internet Security and Society, Harvard University</a:t>
            </a:r>
          </a:p>
          <a:p>
            <a:pPr lvl="1"/>
            <a:r>
              <a:rPr lang="en-US" dirty="0" smtClean="0"/>
              <a:t>October 22, 4 pm (Ballroom A, University Club)</a:t>
            </a:r>
          </a:p>
          <a:p>
            <a:r>
              <a:rPr lang="en-US" dirty="0" smtClean="0"/>
              <a:t>The White House Directive on Open Access and Its Impact on Researchers and Universities</a:t>
            </a:r>
          </a:p>
          <a:p>
            <a:pPr lvl="1"/>
            <a:r>
              <a:rPr lang="en-US" dirty="0" smtClean="0"/>
              <a:t>Michael W. Carroll, Professor of Law and Director, Program on Information Justice and Intellectual Property, American University, Washington College of Law</a:t>
            </a:r>
          </a:p>
          <a:p>
            <a:pPr lvl="1"/>
            <a:r>
              <a:rPr lang="en-US" dirty="0" smtClean="0"/>
              <a:t>October 24, 4 pm (Ballroom A, University Club)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72422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ULS PowerPointPresentation">
  <a:themeElements>
    <a:clrScheme name="Default Design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EDECE"/>
      </a:accent1>
      <a:accent2>
        <a:srgbClr val="587E9E"/>
      </a:accent2>
      <a:accent3>
        <a:srgbClr val="FFFFFF"/>
      </a:accent3>
      <a:accent4>
        <a:srgbClr val="000000"/>
      </a:accent4>
      <a:accent5>
        <a:srgbClr val="ECECE3"/>
      </a:accent5>
      <a:accent6>
        <a:srgbClr val="4F728F"/>
      </a:accent6>
      <a:hlink>
        <a:srgbClr val="8D1C32"/>
      </a:hlink>
      <a:folHlink>
        <a:srgbClr val="969696"/>
      </a:folHlink>
    </a:clrScheme>
    <a:fontScheme name="Default Design">
      <a:majorFont>
        <a:latin typeface="Arial"/>
        <a:ea typeface="Times New Roman"/>
        <a:cs typeface="Times New Roman"/>
      </a:majorFont>
      <a:minorFont>
        <a:latin typeface="Arial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1" i="0" u="none" strike="noStrike" cap="none" normalizeH="0" baseline="0">
            <a:ln>
              <a:noFill/>
            </a:ln>
            <a:solidFill>
              <a:srgbClr val="0000CC"/>
            </a:solidFill>
            <a:effectLst/>
            <a:latin typeface="Arial" charset="0"/>
            <a:ea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1" i="0" u="none" strike="noStrike" cap="none" normalizeH="0" baseline="0">
            <a:ln>
              <a:noFill/>
            </a:ln>
            <a:solidFill>
              <a:srgbClr val="0000CC"/>
            </a:solidFill>
            <a:effectLst/>
            <a:latin typeface="Arial" charset="0"/>
            <a:ea typeface="Times New Roman" charset="0"/>
            <a:cs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6B690"/>
        </a:accent1>
        <a:accent2>
          <a:srgbClr val="587E9E"/>
        </a:accent2>
        <a:accent3>
          <a:srgbClr val="FFFFFF"/>
        </a:accent3>
        <a:accent4>
          <a:srgbClr val="000000"/>
        </a:accent4>
        <a:accent5>
          <a:srgbClr val="D7D7C6"/>
        </a:accent5>
        <a:accent6>
          <a:srgbClr val="4F728F"/>
        </a:accent6>
        <a:hlink>
          <a:srgbClr val="8D1C32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EDECE"/>
        </a:accent1>
        <a:accent2>
          <a:srgbClr val="587E9E"/>
        </a:accent2>
        <a:accent3>
          <a:srgbClr val="FFFFFF"/>
        </a:accent3>
        <a:accent4>
          <a:srgbClr val="000000"/>
        </a:accent4>
        <a:accent5>
          <a:srgbClr val="ECECE3"/>
        </a:accent5>
        <a:accent6>
          <a:srgbClr val="4F728F"/>
        </a:accent6>
        <a:hlink>
          <a:srgbClr val="8D1C32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3075</TotalTime>
  <Words>755</Words>
  <Application>Microsoft Office PowerPoint</Application>
  <PresentationFormat>On-screen Show (4:3)</PresentationFormat>
  <Paragraphs>114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ULS PowerPointPresentation</vt:lpstr>
      <vt:lpstr>The Public Knowledge Project and the ULS</vt:lpstr>
      <vt:lpstr>What is the Public Knowledge Project?</vt:lpstr>
      <vt:lpstr>PKP Software is critical to the ULS’ success as a publisher</vt:lpstr>
      <vt:lpstr>PowerPoint Presentation</vt:lpstr>
      <vt:lpstr>PowerPoint Presentation</vt:lpstr>
      <vt:lpstr>Why is this important?</vt:lpstr>
      <vt:lpstr>PowerPoint Presentation</vt:lpstr>
      <vt:lpstr>PKP – quick facts</vt:lpstr>
      <vt:lpstr>Journals using OJS – January 2012</vt:lpstr>
      <vt:lpstr>Other PKP activities</vt:lpstr>
      <vt:lpstr>PKP research grants</vt:lpstr>
      <vt:lpstr>Dataverse/OJS integration </vt:lpstr>
      <vt:lpstr>Smarter Scholarly Texts</vt:lpstr>
      <vt:lpstr>New governance structure</vt:lpstr>
      <vt:lpstr>PKP Advisory Committee</vt:lpstr>
      <vt:lpstr>PKP Technical Committee</vt:lpstr>
      <vt:lpstr>PKP Membership Committee</vt:lpstr>
      <vt:lpstr>PKP Major Development Partners</vt:lpstr>
      <vt:lpstr>Pitt’s contribution</vt:lpstr>
      <vt:lpstr>How does this benefit Pitt?</vt:lpstr>
      <vt:lpstr>Highlights from the  PKP 2013 Scholarly Publishing Conference</vt:lpstr>
      <vt:lpstr>UPCOMING EVENTS</vt:lpstr>
      <vt:lpstr>Open Access Week events</vt:lpstr>
    </vt:vector>
  </TitlesOfParts>
  <Company>University of Pittsburgh Library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tsd</dc:creator>
  <cp:lastModifiedBy>tsd</cp:lastModifiedBy>
  <cp:revision>195</cp:revision>
  <cp:lastPrinted>2013-09-11T17:59:58Z</cp:lastPrinted>
  <dcterms:created xsi:type="dcterms:W3CDTF">2011-09-21T12:17:19Z</dcterms:created>
  <dcterms:modified xsi:type="dcterms:W3CDTF">2013-09-12T15:03:48Z</dcterms:modified>
</cp:coreProperties>
</file>