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71" r:id="rId8"/>
    <p:sldId id="270" r:id="rId9"/>
    <p:sldId id="265" r:id="rId10"/>
    <p:sldId id="266" r:id="rId11"/>
    <p:sldId id="273" r:id="rId12"/>
    <p:sldId id="272" r:id="rId13"/>
    <p:sldId id="262" r:id="rId14"/>
    <p:sldId id="263" r:id="rId15"/>
    <p:sldId id="274" r:id="rId16"/>
    <p:sldId id="26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971" autoAdjust="0"/>
    <p:restoredTop sz="94660"/>
  </p:normalViewPr>
  <p:slideViewPr>
    <p:cSldViewPr>
      <p:cViewPr varScale="1">
        <p:scale>
          <a:sx n="77" d="100"/>
          <a:sy n="77" d="100"/>
        </p:scale>
        <p:origin x="-648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830A-442E-4A96-A857-D872598D1D98}" type="datetimeFigureOut">
              <a:rPr lang="en-US" smtClean="0"/>
              <a:t>5/22/14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BEA7F-D226-4AD4-A72C-C819DAE292F8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830A-442E-4A96-A857-D872598D1D98}" type="datetimeFigureOut">
              <a:rPr lang="en-US" smtClean="0"/>
              <a:t>5/22/14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BEA7F-D226-4AD4-A72C-C819DAE292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830A-442E-4A96-A857-D872598D1D98}" type="datetimeFigureOut">
              <a:rPr lang="en-US" smtClean="0"/>
              <a:t>5/22/14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BEA7F-D226-4AD4-A72C-C819DAE292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830A-442E-4A96-A857-D872598D1D98}" type="datetimeFigureOut">
              <a:rPr lang="en-US" smtClean="0"/>
              <a:t>5/22/14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BEA7F-D226-4AD4-A72C-C819DAE292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830A-442E-4A96-A857-D872598D1D98}" type="datetimeFigureOut">
              <a:rPr lang="en-US" smtClean="0"/>
              <a:t>5/22/14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BEA7F-D226-4AD4-A72C-C819DAE292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830A-442E-4A96-A857-D872598D1D98}" type="datetimeFigureOut">
              <a:rPr lang="en-US" smtClean="0"/>
              <a:t>5/22/14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BEA7F-D226-4AD4-A72C-C819DAE292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830A-442E-4A96-A857-D872598D1D98}" type="datetimeFigureOut">
              <a:rPr lang="en-US" smtClean="0"/>
              <a:t>5/22/14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BEA7F-D226-4AD4-A72C-C819DAE292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830A-442E-4A96-A857-D872598D1D98}" type="datetimeFigureOut">
              <a:rPr lang="en-US" smtClean="0"/>
              <a:t>5/22/14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BEA7F-D226-4AD4-A72C-C819DAE292F8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830A-442E-4A96-A857-D872598D1D98}" type="datetimeFigureOut">
              <a:rPr lang="en-US" smtClean="0"/>
              <a:t>5/22/14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BEA7F-D226-4AD4-A72C-C819DAE292F8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830A-442E-4A96-A857-D872598D1D98}" type="datetimeFigureOut">
              <a:rPr lang="en-US" smtClean="0"/>
              <a:t>5/22/14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BEA7F-D226-4AD4-A72C-C819DAE292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830A-442E-4A96-A857-D872598D1D98}" type="datetimeFigureOut">
              <a:rPr lang="en-US" smtClean="0"/>
              <a:t>5/22/14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BEA7F-D226-4AD4-A72C-C819DAE292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DAF830A-442E-4A96-A857-D872598D1D98}" type="datetimeFigureOut">
              <a:rPr lang="en-US" smtClean="0"/>
              <a:t>5/22/14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4ABEA7F-D226-4AD4-A72C-C819DAE292F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16.png"/><Relationship Id="rId5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Bibliometric Research Services -</a:t>
            </a:r>
            <a:br>
              <a:rPr lang="en-US" dirty="0" smtClean="0"/>
            </a:br>
            <a:r>
              <a:rPr lang="en-US" sz="2700" dirty="0" smtClean="0"/>
              <a:t>An iSchool Dean’s Perspective</a:t>
            </a:r>
            <a:endParaRPr lang="en-US" sz="2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Ronald L. Larsen</a:t>
            </a:r>
          </a:p>
          <a:p>
            <a:pPr algn="ctr"/>
            <a:r>
              <a:rPr lang="en-US" sz="1800" dirty="0" smtClean="0"/>
              <a:t>May 22,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178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bibliometric services*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T</a:t>
            </a:r>
            <a:r>
              <a:rPr lang="en-US" dirty="0" smtClean="0"/>
              <a:t>race </a:t>
            </a:r>
            <a:r>
              <a:rPr lang="en-US" dirty="0"/>
              <a:t>relationships amongst academic journal citations</a:t>
            </a:r>
          </a:p>
          <a:p>
            <a:pPr lvl="0"/>
            <a:r>
              <a:rPr lang="en-US" dirty="0"/>
              <a:t>D</a:t>
            </a:r>
            <a:r>
              <a:rPr lang="en-US" dirty="0" smtClean="0"/>
              <a:t>etermine </a:t>
            </a:r>
            <a:r>
              <a:rPr lang="en-US" dirty="0"/>
              <a:t>the popularity and impact of </a:t>
            </a:r>
            <a:r>
              <a:rPr lang="en-US" dirty="0" smtClean="0"/>
              <a:t>articles</a:t>
            </a:r>
            <a:r>
              <a:rPr lang="en-US" dirty="0"/>
              <a:t>, authors, and publications</a:t>
            </a:r>
          </a:p>
          <a:p>
            <a:pPr lvl="0"/>
            <a:r>
              <a:rPr lang="en-US" dirty="0"/>
              <a:t>G</a:t>
            </a:r>
            <a:r>
              <a:rPr lang="en-US" dirty="0" smtClean="0"/>
              <a:t>auge </a:t>
            </a:r>
            <a:r>
              <a:rPr lang="en-US" dirty="0"/>
              <a:t>the importance of one's work (e.g., for tenure)</a:t>
            </a:r>
          </a:p>
          <a:p>
            <a:pPr lvl="0"/>
            <a:r>
              <a:rPr lang="en-US" dirty="0"/>
              <a:t>A</a:t>
            </a:r>
            <a:r>
              <a:rPr lang="en-US" dirty="0" smtClean="0"/>
              <a:t>ssess core </a:t>
            </a:r>
            <a:r>
              <a:rPr lang="en-US" dirty="0"/>
              <a:t>journal titles and watershed publications </a:t>
            </a:r>
            <a:endParaRPr lang="en-US" dirty="0" smtClean="0"/>
          </a:p>
          <a:p>
            <a:pPr lvl="0"/>
            <a:r>
              <a:rPr lang="en-US" dirty="0"/>
              <a:t>I</a:t>
            </a:r>
            <a:r>
              <a:rPr lang="en-US" dirty="0" smtClean="0"/>
              <a:t>dentify interrelationships </a:t>
            </a:r>
            <a:r>
              <a:rPr lang="en-US" dirty="0"/>
              <a:t>between authors </a:t>
            </a:r>
            <a:endParaRPr lang="en-US" dirty="0" smtClean="0"/>
          </a:p>
          <a:p>
            <a:pPr lvl="0"/>
            <a:r>
              <a:rPr lang="en-US" dirty="0" smtClean="0"/>
              <a:t>Plan </a:t>
            </a:r>
            <a:r>
              <a:rPr lang="en-US" dirty="0"/>
              <a:t>retrospective bibliographies</a:t>
            </a:r>
          </a:p>
          <a:p>
            <a:pPr lvl="0"/>
            <a:r>
              <a:rPr lang="en-US" dirty="0" smtClean="0"/>
              <a:t>Create bibliographies and </a:t>
            </a:r>
            <a:r>
              <a:rPr lang="en-US" dirty="0"/>
              <a:t>thesauri</a:t>
            </a:r>
          </a:p>
          <a:p>
            <a:pPr lvl="0"/>
            <a:r>
              <a:rPr lang="en-US" dirty="0" smtClean="0"/>
              <a:t>Measure </a:t>
            </a:r>
            <a:r>
              <a:rPr lang="en-US" dirty="0"/>
              <a:t>term frequencies</a:t>
            </a:r>
          </a:p>
          <a:p>
            <a:pPr lvl="0"/>
            <a:r>
              <a:rPr lang="en-US" dirty="0" smtClean="0"/>
              <a:t>Extract </a:t>
            </a:r>
            <a:r>
              <a:rPr lang="en-US" dirty="0"/>
              <a:t>metrics </a:t>
            </a:r>
            <a:r>
              <a:rPr lang="en-US" dirty="0" smtClean="0"/>
              <a:t>for </a:t>
            </a:r>
            <a:r>
              <a:rPr lang="en-US" dirty="0" err="1" smtClean="0"/>
              <a:t>scientometric</a:t>
            </a:r>
            <a:r>
              <a:rPr lang="en-US" dirty="0" smtClean="0"/>
              <a:t> </a:t>
            </a:r>
            <a:r>
              <a:rPr lang="en-US" dirty="0"/>
              <a:t>analysis</a:t>
            </a:r>
          </a:p>
          <a:p>
            <a:pPr lvl="0"/>
            <a:r>
              <a:rPr lang="en-US" dirty="0" smtClean="0"/>
              <a:t>Explore </a:t>
            </a:r>
            <a:r>
              <a:rPr lang="en-US" dirty="0"/>
              <a:t>grammatical and syntactical structures of texts</a:t>
            </a:r>
          </a:p>
          <a:p>
            <a:pPr lvl="0"/>
            <a:r>
              <a:rPr lang="en-US" dirty="0" smtClean="0"/>
              <a:t>Measure </a:t>
            </a:r>
            <a:r>
              <a:rPr lang="en-US" dirty="0"/>
              <a:t>usage by </a:t>
            </a:r>
            <a:r>
              <a:rPr lang="en-US" dirty="0" smtClean="0"/>
              <a:t>readers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6324600"/>
            <a:ext cx="2819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 Wikipedia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72944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http://www.ischool.pitt.edu/images/karimi-book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74960"/>
            <a:ext cx="1035168" cy="155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What faculty seek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00600"/>
          </a:xfrm>
        </p:spPr>
        <p:txBody>
          <a:bodyPr>
            <a:normAutofit/>
          </a:bodyPr>
          <a:lstStyle/>
          <a:p>
            <a:r>
              <a:rPr lang="en-US" sz="3600" i="1" dirty="0" smtClean="0"/>
              <a:t>Qualitative</a:t>
            </a:r>
            <a:r>
              <a:rPr lang="en-US" sz="3600" dirty="0" smtClean="0"/>
              <a:t> validation </a:t>
            </a:r>
            <a:r>
              <a:rPr lang="en-US" sz="3200" dirty="0" smtClean="0"/>
              <a:t> </a:t>
            </a:r>
          </a:p>
          <a:p>
            <a:pPr lvl="1"/>
            <a:r>
              <a:rPr lang="en-US" sz="3200" dirty="0" smtClean="0"/>
              <a:t>Peer review (publications, proposals, …)</a:t>
            </a:r>
          </a:p>
          <a:p>
            <a:pPr lvl="1"/>
            <a:r>
              <a:rPr lang="en-US" sz="3200" dirty="0" smtClean="0"/>
              <a:t>Teaching evaluation (student, CIDDE, …)</a:t>
            </a:r>
          </a:p>
          <a:p>
            <a:pPr lvl="1"/>
            <a:r>
              <a:rPr lang="en-US" sz="3200" dirty="0" smtClean="0"/>
              <a:t>Awards (grants, professional recognition, …)</a:t>
            </a:r>
          </a:p>
          <a:p>
            <a:pPr lvl="1"/>
            <a:r>
              <a:rPr lang="en-US" sz="3200" dirty="0" smtClean="0"/>
              <a:t>Patents (engineering, medicine, …)</a:t>
            </a:r>
          </a:p>
          <a:p>
            <a:pPr lvl="1"/>
            <a:r>
              <a:rPr lang="en-US" sz="3200" dirty="0" smtClean="0"/>
              <a:t>Software (licensing, open source, …)</a:t>
            </a:r>
          </a:p>
          <a:p>
            <a:pPr lvl="1"/>
            <a:r>
              <a:rPr lang="en-US" sz="3200" dirty="0" smtClean="0"/>
              <a:t>Data (mining, analytics, …)</a:t>
            </a:r>
            <a:endParaRPr lang="en-US" sz="3200" dirty="0"/>
          </a:p>
        </p:txBody>
      </p:sp>
      <p:pic>
        <p:nvPicPr>
          <p:cNvPr id="5122" name="Picture 2" descr="http://www.ischool.pitt.edu/lis/images/inside-photos/photo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486400"/>
            <a:ext cx="3057728" cy="103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ischool.pitt.edu/images/cox3cov175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020258"/>
            <a:ext cx="102183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273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What faculty seek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sz="3900" i="1" dirty="0" smtClean="0"/>
              <a:t>Quantitative</a:t>
            </a:r>
            <a:r>
              <a:rPr lang="en-US" sz="3900" dirty="0" smtClean="0"/>
              <a:t> validation</a:t>
            </a:r>
            <a:endParaRPr lang="en-US" sz="3900" dirty="0"/>
          </a:p>
          <a:p>
            <a:pPr lvl="1"/>
            <a:r>
              <a:rPr lang="en-US" sz="3200" dirty="0" smtClean="0"/>
              <a:t>Funding (salary, prizes, …)</a:t>
            </a:r>
          </a:p>
          <a:p>
            <a:pPr lvl="1"/>
            <a:r>
              <a:rPr lang="en-US" sz="3200" dirty="0" smtClean="0"/>
              <a:t>Students (research, fellowships, …)</a:t>
            </a:r>
          </a:p>
          <a:p>
            <a:pPr lvl="1"/>
            <a:r>
              <a:rPr lang="en-US" sz="3200" dirty="0" smtClean="0"/>
              <a:t>Benchmarks (peers, competitors, …)</a:t>
            </a:r>
          </a:p>
          <a:p>
            <a:pPr lvl="1"/>
            <a:r>
              <a:rPr lang="en-US" sz="3200" dirty="0" smtClean="0"/>
              <a:t>Reputation (papers, citations, …)</a:t>
            </a:r>
          </a:p>
          <a:p>
            <a:r>
              <a:rPr lang="en-US" sz="3900" dirty="0" smtClean="0"/>
              <a:t>Professional recognition</a:t>
            </a:r>
          </a:p>
          <a:p>
            <a:pPr lvl="1"/>
            <a:r>
              <a:rPr lang="en-US" sz="3200" dirty="0" smtClean="0"/>
              <a:t>Promotion &amp; tenure</a:t>
            </a:r>
          </a:p>
          <a:p>
            <a:pPr lvl="1"/>
            <a:r>
              <a:rPr lang="en-US" sz="3200" dirty="0" smtClean="0"/>
              <a:t>Impact</a:t>
            </a:r>
          </a:p>
          <a:p>
            <a:pPr lvl="1"/>
            <a:r>
              <a:rPr lang="en-US" sz="3200" dirty="0" smtClean="0"/>
              <a:t>Ranking</a:t>
            </a:r>
          </a:p>
          <a:p>
            <a:endParaRPr lang="en-US" dirty="0"/>
          </a:p>
        </p:txBody>
      </p:sp>
      <p:pic>
        <p:nvPicPr>
          <p:cNvPr id="6148" name="Picture 4" descr="http://www.ischool.pitt.edu/tele/images/inside-photos/photo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3"/>
          <a:stretch/>
        </p:blipFill>
        <p:spPr bwMode="auto">
          <a:xfrm>
            <a:off x="4953000" y="5029200"/>
            <a:ext cx="3851205" cy="146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sis.pitt.edu/lersais/news/articles/2007/gfx/nsfgrant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13" b="98125" l="3750" r="99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219200"/>
            <a:ext cx="2190749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052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Why bibliometric services?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Faculty / Researchers</a:t>
            </a:r>
          </a:p>
          <a:p>
            <a:pPr lvl="1"/>
            <a:r>
              <a:rPr lang="en-US" dirty="0" smtClean="0"/>
              <a:t>Stay abreast of scholarship in their discipline</a:t>
            </a:r>
          </a:p>
          <a:p>
            <a:pPr lvl="1"/>
            <a:r>
              <a:rPr lang="en-US" dirty="0" smtClean="0"/>
              <a:t>Identify potential collaborators and competitors</a:t>
            </a:r>
          </a:p>
          <a:p>
            <a:pPr lvl="1"/>
            <a:r>
              <a:rPr lang="en-US" dirty="0" smtClean="0"/>
              <a:t>Select preferred publication venues</a:t>
            </a:r>
          </a:p>
          <a:p>
            <a:pPr lvl="1"/>
            <a:r>
              <a:rPr lang="en-US" dirty="0" smtClean="0"/>
              <a:t>Enhance dossier</a:t>
            </a:r>
          </a:p>
          <a:p>
            <a:r>
              <a:rPr lang="en-US" dirty="0" smtClean="0"/>
              <a:t>Dean / Department Chair</a:t>
            </a:r>
          </a:p>
          <a:p>
            <a:pPr lvl="1"/>
            <a:r>
              <a:rPr lang="en-US" dirty="0" smtClean="0"/>
              <a:t>Faculty performance review</a:t>
            </a:r>
          </a:p>
          <a:p>
            <a:pPr lvl="1"/>
            <a:r>
              <a:rPr lang="en-US" dirty="0" smtClean="0"/>
              <a:t>Promotion and tenure consideration</a:t>
            </a:r>
          </a:p>
          <a:p>
            <a:pPr lvl="1"/>
            <a:r>
              <a:rPr lang="en-US" dirty="0" smtClean="0"/>
              <a:t>Benchmarking against peers &amp; competitors</a:t>
            </a:r>
          </a:p>
          <a:p>
            <a:pPr lvl="1"/>
            <a:r>
              <a:rPr lang="en-US" dirty="0" smtClean="0"/>
              <a:t>Positioning within university</a:t>
            </a:r>
            <a:endParaRPr lang="en-US" dirty="0"/>
          </a:p>
        </p:txBody>
      </p:sp>
      <p:pic>
        <p:nvPicPr>
          <p:cNvPr id="4100" name="Picture 4" descr="http://www.kth.se/polopoly_fs/1.326201%21/image/bibliometriweb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" t="5242" r="5011" b="4644"/>
          <a:stretch/>
        </p:blipFill>
        <p:spPr bwMode="auto">
          <a:xfrm>
            <a:off x="6148551" y="2133600"/>
            <a:ext cx="2564525" cy="257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429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bibliometric resources?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 of Science</a:t>
            </a:r>
          </a:p>
          <a:p>
            <a:r>
              <a:rPr lang="en-US" dirty="0" smtClean="0"/>
              <a:t>Scopus</a:t>
            </a:r>
          </a:p>
          <a:p>
            <a:r>
              <a:rPr lang="en-US" dirty="0" smtClean="0"/>
              <a:t>Google Scholar</a:t>
            </a:r>
          </a:p>
          <a:p>
            <a:pPr lvl="1"/>
            <a:r>
              <a:rPr lang="en-US" dirty="0" err="1" smtClean="0"/>
              <a:t>Harzing’s</a:t>
            </a:r>
            <a:r>
              <a:rPr lang="en-US" dirty="0" smtClean="0"/>
              <a:t> Publish or Perish</a:t>
            </a:r>
          </a:p>
          <a:p>
            <a:pPr lvl="1"/>
            <a:r>
              <a:rPr lang="en-US" dirty="0" err="1" smtClean="0"/>
              <a:t>Scholarometer</a:t>
            </a:r>
            <a:endParaRPr lang="en-US" dirty="0" smtClean="0"/>
          </a:p>
          <a:p>
            <a:r>
              <a:rPr lang="en-US" dirty="0" smtClean="0"/>
              <a:t>Microsoft Academic Search</a:t>
            </a:r>
          </a:p>
          <a:p>
            <a:r>
              <a:rPr lang="en-US" dirty="0" err="1" smtClean="0"/>
              <a:t>CiteSeer</a:t>
            </a:r>
            <a:endParaRPr lang="en-US" dirty="0"/>
          </a:p>
          <a:p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7170" name="Picture 2" descr="http://wokinfo.com/wok/img/wos-pg-hd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027" y="1371600"/>
            <a:ext cx="2667000" cy="80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122714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7" descr="data:image/jpeg;base64,/9j/4AAQSkZJRgABAQAAAQABAAD/2wCEAAkGBw8PDw8PDxQPDw8PFA8PFQ8PDw8UDxQUFBQWFhQUFBQYHCggGBolHBQUITEhJSkrLi4uFx8zODMsNygtLisBCgoKDg0OGxAQGzQmICYsNDU3NCwsLDQwLC8vLDAvNDQ0NC8sLDQvLCwsNCwsNCwsLDQsNCwsLCwuLCwsLCwsLP/AABEIALgA8AMBEQACEQEDEQH/xAAcAAEBAQADAQEBAAAAAAAAAAAAAQIFBgcEAwj/xAA/EAACAgEBBQUECAMGBwAAAAAAAQIDEQQFBhIhMQcTQVGBQmFxkRQiIzJScqGxFWLBM6Ky4fDxFiRDgoPC0f/EABoBAQADAQEBAAAAAAAAAAAAAAADBAUCBgH/xAA0EQEAAgECBAMFBwMFAAAAAAAAAQIDBBEFEiExMkFRE2FxgbEUIpGhwdHwM0LhBhUjUvH/2gAMAwEAAhEDEQA/APZpybAiQGkgLgCpAEgCQFwAwAwAwAwAwAwAwAwAwAwAwAwBMAMAMATADADAEwBnAEYFhJp/0AqQGkgLgC4AuALgBgBgC4AmALgCYAYAYAuAJgBgBgBgBgBgBgBgCYAYAmAJgCYAy0BloDaA2gKBrABIC4AAAGAAABgCgAAEwAwAwAAAMAAGAJgABMATAEYGcAZaA2gNIDSAoFAAAAAAAAAAKBAAFAgAAAAAAAEAgEAgGWBlgaQG0BUBQKBQAAAAAAAAAAAAAAAAAAAAQABAIwIBlgZYGkBpAaQFAoAAAAAAAAAAAAAAAAAAAAAACAAIwIwMsDDA0gNIDSAoHHbc27pdDCNmqsjTGcuCPFnMpYzhJc3yQHXbu1HZEeltk/yUWv8AoB8F/a/s6P3K9XZ8K4R/xSQHYt0N5/4lCdsKLaKotJTtlDM34pRjnp8fEDsIFAgFAgAAAAAAAAAAAAAAEAgEYGWBlgaQGkBUBW0ll8kubb6Afzvvvt+W19oJ1fWprb0+nS9pSa4rF+ZpeiRxkvFKza3aH2ImZ2h1y6vglKLabi3HMXlPDxyfij7W3NWLepMbTs5Dd3Y9mt1NdFay5NZfgl4tnT4/pLZWz4aamuitYhWlH3t+LfxA+sAAAAAAAAAAAAAACAAAAABAMsDLAywNIDSA0gPOu2Leh6bTx0NL+31alxyT510rlL1k3he7i8gPK9nL6PRLUdLJ5ppXiuX2lnomkveyjm/580Yv7a9bfpH6pq/crzec9nFxrfRJ+XQvIXJUxtVlVGncldxxfFCXDLvPDEl0S5/qB6xpd6Nr0VVxs01GplCKUrFql3k34yaUMF2uPSz0m8x8v8oZtljtX837aHtR07n3eqpu0s1jPNTS+PJPHoWJ4Xa1ebDaLR+CKNXETteNndtn7Qp1NatonC2t+1CSa+D8mZl6WpPLaNpWq2i0bw+k5fQAAAAAAAAAAAdN3u3m1Ggg5yVa5PhjFSn0ftN4810KefNkxzHbqztVqMuKYjp1ffuPte7WaWF17TssXHiEOGME+kerbfvLOPmmsTZdwzaaRNu7sR2kAIAAjAywMMDSA0gNIDrmv3H2fqL7NTfXO26zGZSsnjCWFFLOEl5AcBtvdbTS2dru6qXe6d2xpccucVFqSjH9Srpa/evt/wBv0hJknpHweSaPZmrvsnVVGc7IcPFBSWVxZx4+5/Iv5MN8e3PGyGt627O+dmW5uphrpW6ymdUKa2494liU5vHJp88JP5oidPXPoleMcMfkgOp787mw1dD7lQhescNks/UXi0lzfwLOm1FsNt4np9UeXHF42l+/Z/u/9AocFyjJ8Tyvrzl04pPzIsmS2SeazutYrG0O2Eb6AAAAAAAAAAADzjtlf/LwX8sv3j/8M/WeKrK4j46fz0c72bwxs+j8kP2L1fDDTp4YdpOnQAAgEYGWBlgaQFQGkBJzUU5PpFNv4LqfJmIjeR0zaevnVotTKf1ZW2d5jyjYnJL3vETjgO+bPbf1i3ymOn0fNfPLjjb4fg632MaZWfSL5c5Stk/kklz+fzNPiFt8yDTRtR6yUFhQAADqW+G9MtPOvS6XgepufDxT5wrWMuTXjhc/9yvkyzzclO/0aOm0tIxznzeGO0R3l8dW7k9RBSss1d03/wBWeosrTfnGuH1Yr3cz79nrPimZ+b5HEclZ+5WsR6csfr1dZ2rtfaexb4JzlfRPLjG5tqSjjMW/ZksrmvPoVbzk09u+9fe1sGPTcRxTvXlvHp9fh/N3pu7+2atdp69TT92a5xf3oyX3oy96ZfpaLRvDz2fDbDkmlu8Ph3h293MoUVNd7Znm+ailzcseJl5dZfNqPs2n6beK3p7o97umOK157vnhoL7Y8XFc2+fFO1pv/tXJE1+G4rx9+bTPrzT/AOPnt7R2iPwfHPa2r0k8WJzSw3GTeHH3PwZj2zajhuaKWtNqT23/AH9yzFKZ67xG0u16HW13VRug/qSWcvljzT8sHpcd65KxavaVC0TWdpdRv3lt1mps0+ln3FNPCp2xgp3WSlnhjWpco8lnLT8PM0r4qaesTeN7T5eUfurVvbLM8s7RH5uJ3qs2noq3dC2+2r2u8aU4Zxh5jhNehZ0eTBmvyXpET5beaLPTJSOaLTs/Hs/1tuum5yv1lllLjx0TvxUm+k0opNxeHyfvItdvjty8sRHuh3p9rRvvL6e2R/YQ/K/3POazxVU+I+OjsnZ9y2fQ/wCSD/ul6vhhqU8MOH1m8Nuu1Vmm08506enhU51Y7+yUs4jGXsLCy35Y8yvW1s0ztO1Y/Nr3xY9HSJvHNefKe1fl5vn23u5qqapX6azUVzrTm1LUWTyksvLk8pnObT7Vm1JmJ+KXScQ58kY81Yms9O0Rt+Cbi71/xarU7P1TXfxg0rUl9eD5N46cUXj45R3pstr1+93Q8U0dMGTfH2+ju1GzFC3vVOWF3mK+XCuNQzj1gn6ssst9zAyBlgaQFQGgAHS+1ehvZ6lHkq7a3LH4WnD/ANkafCZiM+3rCrrI3x7+91nsS1ijPV6Z/ezG5e9NYf6pfMcTxct4saW29Zh62Zi0N45vkkBxS3l0Lk4K+mUo9VGXE/0LP2PPtvyyi9vj323b0W39JfbKmm2FlsU5OEctpLxfLkcZNPkxxveNnVclbdpeS1ap37bo4+fFGx+ssN/sZOltzZJl6bimPk01ax2iXtcI4SS6LkaDzjrfaFs2Oo0M8pOVTjZF+Xg/0bK2rpFsctLhOaceprt59HRexnXSrt2hp+sIuuxLyliaf+FfIi09pritPpG/5LHGKxOasuVi+92vDi5rgaWfimYv+nLdLb956qerrtEPSkj1Ci4fefSqdSl4xePR/wCkYnH8cTpefzrMfn0W9HbbJt6umbs6+cdNtOlZaqTmsZ/D9ZL0Rd/0/O9axbtuh10d9vRxfZLrIz1+sjLGbOC6HvXOLx8PqnpOK4preLfJnaO28TD1Xa2njbp7q584zhNP1izMx2mt4tHlK1aN6zEvHuypuO09T3fOtQhU2ujbef6M1eLWibRCpo46S7D2y/2UfyP4/ePL6zx1VuIf1KOV2BY4bEUly+xgs/FJMtZJ2xfJvcOrFsuOJdS7OdXardc6oV2Wq3i+1t4IRTjhPlFt/dfkQ6a0+z+73avFaU+0ROSZiNvKOrtV2ydVrcrV2zvi+tFClRpV7pPPFZ6tL3E3sZt453+il9srj6YKcvvnrP8Aj5fi5XYO6tWklxwUYfywWI/5ksREdlG17Wne07uxM+uUYGWBlgaQFQGgKB8m1tBDU0W0T+7bGUH7s9H6EmLJOO8Xr3hzasWiYl4DXPU7H16k19tQ2nHpG2t9cPyfn4M9JeMesxbx5/lLMibYL/zq942BtujXUxuokpJ44ovHHCX4ZLwZ5zLhvity3hpUvW8bw+3UUQsi4TjGcX1jJJxfxT6kdbTWd4l1MRPd1PejYcK9NbZDhra4f7OuEcc/NF3RXtOeN53Q6iIjHOzpvY1KUtTrct85Ut8+uFPGfmybik/8sI9JH3ZcJvfpLdmbUjbjKhZ31T/FW3zin5pNx+R5eazgy7+T3OO9ddpOX+7bafj6/N7psvW16imu6tqULIqSa/11NOJiY3h5O9LUtNbRtMOH392rVpdDbKySi5rhis82+vIg1Ntqbeq9wzFN88W8o6y6h2S7GnHvbrViVzc5J9Unnhi/Rv5nWHHy02lzr9T7bLvHaGtqQlptZCbTcqpLOPai+rXp+x5bDW3DtTy28P1hLaYz03ju9L090bIRnFpxkk0105nromJjeOzMmNnE73bQhp9LOU3jyXi2vBGPxq3NgjDHivMbfrKzpY2vzeUOudm2zZxjbZYudrcpLwzLw+RoaTB7HFFUWS/NbdwO2dwtTo9XHV7Os7tRk5Ri4tqOesVj2fczbjiHPTkzV3Uvs21uak7P029vpqLO60MpwqldLubra4NOK6S4eJ8m+nqWK6bHip7esTPnET/hFOW17ezmXcN0N2q9JFSjHgXhHm3z6uTfVvzMi97XnmtPVdrWKxtDrfbK/so/kf7mZrPHVlcQ/qUc7ujpO+2RCl8u8pUM+TceTLvLFqbe5safJOOa3jy2eWbvbTnsraUnfF4TdV9a5vGeU4rxx1XuZm4bzgty2eu1umrrsMXxT17x+z3jQ6yq+uNlMo2Vy5qUGmjUi0TG8PJXpaluW0bS/WVsVJRbSlLLUcriaXVpDdztO27R9fEAywMsDSAqA0AAoHBb07rabaNajcsTjnhtjynHPkyXFmvinesuL0reNpecf8AbV0Nve6O7LXtLMJY8pYypL4o0f9yrevLlpurfZZid6W2dh0O0t4YrhsjpZ45cU4WZ/uor2tpJ7Vn8UsRm9YfrtLZ21ddU6r7o11y6w02mab+M5y/oKanFinfHTr6zJbFa/S1unuh++4e5n8OnOS4vtMOXHLMm1nHw6lbLmtlneyWlIpG0OwbybvUa+ru7op45pvqn5p+BBasWjaU2LLfFbmpO0umbM3O1uglJaXVamuqTy4RjXOOfPEujIowcvhtsu34h7X+rji0+vWPo5SG6crbI23u2+2PS7UyjJx/JXFKMfkd1xRE7z1n3ocusvevJWIrX0j9fOXbdn6KFEFCPq/Nkio+Lb+w69XHnymukl1Is2DHmjlvG7qt5rO8OB2dsnXaXMIWWd3+FRhJfr0KlNBOPpjyTEfKfqlnNFvFWH1PYE75qdvE2vbteZL8sekSbDpMeK036zafOes/z4OLZJtG3l7nO5p0dOW1CuHj4t/DzLuPHbJblr3Q2tFY3l1WO+Wp1Tb0VNUaU2lqNVZLE2vwVwWWvUt3wYcPTJaZn0j90Vb3v1rG0e90ze/dnXaic9U3VdKSzKumqcFy644m8st6biOOkRj2mI9/VDl01p3tv1ct2ab7WO2Gz9W3LizGq2eeNOPWueevJcn15YOeIaSsR7XH/AD3vunzTM8lnZN9tzY7QnGblbxJcOFZiCS58o48zCvgpe3NZLfTUvbmt3frulu9bocRc7pwSwozuk64r+WHQ7rSK9ndMUU7M757lUbQxP7l0VhTjyl6+fqfL4q37r2n1mXB4J6enk6To+zzWUTfBfqYJ9XViEn8WmQxpKx2lftxnJaNrUifj1eg7r7D+ipvDUp447LJuy+eM44py54WXy6cyxWla9mbm1GTNP35/aPk7CdIEYGWBlgVAaQGkBQAAABQAAAAAAAAAAB512x6yddFUFlKxWxUvBS5frjP6mvwqsTzz5qWsnblcp2bU0z0NNscSajGtr8LisOOPAzc9LUyTFlvHaLViYdvcU1jCx5ETp49vRoK3t6laXGaeC67h6RlzSz73lfJmpOSa6KK2856fBViu+feHr9OeGOeuEZa02AAAAIwIwMsDLAqA0gKBQKAAAAAAAAAAAAAABxu8GxqddRKi5Zi+a8010afgzvHktjtzVnq5tWLRtLzSncjaGgtlPR6i2tS8o5yvDiSeJeqNH/ca3jbLTm/n881b7NMTvS2zm9PpdrWLhv1d/C/Ciiuub/8AI849EQ21OGPBjj5zukjFefFb8HO7A3Zrow1BQSfFjLlOUvxWTfOUveyrky2yW5rSmrWKxtDspG+gAABAAGWBGBlgVAaQFAoFAAAAAAAAAAAAAAAAAAAAAAAQAAAyBGBlgVAaAoFAAUAAAAAAAAAAAAAAAAAAAAACAAIBAIwMsAgNICgUCgAAACgAIAAAAAFAAAIAAAAAAABAAEYEYEYGUBpAUCgUAAAoAAAAAAADIAAAAAQAAyAAAAAEAAQCAZAqAoFQFyAAAUCAUCAMgAGQAFyBALkCZAAMgMgAGQAEAZAAQAwMAUCgUABcgMgMgMgAGQGQGQADIABkBkBkBkAAAgDIABkCZAAAAElHDAgFAAUBkBkBkBkBkBkBkBkBkBkBkBkBkBkBkBkBkBkCZAZAZAAAAFisg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9" descr="data:image/jpeg;base64,/9j/4AAQSkZJRgABAQAAAQABAAD/2wCEAAkGBw8PDw8PDxQPDw8PFA8PFQ8PDw8UDxQUFBQWFhQUFBQYHCggGBolHBQUITEhJSkrLi4uFx8zODMsNygtLisBCgoKDg0OGxAQGzQmICYsNDU3NCwsLDQwLC8vLDAvNDQ0NC8sLDQvLCwsNCwsNCwsLDQsNCwsLCwuLCwsLCwsLP/AABEIALgA8AMBEQACEQEDEQH/xAAcAAEBAQADAQEBAAAAAAAAAAAAAQIFBgcEAwj/xAA/EAACAgEBBQUECAMGBwAAAAAAAQIDEQQFBhIhMQcTQVGBQmFxkRQiIzJScqGxFWLBM6Ky4fDxFiRDgoPC0f/EABoBAQADAQEBAAAAAAAAAAAAAAADBAUCBgH/xAA0EQEAAgECBAMFBwMFAAAAAAAAAQIDBBEFEiExMkFRE2FxgbEUIpGhwdHwM0LhBhUjUvH/2gAMAwEAAhEDEQA/APZpybAiQGkgLgCpAEgCQFwAwAwAwAwAwAwAwAwAwAwAwAwBMAMAMATADADAEwBnAEYFhJp/0AqQGkgLgC4AuALgBgBgC4AmALgCYAYAYAuAJgBgBgBgBgBgBgBgCYAYAmAJgCYAy0BloDaA2gKBrABIC4AAAGAAABgCgAAEwAwAwAAAMAAGAJgABMATAEYGcAZaA2gNIDSAoFAAAAAAAAAAKBAAFAgAAAAAAAEAgEAgGWBlgaQG0BUBQKBQAAAAAAAAAAAAAAAAAAAAQABAIwIBlgZYGkBpAaQFAoAAAAAAAAAAAAAAAAAAAAAACAAIwIwMsDDA0gNIDSAoHHbc27pdDCNmqsjTGcuCPFnMpYzhJc3yQHXbu1HZEeltk/yUWv8AoB8F/a/s6P3K9XZ8K4R/xSQHYt0N5/4lCdsKLaKotJTtlDM34pRjnp8fEDsIFAgFAgAAAAAAAAAAAAAAEAgEYGWBlgaQGkBUBW0ll8kubb6Afzvvvt+W19oJ1fWprb0+nS9pSa4rF+ZpeiRxkvFKza3aH2ImZ2h1y6vglKLabi3HMXlPDxyfij7W3NWLepMbTs5Dd3Y9mt1NdFay5NZfgl4tnT4/pLZWz4aamuitYhWlH3t+LfxA+sAAAAAAAAAAAAAACAAAAABAMsDLAywNIDSA0gPOu2Leh6bTx0NL+31alxyT510rlL1k3he7i8gPK9nL6PRLUdLJ5ppXiuX2lnomkveyjm/580Yv7a9bfpH6pq/crzec9nFxrfRJ+XQvIXJUxtVlVGncldxxfFCXDLvPDEl0S5/qB6xpd6Nr0VVxs01GplCKUrFql3k34yaUMF2uPSz0m8x8v8oZtljtX837aHtR07n3eqpu0s1jPNTS+PJPHoWJ4Xa1ebDaLR+CKNXETteNndtn7Qp1NatonC2t+1CSa+D8mZl6WpPLaNpWq2i0bw+k5fQAAAAAAAAAAAdN3u3m1Ggg5yVa5PhjFSn0ftN4810KefNkxzHbqztVqMuKYjp1ffuPte7WaWF17TssXHiEOGME+kerbfvLOPmmsTZdwzaaRNu7sR2kAIAAjAywMMDSA0gNIDrmv3H2fqL7NTfXO26zGZSsnjCWFFLOEl5AcBtvdbTS2dru6qXe6d2xpccucVFqSjH9Srpa/evt/wBv0hJknpHweSaPZmrvsnVVGc7IcPFBSWVxZx4+5/Iv5MN8e3PGyGt627O+dmW5uphrpW6ymdUKa2494liU5vHJp88JP5oidPXPoleMcMfkgOp787mw1dD7lQhescNks/UXi0lzfwLOm1FsNt4np9UeXHF42l+/Z/u/9AocFyjJ8Tyvrzl04pPzIsmS2SeazutYrG0O2Eb6AAAAAAAAAAADzjtlf/LwX8sv3j/8M/WeKrK4j46fz0c72bwxs+j8kP2L1fDDTp4YdpOnQAAgEYGWBlgaQFQGkBJzUU5PpFNv4LqfJmIjeR0zaevnVotTKf1ZW2d5jyjYnJL3vETjgO+bPbf1i3ymOn0fNfPLjjb4fg632MaZWfSL5c5Stk/kklz+fzNPiFt8yDTRtR6yUFhQAADqW+G9MtPOvS6XgepufDxT5wrWMuTXjhc/9yvkyzzclO/0aOm0tIxznzeGO0R3l8dW7k9RBSss1d03/wBWeosrTfnGuH1Yr3cz79nrPimZ+b5HEclZ+5WsR6csfr1dZ2rtfaexb4JzlfRPLjG5tqSjjMW/ZksrmvPoVbzk09u+9fe1sGPTcRxTvXlvHp9fh/N3pu7+2atdp69TT92a5xf3oyX3oy96ZfpaLRvDz2fDbDkmlu8Ph3h293MoUVNd7Znm+ailzcseJl5dZfNqPs2n6beK3p7o97umOK157vnhoL7Y8XFc2+fFO1pv/tXJE1+G4rx9+bTPrzT/AOPnt7R2iPwfHPa2r0k8WJzSw3GTeHH3PwZj2zajhuaKWtNqT23/AH9yzFKZ67xG0u16HW13VRug/qSWcvljzT8sHpcd65KxavaVC0TWdpdRv3lt1mps0+ln3FNPCp2xgp3WSlnhjWpco8lnLT8PM0r4qaesTeN7T5eUfurVvbLM8s7RH5uJ3qs2noq3dC2+2r2u8aU4Zxh5jhNehZ0eTBmvyXpET5beaLPTJSOaLTs/Hs/1tuum5yv1lllLjx0TvxUm+k0opNxeHyfvItdvjty8sRHuh3p9rRvvL6e2R/YQ/K/3POazxVU+I+OjsnZ9y2fQ/wCSD/ul6vhhqU8MOH1m8Nuu1Vmm08506enhU51Y7+yUs4jGXsLCy35Y8yvW1s0ztO1Y/Nr3xY9HSJvHNefKe1fl5vn23u5qqapX6azUVzrTm1LUWTyksvLk8pnObT7Vm1JmJ+KXScQ58kY81Yms9O0Rt+Cbi71/xarU7P1TXfxg0rUl9eD5N46cUXj45R3pstr1+93Q8U0dMGTfH2+ju1GzFC3vVOWF3mK+XCuNQzj1gn6ssst9zAyBlgaQFQGgAHS+1ehvZ6lHkq7a3LH4WnD/ANkafCZiM+3rCrrI3x7+91nsS1ijPV6Z/ezG5e9NYf6pfMcTxct4saW29Zh62Zi0N45vkkBxS3l0Lk4K+mUo9VGXE/0LP2PPtvyyi9vj323b0W39JfbKmm2FlsU5OEctpLxfLkcZNPkxxveNnVclbdpeS1ap37bo4+fFGx+ssN/sZOltzZJl6bimPk01ax2iXtcI4SS6LkaDzjrfaFs2Oo0M8pOVTjZF+Xg/0bK2rpFsctLhOaceprt59HRexnXSrt2hp+sIuuxLyliaf+FfIi09pritPpG/5LHGKxOasuVi+92vDi5rgaWfimYv+nLdLb956qerrtEPSkj1Ci4fefSqdSl4xePR/wCkYnH8cTpefzrMfn0W9HbbJt6umbs6+cdNtOlZaqTmsZ/D9ZL0Rd/0/O9axbtuh10d9vRxfZLrIz1+sjLGbOC6HvXOLx8PqnpOK4preLfJnaO28TD1Xa2njbp7q584zhNP1izMx2mt4tHlK1aN6zEvHuypuO09T3fOtQhU2ujbef6M1eLWibRCpo46S7D2y/2UfyP4/ePL6zx1VuIf1KOV2BY4bEUly+xgs/FJMtZJ2xfJvcOrFsuOJdS7OdXardc6oV2Wq3i+1t4IRTjhPlFt/dfkQ6a0+z+73avFaU+0ROSZiNvKOrtV2ydVrcrV2zvi+tFClRpV7pPPFZ6tL3E3sZt453+il9srj6YKcvvnrP8Aj5fi5XYO6tWklxwUYfywWI/5ksREdlG17Wne07uxM+uUYGWBlgaQFQGgKB8m1tBDU0W0T+7bGUH7s9H6EmLJOO8Xr3hzasWiYl4DXPU7H16k19tQ2nHpG2t9cPyfn4M9JeMesxbx5/lLMibYL/zq942BtujXUxuokpJ44ovHHCX4ZLwZ5zLhvity3hpUvW8bw+3UUQsi4TjGcX1jJJxfxT6kdbTWd4l1MRPd1PejYcK9NbZDhra4f7OuEcc/NF3RXtOeN53Q6iIjHOzpvY1KUtTrct85Ut8+uFPGfmybik/8sI9JH3ZcJvfpLdmbUjbjKhZ31T/FW3zin5pNx+R5eazgy7+T3OO9ddpOX+7bafj6/N7psvW16imu6tqULIqSa/11NOJiY3h5O9LUtNbRtMOH392rVpdDbKySi5rhis82+vIg1Ntqbeq9wzFN88W8o6y6h2S7GnHvbrViVzc5J9Unnhi/Rv5nWHHy02lzr9T7bLvHaGtqQlptZCbTcqpLOPai+rXp+x5bDW3DtTy28P1hLaYz03ju9L090bIRnFpxkk0105nromJjeOzMmNnE73bQhp9LOU3jyXi2vBGPxq3NgjDHivMbfrKzpY2vzeUOudm2zZxjbZYudrcpLwzLw+RoaTB7HFFUWS/NbdwO2dwtTo9XHV7Os7tRk5Ri4tqOesVj2fczbjiHPTkzV3Uvs21uak7P029vpqLO60MpwqldLubra4NOK6S4eJ8m+nqWK6bHip7esTPnET/hFOW17ezmXcN0N2q9JFSjHgXhHm3z6uTfVvzMi97XnmtPVdrWKxtDrfbK/so/kf7mZrPHVlcQ/qUc7ujpO+2RCl8u8pUM+TceTLvLFqbe5safJOOa3jy2eWbvbTnsraUnfF4TdV9a5vGeU4rxx1XuZm4bzgty2eu1umrrsMXxT17x+z3jQ6yq+uNlMo2Vy5qUGmjUi0TG8PJXpaluW0bS/WVsVJRbSlLLUcriaXVpDdztO27R9fEAywMsDSAqA0AAoHBb07rabaNajcsTjnhtjynHPkyXFmvinesuL0reNpecf8AbV0Nve6O7LXtLMJY8pYypL4o0f9yrevLlpurfZZid6W2dh0O0t4YrhsjpZ45cU4WZ/uor2tpJ7Vn8UsRm9YfrtLZ21ddU6r7o11y6w02mab+M5y/oKanFinfHTr6zJbFa/S1unuh++4e5n8OnOS4vtMOXHLMm1nHw6lbLmtlneyWlIpG0OwbybvUa+ru7op45pvqn5p+BBasWjaU2LLfFbmpO0umbM3O1uglJaXVamuqTy4RjXOOfPEujIowcvhtsu34h7X+rji0+vWPo5SG6crbI23u2+2PS7UyjJx/JXFKMfkd1xRE7z1n3ocusvevJWIrX0j9fOXbdn6KFEFCPq/Nkio+Lb+w69XHnymukl1Is2DHmjlvG7qt5rO8OB2dsnXaXMIWWd3+FRhJfr0KlNBOPpjyTEfKfqlnNFvFWH1PYE75qdvE2vbteZL8sekSbDpMeK036zafOes/z4OLZJtG3l7nO5p0dOW1CuHj4t/DzLuPHbJblr3Q2tFY3l1WO+Wp1Tb0VNUaU2lqNVZLE2vwVwWWvUt3wYcPTJaZn0j90Vb3v1rG0e90ze/dnXaic9U3VdKSzKumqcFy644m8st6biOOkRj2mI9/VDl01p3tv1ct2ab7WO2Gz9W3LizGq2eeNOPWueevJcn15YOeIaSsR7XH/AD3vunzTM8lnZN9tzY7QnGblbxJcOFZiCS58o48zCvgpe3NZLfTUvbmt3frulu9bocRc7pwSwozuk64r+WHQ7rSK9ndMUU7M757lUbQxP7l0VhTjyl6+fqfL4q37r2n1mXB4J6enk6To+zzWUTfBfqYJ9XViEn8WmQxpKx2lftxnJaNrUifj1eg7r7D+ipvDUp447LJuy+eM44py54WXy6cyxWla9mbm1GTNP35/aPk7CdIEYGWBlgVAaQGkBQAAABQAAAAAAAAAAB512x6yddFUFlKxWxUvBS5frjP6mvwqsTzz5qWsnblcp2bU0z0NNscSajGtr8LisOOPAzc9LUyTFlvHaLViYdvcU1jCx5ETp49vRoK3t6laXGaeC67h6RlzSz73lfJmpOSa6KK2856fBViu+feHr9OeGOeuEZa02AAAAIwIwMsDLAqA0gKBQKAAAAAAAAAAAAAABxu8GxqddRKi5Zi+a8010afgzvHktjtzVnq5tWLRtLzSncjaGgtlPR6i2tS8o5yvDiSeJeqNH/ca3jbLTm/n881b7NMTvS2zm9PpdrWLhv1d/C/Ciiuub/8AI849EQ21OGPBjj5zukjFefFb8HO7A3Zrow1BQSfFjLlOUvxWTfOUveyrky2yW5rSmrWKxtDspG+gAABAAGWBGBlgVAaQFAoFAAAAAAAAAAAAAAAAAAAAAAAQAAAyBGBlgVAaAoFAAUAAAAAAAAAAAAAAAAAAAAACAAIBAIwMsAgNICgUCgAAACgAIAAAAAFAAAIAAAAAAABAAEYEYEYGUBpAUCgUAAAoAAAAAAADIAAAAAQAAyAAAAAEAAQCAZAqAoFQFyAAAUCAUCAMgAGQAFyBALkCZAAMgMgAGQAEAZAAQAwMAUCgUABcgMgMgMgAGQGQGQADIABkBkBkBkAAAgDIABkCZAAAAElHDAgFAAUBkBkBkBkBkBkBkBkBkBkBkBkBkBkBkBkBkBkCZAZAZAAAAFisgf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1" descr="data:image/jpeg;base64,/9j/4AAQSkZJRgABAQAAAQABAAD/2wCEAAkGBw8PDw8PDxQPDw8PFA8PFQ8PDw8UDxQUFBQWFhQUFBQYHCggGBolHBQUITEhJSkrLi4uFx8zODMsNygtLisBCgoKDg0OGxAQGzQmICYsNDU3NCwsLDQwLC8vLDAvNDQ0NC8sLDQvLCwsNCwsNCwsLDQsNCwsLCwuLCwsLCwsLP/AABEIALgA8AMBEQACEQEDEQH/xAAcAAEBAQADAQEBAAAAAAAAAAAAAQIFBgcEAwj/xAA/EAACAgEBBQUECAMGBwAAAAAAAQIDEQQFBhIhMQcTQVGBQmFxkRQiIzJScqGxFWLBM6Ky4fDxFiRDgoPC0f/EABoBAQADAQEBAAAAAAAAAAAAAAADBAUCBgH/xAA0EQEAAgECBAMFBwMFAAAAAAAAAQIDBBEFEiExMkFRE2FxgbEUIpGhwdHwM0LhBhUjUvH/2gAMAwEAAhEDEQA/APZpybAiQGkgLgCpAEgCQFwAwAwAwAwAwAwAwAwAwAwAwAwBMAMAMATADADAEwBnAEYFhJp/0AqQGkgLgC4AuALgBgBgC4AmALgCYAYAYAuAJgBgBgBgBgBgBgBgCYAYAmAJgCYAy0BloDaA2gKBrABIC4AAAGAAABgCgAAEwAwAwAAAMAAGAJgABMATAEYGcAZaA2gNIDSAoFAAAAAAAAAAKBAAFAgAAAAAAAEAgEAgGWBlgaQG0BUBQKBQAAAAAAAAAAAAAAAAAAAAQABAIwIBlgZYGkBpAaQFAoAAAAAAAAAAAAAAAAAAAAAACAAIwIwMsDDA0gNIDSAoHHbc27pdDCNmqsjTGcuCPFnMpYzhJc3yQHXbu1HZEeltk/yUWv8AoB8F/a/s6P3K9XZ8K4R/xSQHYt0N5/4lCdsKLaKotJTtlDM34pRjnp8fEDsIFAgFAgAAAAAAAAAAAAAAEAgEYGWBlgaQGkBUBW0ll8kubb6Afzvvvt+W19oJ1fWprb0+nS9pSa4rF+ZpeiRxkvFKza3aH2ImZ2h1y6vglKLabi3HMXlPDxyfij7W3NWLepMbTs5Dd3Y9mt1NdFay5NZfgl4tnT4/pLZWz4aamuitYhWlH3t+LfxA+sAAAAAAAAAAAAAACAAAAABAMsDLAywNIDSA0gPOu2Leh6bTx0NL+31alxyT510rlL1k3he7i8gPK9nL6PRLUdLJ5ppXiuX2lnomkveyjm/580Yv7a9bfpH6pq/crzec9nFxrfRJ+XQvIXJUxtVlVGncldxxfFCXDLvPDEl0S5/qB6xpd6Nr0VVxs01GplCKUrFql3k34yaUMF2uPSz0m8x8v8oZtljtX837aHtR07n3eqpu0s1jPNTS+PJPHoWJ4Xa1ebDaLR+CKNXETteNndtn7Qp1NatonC2t+1CSa+D8mZl6WpPLaNpWq2i0bw+k5fQAAAAAAAAAAAdN3u3m1Ggg5yVa5PhjFSn0ftN4810KefNkxzHbqztVqMuKYjp1ffuPte7WaWF17TssXHiEOGME+kerbfvLOPmmsTZdwzaaRNu7sR2kAIAAjAywMMDSA0gNIDrmv3H2fqL7NTfXO26zGZSsnjCWFFLOEl5AcBtvdbTS2dru6qXe6d2xpccucVFqSjH9Srpa/evt/wBv0hJknpHweSaPZmrvsnVVGc7IcPFBSWVxZx4+5/Iv5MN8e3PGyGt627O+dmW5uphrpW6ymdUKa2494liU5vHJp88JP5oidPXPoleMcMfkgOp787mw1dD7lQhescNks/UXi0lzfwLOm1FsNt4np9UeXHF42l+/Z/u/9AocFyjJ8Tyvrzl04pPzIsmS2SeazutYrG0O2Eb6AAAAAAAAAAADzjtlf/LwX8sv3j/8M/WeKrK4j46fz0c72bwxs+j8kP2L1fDDTp4YdpOnQAAgEYGWBlgaQFQGkBJzUU5PpFNv4LqfJmIjeR0zaevnVotTKf1ZW2d5jyjYnJL3vETjgO+bPbf1i3ymOn0fNfPLjjb4fg632MaZWfSL5c5Stk/kklz+fzNPiFt8yDTRtR6yUFhQAADqW+G9MtPOvS6XgepufDxT5wrWMuTXjhc/9yvkyzzclO/0aOm0tIxznzeGO0R3l8dW7k9RBSss1d03/wBWeosrTfnGuH1Yr3cz79nrPimZ+b5HEclZ+5WsR6csfr1dZ2rtfaexb4JzlfRPLjG5tqSjjMW/ZksrmvPoVbzk09u+9fe1sGPTcRxTvXlvHp9fh/N3pu7+2atdp69TT92a5xf3oyX3oy96ZfpaLRvDz2fDbDkmlu8Ph3h293MoUVNd7Znm+ailzcseJl5dZfNqPs2n6beK3p7o97umOK157vnhoL7Y8XFc2+fFO1pv/tXJE1+G4rx9+bTPrzT/AOPnt7R2iPwfHPa2r0k8WJzSw3GTeHH3PwZj2zajhuaKWtNqT23/AH9yzFKZ67xG0u16HW13VRug/qSWcvljzT8sHpcd65KxavaVC0TWdpdRv3lt1mps0+ln3FNPCp2xgp3WSlnhjWpco8lnLT8PM0r4qaesTeN7T5eUfurVvbLM8s7RH5uJ3qs2noq3dC2+2r2u8aU4Zxh5jhNehZ0eTBmvyXpET5beaLPTJSOaLTs/Hs/1tuum5yv1lllLjx0TvxUm+k0opNxeHyfvItdvjty8sRHuh3p9rRvvL6e2R/YQ/K/3POazxVU+I+OjsnZ9y2fQ/wCSD/ul6vhhqU8MOH1m8Nuu1Vmm08506enhU51Y7+yUs4jGXsLCy35Y8yvW1s0ztO1Y/Nr3xY9HSJvHNefKe1fl5vn23u5qqapX6azUVzrTm1LUWTyksvLk8pnObT7Vm1JmJ+KXScQ58kY81Yms9O0Rt+Cbi71/xarU7P1TXfxg0rUl9eD5N46cUXj45R3pstr1+93Q8U0dMGTfH2+ju1GzFC3vVOWF3mK+XCuNQzj1gn6ssst9zAyBlgaQFQGgAHS+1ehvZ6lHkq7a3LH4WnD/ANkafCZiM+3rCrrI3x7+91nsS1ijPV6Z/ezG5e9NYf6pfMcTxct4saW29Zh62Zi0N45vkkBxS3l0Lk4K+mUo9VGXE/0LP2PPtvyyi9vj323b0W39JfbKmm2FlsU5OEctpLxfLkcZNPkxxveNnVclbdpeS1ap37bo4+fFGx+ssN/sZOltzZJl6bimPk01ax2iXtcI4SS6LkaDzjrfaFs2Oo0M8pOVTjZF+Xg/0bK2rpFsctLhOaceprt59HRexnXSrt2hp+sIuuxLyliaf+FfIi09pritPpG/5LHGKxOasuVi+92vDi5rgaWfimYv+nLdLb956qerrtEPSkj1Ci4fefSqdSl4xePR/wCkYnH8cTpefzrMfn0W9HbbJt6umbs6+cdNtOlZaqTmsZ/D9ZL0Rd/0/O9axbtuh10d9vRxfZLrIz1+sjLGbOC6HvXOLx8PqnpOK4preLfJnaO28TD1Xa2njbp7q584zhNP1izMx2mt4tHlK1aN6zEvHuypuO09T3fOtQhU2ujbef6M1eLWibRCpo46S7D2y/2UfyP4/ePL6zx1VuIf1KOV2BY4bEUly+xgs/FJMtZJ2xfJvcOrFsuOJdS7OdXardc6oV2Wq3i+1t4IRTjhPlFt/dfkQ6a0+z+73avFaU+0ROSZiNvKOrtV2ydVrcrV2zvi+tFClRpV7pPPFZ6tL3E3sZt453+il9srj6YKcvvnrP8Aj5fi5XYO6tWklxwUYfywWI/5ksREdlG17Wne07uxM+uUYGWBlgaQFQGgKB8m1tBDU0W0T+7bGUH7s9H6EmLJOO8Xr3hzasWiYl4DXPU7H16k19tQ2nHpG2t9cPyfn4M9JeMesxbx5/lLMibYL/zq942BtujXUxuokpJ44ovHHCX4ZLwZ5zLhvity3hpUvW8bw+3UUQsi4TjGcX1jJJxfxT6kdbTWd4l1MRPd1PejYcK9NbZDhra4f7OuEcc/NF3RXtOeN53Q6iIjHOzpvY1KUtTrct85Ut8+uFPGfmybik/8sI9JH3ZcJvfpLdmbUjbjKhZ31T/FW3zin5pNx+R5eazgy7+T3OO9ddpOX+7bafj6/N7psvW16imu6tqULIqSa/11NOJiY3h5O9LUtNbRtMOH392rVpdDbKySi5rhis82+vIg1Ntqbeq9wzFN88W8o6y6h2S7GnHvbrViVzc5J9Unnhi/Rv5nWHHy02lzr9T7bLvHaGtqQlptZCbTcqpLOPai+rXp+x5bDW3DtTy28P1hLaYz03ju9L090bIRnFpxkk0105nromJjeOzMmNnE73bQhp9LOU3jyXi2vBGPxq3NgjDHivMbfrKzpY2vzeUOudm2zZxjbZYudrcpLwzLw+RoaTB7HFFUWS/NbdwO2dwtTo9XHV7Os7tRk5Ri4tqOesVj2fczbjiHPTkzV3Uvs21uak7P029vpqLO60MpwqldLubra4NOK6S4eJ8m+nqWK6bHip7esTPnET/hFOW17ezmXcN0N2q9JFSjHgXhHm3z6uTfVvzMi97XnmtPVdrWKxtDrfbK/so/kf7mZrPHVlcQ/qUc7ujpO+2RCl8u8pUM+TceTLvLFqbe5safJOOa3jy2eWbvbTnsraUnfF4TdV9a5vGeU4rxx1XuZm4bzgty2eu1umrrsMXxT17x+z3jQ6yq+uNlMo2Vy5qUGmjUi0TG8PJXpaluW0bS/WVsVJRbSlLLUcriaXVpDdztO27R9fEAywMsDSAqA0AAoHBb07rabaNajcsTjnhtjynHPkyXFmvinesuL0reNpecf8AbV0Nve6O7LXtLMJY8pYypL4o0f9yrevLlpurfZZid6W2dh0O0t4YrhsjpZ45cU4WZ/uor2tpJ7Vn8UsRm9YfrtLZ21ddU6r7o11y6w02mab+M5y/oKanFinfHTr6zJbFa/S1unuh++4e5n8OnOS4vtMOXHLMm1nHw6lbLmtlneyWlIpG0OwbybvUa+ru7op45pvqn5p+BBasWjaU2LLfFbmpO0umbM3O1uglJaXVamuqTy4RjXOOfPEujIowcvhtsu34h7X+rji0+vWPo5SG6crbI23u2+2PS7UyjJx/JXFKMfkd1xRE7z1n3ocusvevJWIrX0j9fOXbdn6KFEFCPq/Nkio+Lb+w69XHnymukl1Is2DHmjlvG7qt5rO8OB2dsnXaXMIWWd3+FRhJfr0KlNBOPpjyTEfKfqlnNFvFWH1PYE75qdvE2vbteZL8sekSbDpMeK036zafOes/z4OLZJtG3l7nO5p0dOW1CuHj4t/DzLuPHbJblr3Q2tFY3l1WO+Wp1Tb0VNUaU2lqNVZLE2vwVwWWvUt3wYcPTJaZn0j90Vb3v1rG0e90ze/dnXaic9U3VdKSzKumqcFy644m8st6biOOkRj2mI9/VDl01p3tv1ct2ab7WO2Gz9W3LizGq2eeNOPWueevJcn15YOeIaSsR7XH/AD3vunzTM8lnZN9tzY7QnGblbxJcOFZiCS58o48zCvgpe3NZLfTUvbmt3frulu9bocRc7pwSwozuk64r+WHQ7rSK9ndMUU7M757lUbQxP7l0VhTjyl6+fqfL4q37r2n1mXB4J6enk6To+zzWUTfBfqYJ9XViEn8WmQxpKx2lftxnJaNrUifj1eg7r7D+ipvDUp447LJuy+eM44py54WXy6cyxWla9mbm1GTNP35/aPk7CdIEYGWBlgVAaQGkBQAAABQAAAAAAAAAAB512x6yddFUFlKxWxUvBS5frjP6mvwqsTzz5qWsnblcp2bU0z0NNscSajGtr8LisOOPAzc9LUyTFlvHaLViYdvcU1jCx5ETp49vRoK3t6laXGaeC67h6RlzSz73lfJmpOSa6KK2856fBViu+feHr9OeGOeuEZa02AAAAIwIwMsDLAqA0gKBQKAAAAAAAAAAAAAABxu8GxqddRKi5Zi+a8010afgzvHktjtzVnq5tWLRtLzSncjaGgtlPR6i2tS8o5yvDiSeJeqNH/ca3jbLTm/n881b7NMTvS2zm9PpdrWLhv1d/C/Ciiuub/8AI849EQ21OGPBjj5zukjFefFb8HO7A3Zrow1BQSfFjLlOUvxWTfOUveyrky2yW5rSmrWKxtDspG+gAABAAGWBGBlgVAaQFAoFAAAAAAAAAAAAAAAAAAAAAAAQAAAyBGBlgVAaAoFAAUAAAAAAAAAAAAAAAAAAAAACAAIBAIwMsAgNICgUCgAAACgAIAAAAAFAAAIAAAAAAABAAEYEYEYGUBpAUCgUAAAoAAAAAAADIAAAAAQAAyAAAAAEAAQCAZAqAoFQFyAAAUCAUCAMgAGQAFyBALkCZAAMgMgAGQAEAZAAQAwMAUCgUABcgMgMgMgAGQGQGQADIABkBkBkBkAAAgDIABkCZAAAAElHDAgFAAUBkBkBkBkBkBkBkBkBkBkBkBkBkBkBkBkBkBkCZAZAZAAAAFisgf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80" name="Picture 1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" t="26646" r="7334" b="30621"/>
          <a:stretch/>
        </p:blipFill>
        <p:spPr bwMode="auto">
          <a:xfrm>
            <a:off x="4169609" y="2743200"/>
            <a:ext cx="2154991" cy="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4" descr="data:image/jpeg;base64,/9j/4AAQSkZJRgABAQAAAQABAAD/2wCEAAkGBhISERUUExMWFRUWFxwYGBgYGRoaGBccGBgYGBcXFxgYHCceGhsjHBoXHy8gIycpLCwsGB4xNTAqNSYrLCkBCQoKDgwOFA8PFCkYFBgpKSkpKSkpKSkpKSkpKSkpKSkpKSkpKSkpKSk1KSkpKSkpKSkpKSkpKSkpKSkpKSkpKf/AABEIAPAAwAMBIgACEQEDEQH/xAAaAAACAwEBAAAAAAAAAAAAAAADBAECBQAG/8QASBAAAQIEAwQFBwkHAwMFAAAAAQIRAAMhMQQSQQVRYXETIoGR8AYyUqGx0dIVI1OSk6LB0+EUFjNCQ2Lxc7LCVHKDJDRjgrP/xAAYAQEBAQEBAAAAAAAAAAAAAAAAAQIDBP/EAB0RAQEBAQADAQEBAAAAAAAAAAARARITIUEDMQL/2gAMAwEAAhEDEQA/AN+BzpjB4PtHakuSUhSCSpOagTvI15QjN8o5J/pr+5Hu39MdDKVxaFRtpBSVCUthc/N72fea7olHlLK1lq+5DyYGY6F/3mk/Rr+5E/vNJ+jX9yHkwHjoX/eaT9Gv7kd+8sn6Nf3IeTBbEzQkO7GF04kmhDav229sdO2/IN5S/uQA7cw7/wAJX3PAib+iNITBdx3xypgs47xCKduYenzS6cU7miT5Q4dyTKXU/wBu5qRPIG/2gUqO+0QcQk/zCEDt+Q5+aXd/5dzRJ27h6/NK3fyU5Q8gS2rKDuFB3hFKQ7vzjVO2JDv0Su5ER8sSPo1fVRGekZxp+ECnzUgdahcED2epo1flaR9GrulxHyrhyP4Su6XDpSmImOgLDuRxu/6euEMpA0/Hvjd+WZDN0Su5EBO1JH0avqy4lSEETikNf/EcvHGrtVn3qawJ90Pq2rIP9NX1ZcU+UMP9Gr6suHRGauZncsz7hQch2GFZ8pjq/GN47Uw7N0agN2WW3dEHaWH+jV3IhSNDyq/iS/8AT/5KjHTK/mJZIo7O/ADUtXcNTGv5V/xJf+n/AM1RnTdqPLSgIQnIXBAL2qDzNTvfhGdaxq42SZcqUjKgrHWrUqy9bIWLOxCmsdCTAsRPlTpEtS1pTNSSlTJGZTnqqNR1QKkhzBcHsxZmyVlSRLSMwJISkkDMUpIJ4Oo1pwjG2liELmKUhAQksyd1O6IBeKQ/gNm9IiYrMxQklI9Mp6yx2Ic9qd8ZiFRt4DbYkqkBBdCS8wFA6xUfnAHrVLJoRYPDTWbh8KuYWQkqLEsA5YXLRbEYKZLIStJBUAQN4NAQRQj3Q1s/FSpc5ZBVkKJiUkp63XSUpcPo9eXGB43EoXLkoBLoQUqcUDrUpxv85uzjD2B4vZE6WCpctSQCElxYmwI0fTtvCyMEsoKwglIDk0s7O12ej2ekbW1Nry1/tWUq+eVLKAUt5lS9aQrO2qhUmXlWtC0S+iKAhOVQc16R8yQQapY15w9jJN41jsyWqVIVLzvMWpC8xSQgoCSSGSC2UlVdAecZxxLoy5Uf92UZ7+lduEM4LagRh5sspcryqln0FMUKUOJQojsh7BMVsyXKM9MzOVS1BKCkpCVZnykgpNCkFVDo3GFMRhglMtRCmWkqYhgQFEdQuXBAu14PtPaomy5IZlJQyz6RSMiD2S0pHMnfFcXiUKlSEAl0JUlVLZlqVQvXzogrtvBplYibLS+VCykPUsN53wTC4GWvDTZjTDMlqQkAFOU9IVsSMpVTIdauLQPbmNTOxE2Yh8q1lQcMQ+hi2Fx6UYadLzKC5i5agwIDS+kdyDrn9UBOPwEtEiSsCZnmZswUQwyKy9UBINTvPe8KYjAzJYBUgpBdn3hiQdxqKGtRDeOx6FSJCApRXLz5nHpqzBlPpbuvDO2dpSVyiiWV/wAZUwBSW6q0JBClFZKlgip1eAzp+zZ0tIWuWpKSQyiGBcZg3NIJicVsyahJUtDDNlJcFlM+UsSxarGCbYxiZikFBJCZSJZcNVCWLVs8H2ri5S0JRLUpkDqpKWJUazZiz6Si1tG3VtCc7ZqhMTLSlZUpKCElLKJUHYAE03HUNaK4rZ02WAVy1JBJAJs4uOBtQ84fnbUlnE4eYCrLKTIzUr8zlzAB9ctOekVxm0JapK0AqdWJVNFKZSkpa/nViUJL2XNyFeQhIAJNKBXmkh362m/R4UaPV7ZSlUuakLCZolylTkqQoFXRhIAzhRQ9UmgD98eVeGD1+1JcmcUlSldUZaEDUmroNa74QOzcP6a/rJ/LgBnE04uK+NI5KNaR25xk0NmSGYzJjByBmSw3sMjCKjZuH+kX9ZP5cUSpwRYs/vAhMqc9sOcDx2Zh/TX9ZPwRKNl4Y/1F29JP5cIZrl2Bp744K7InODWlbHw6rLXS7KT2fyQwdgSHbpF23p+CMVMx6WG+NOVMUQ4q+lqnQ69kaz/GKHO2ZIBqtf1k/giKHZWGb+Iv6yPgeKz8K5BUr+ZiOOnZpAsdhHCm3DnQHdxAvE4wGXsjDhIOdf1k6v8A2QH9gwxf5xf1k/lwspxJIfV3vQ6eqFpklQdrFvxeJziNE4HDM/SK+sn8uKjB4Y1zr+sn8uMdUwhk3Pj1QUF3Y8IzMK0l4TDfSK+sn8uOTg8Mz51/WT+XGWtPGITMZhCFaYweG9Nf1k/lxf8AYsMLrXyzJf8A/OMNc5raCJ6Z2PLw8IVtowWGNpi6f3J/LrFDhsMP6i/rJ/LhFMwt7YF0Oa9GEIVpqwmGei1/WT+XEHCYb01/WT+XC8uW6GF0+BCpl3fXuMXlWtOmSlJCVT5ykpskzHAbcChh2CFzIw3pr+sn8uMuapvxisuSSIzEbmU+uKqUScr+LxBmkan/ABuaB9KbnM/MvHZTODUSS+4hux/whfShg2DxBMxINq+H1hU62v7P1gIWPVHCaSWJgapvGOEzxrGaGUzK0aNORlyu5KmNBQUs7DXfGKAecOYScQwH8xY00cXJOn4xrNBcTiiogkM1g3Ctd+sBmrK6P1HJrc/rEKLE66VtzjpiKUGna/GGiZk0Jlqa7i9b07Ne+EpsxWV340hnCEnMDbLrvFbawFKBUEGjDdo718ViahAku93asFzhm8axaZKo4Zub1iZMpg55+6MgWUb/ANIspIAofHHdEqlvZ/Fo5KSHd+3lAUMmgau6KSWNCP0i4VQNo8UROq+vGIDzJ70AblAZk1hx8Xis0Fy2vfF5QAIe/fAHwMxSVDrMDTnBMQCFKTZvH4wESwqpelvVDmIRmSFgn+7svGgiZBiMxBYQRd2Dszufd+MVyO0QNS5lfX+v4Ry8Q2ggRWHPd72ipUIUN4RQ6RJF3DgwLETXUoiznuJimDX107sw9sHnJSHa7l+/x6ovwDEwUCutuOo3AHdwMUxEutC/H3+uKrmAb37oGZz9nf3xAWWuG5CvbutCAW5FgCQD3+ow0pZTSvbFwOYhQBLXNe9jyEAMw+O6IxM2iG9HvYtSBAk+N/Exd0MYaac1C13BJbneM+YrqqSalyWvW/s15Q3LNbBqa3iMVICVqCSRuFiNKc+MTQgkkJpRuXqhtBVS55+Le6BIWxNMos5LOebVgnTh7k8GPuiA6RR2gHRk8joxJNX8Nwgf7QWY0szP+EEVOCRvPGKOLVDBneg4b/F4Qm+du/CCqxLi7VgJrq49cZReXNTR+XjfFxOFG7Ke2Fwi47eEElDW3H3bogZKwS1K7/UaQxImXF37n/xGetYff2wfCzC9xyEaVcMd3HXnEgRedKIrofDwJYbXu9kBV3/ExVUSE9kVWH7oC0lbFNKAguNawfGMlams8Awz2FTu18e+DbUpMUOL99YfAopT2HjjFmYQPLHG7RAQ2cafpDwxQZlV47uXuhOUQxB1Hh4pnpS8BpYgjKioJDgcncPugE1WYeHi0lGaWHaircx+kKzbvGtB0rFrRyyQslqEUfdesCUxr4PdDWJS8uWSdGPBra3pECE9BJc+2nYBbsgc1ZAb/FoKZ25Qb1QMzd/q/wARBSVOIOsWm4gF9XvEmelqJ74pnJsB3QEKmOLeOcUAIrFlzIKoim6IgL2gwS1G5v7ogkauPwhhJ3V9kVQv2cFnoPD0giZSU845U0b/AFerlC0zEuecBqSpoUghmZ24jnvtCBWXIsBc+7xrAJCusN0HxI3P4s8KPQnZMr0pf2qffETdkSiPPR9qPfGFHRlY207FlAuFo+1T74NidkSSonOipf8Aip98edh6RsifNCly5S1pSQCUh2LPYcIlIf8AkWT6SPtR74qdiyfSR9qPfCfyBif+nnfZr90BxuzZskgTZakFQcBQYkAs7XvCkaaNiSn85G7+Kn3xA2JJH86C3/yp98YkSYEemGy5JSRnQxH0qaEHnzhb5Ilekj7VPvjJwWCmTC0tC1kXCUlRHNuMFmbGxCQSqTNAFyUKYc6U7YUjR+R5Xpo+1T74Zn7OlFKR0iKOCOkFQd5ePNPBEIewf2xaRqr8n5Gikfap98QjYMl6qR2zU++MifJUhRSpJSoXBDEcCItLwqilSgklKWzKAoHs5sH3RCNgbCk+nLH/AJR7475ElaTJf2o98YUSD2wI2PkCT6aPtU++JOxJTeej7VPvjMn4RSCy0qQSAQCGNag1iipVIqRrfIsr0kfap98XRsSUaBUsf+Ue+MMJgiZbWgsejl7AkJIUFyiWLpXMCh2VgmK2PhVEEmUGFQmYkP6484LVgRX3RaRuYjZclRoJSQLATE+svXtiw2LJKarQ/wDqj8DGIgUtFSGMQgRjo4R0RUiGZ+NUZSZT9QKK23qIAc72AYbq74VMEKCogAOSwHEmA9D5Sj/0Wzv9KZ/vTF9qYGZPk4I5kh5BTmmLCQSJimSCq5ZuVOD38pcKv9iwVKypa+kDpJQ6ktmAMKbewa+gwacrkSSgilFGYtWUh6Fq1jGJjKGyZvTGTkImAl0lgzBySbAAVezRfGbKXLQmYSlctRKQtCgpOYXSToWryj2ONxCRtHEArSnp8NklzCU5AvKi6qgAkFJffxjzW2JGKly8mIVlGYES3Q6izZwmXYN/Mb2DxqrQPJz/AN3h/wDVR/vEegk4LEJ2staErQkT1KWtilARmdeZRDMUv6ucYXktIKsXJIFETEqUXAASFByXgnlclYxc13yqmKUmoIIe4YmG/wBF9t4ATF4jESMnQJmtRQBGYsCEXZRcjg8Dw+BmyDInBSQJinQpC3PVKcwOWx6wBB4wxsBBm4XFSEVmq6JaUPVQlqWVhO8gEFrw1i8KU4XBAlBKJk0KAWkkZpkvLQFz5pfK7QvxFfKHyfnTsZiTLyKV0ilZAtPSEBqhDuaaX4QLZuIV8m4tBUSlK5LJNklSlZmGjsO6HsZg1o2oqfRMkT85muMmVLFQCgWKmzJyCr0aA4dBm4THKSlhNmoWhLioEyYpQA1YEO0RGXtXDzzKw2eUlIKSmVlAzTKpqrLVT5kivHV4Xm7LmyR0gUk5V5SZawVS1gEgKaqTQsd4MbeIkLGG2eQQgomLJUWPRlUyWUKWHcDXsMV2ygKlKUvDiRiOkAZBOScFZsygknQscw6pzhtYVTnlTsmbPxYKchUqVLKUqWkKWejD5Qb6848mqSXYuCCxFma4Mep2yg/KUjLUfMdYEMyMmertRi8YnlCSMTOpeatQ1opRIIbQhouLimG2atac3VSh8oUtQSkn0QTc792sHlbAnqndAEPM3OGb0szsUsxcb4dxKTPwuGEkFSpSVpmITVSSVZs+W5SR/NvFWjS2fPScXgEAhRw6AJqwQUpos5czsQnMA4o5aFSvM4/Y8yUEqWE9d2SFAqTlZwpIPVNRQwmgwxjpakzFhQY5ie8v64AmLiueBBUEKeMVKUiKAx0dHRB0XmWHKKAQdge6KBIluQAHJLAAVJNgIdOwcT/0837NXuhTK0ej21g5i8NgMiFK+ZI6qSqvSUFBQxN9DzUyWUkpUCCLghiOBBtHNSPXeU+FVNThZautikSVdOXHVSCCkzVmgyjM774wFbCnfNhIEwTSQgoUFJURdIOhG4tEozwHiykRtK8mcTJUFFCCpMxKQgqQolTuHQ9UltbjhFMfgJy8TNC0IQsdaYAyUSwwuRRIqBzMWjMwuGUtQQlJUo2SA5PIRIMeh8kJUyRtGQnMGmVdCnStBCjcXDpsdU8Iyk7DmplGYySEMFhK0qXLegzpBcVpzpeJQpLkqUWAqSw3kmwhz5CxOsibw+bVXlSExNq0ep2vgFzcHs8ICSckwVUhN1pZs6g/Y8XfRry8yWpKikpKSKEKBBHMGsVWilhHovLOZ85KlqzGZLkpRMWQRmUHNCaqAds2sIfIE6oCRnSMxlZh0oF3KLu1Wu2kKVk9AILJlWCQSTYAEk8hrDEjZ65gzdUISQCpRCUgmyXNzQlg5hvA4SdIxMnM6CVyylSTRSVLAdKklik1HfCjPmyyklKksQWIIYg7m0MUaNzaeylzsTilJKAETVZitQSwKyBe9aRiQwQA8c0cnWIWP1iiDEOTpEBMctcAFomJCY4p4xBADwVQs0UQmCRRQBTgCpJbmTpHqvKKRNThcJcdHKUJgCh1SVAgKAPH2x5fKd8CCYko9H5LzgoYiUlaUTJkppalMxKVhWU5qVbWLTsJikqlS5ymImJKZPVcb5mVAZI0cs784xpez1kIysSvzRqetlN/7qezWKDBTOr1fODiwBADk8KH1xINfyvkrVjp2UPnU6WbrDKLHdQ90a20zNG0MUZaUTAtNJahmE9ByApQAaqBGalerHjkSSQSBQM/Muw9vdBVbPWHBSxoKtcvrayVF+EIker2PhZQ2hhlS0mUAnPMllTiSo5wUuq10ljXrRn+TuAmBGLBSQf2coALVVmlqyit2BMYU/AKTcBnZ9HKQogcQ4eOGFWzhmy5qEUBBIHNgS3AwhEpkkqAFyW7d3fHq9ubMmKweCSEZlS0rC0gglJUoEZg+rHujyqZKi2gJZzowcniAN3CJVgFMCKggGn975Qf7ixOW9OEXVeux2OlS07PE0ha5Ks0xiFZU5gUpJDgkULPTKd8Bw+GVL2h+0KU0kTVTeld0KSSpQCSPOUQQMgrelI80MOd4uR9VOZVtwbvEQcMu+UebmJpQaF9HPrpEiRuz5gxOFCZKTnRPmrVKFVZZpdC0pHnBIBTS3AVgy5gy4CQ4VMlrzLYg5AqYhWQkUcJDndrHmJWFUuoSS5CeZJAAD8SIurZ6xmKmGUPWruAQA1ycwPbxEIr121MInFHESkAS5sqYuYBm+bnpUo9ZyWExraMaM5bx83DFKiFBlA1G6AhZEXQTrFwWUYqnjFhZ4GTFHPFgmBtSLoVS8BQxyEPeClMQoxBBjkxyTEiKKqir7hFliLS5hSoEFiLdzd8QWE5QbzgwI1pqQOF3ETnmFgczNYvQHcNzN2RwxigAKUTlFBY37ePAQVe0llRI6oIygXypsADyo7awAjPWElATQkKfL1qWY7g2m82cxdEqaWUSqqgmpLuAG13LDf91Imdj1m7Hq5Lfy7uykSnacwFwoDrhdqOCkinNCD/APUQC80rdiVHrG5Jc6lyWeg9UdLEwjKnNVksHrQkBuTxebOKwkK81IYcuPHjF5mPW5VTrKUosGqoFJpuYmnGAoiYsVS5ZJPABmURpYmvGKLmTH1DlJYOzgMlhwBpuc74PM2iogAgUTlsLFvdFlbTWdQOtntR+oe50I+qIBUzF2JVvaruQA7cQw5AROZepUzZdWLG3KluEWGOV0nSdUqoKgEUASKHVgIMjGroCxAJIBDs+d+/Oo924QAwmYEiqgnMQzmik5SaaEZh2xAWspuvLcgksbJFNbAdg3UMcepySznNannqzKPfbdSKfKCqAMAMoYD0KjjevYIABEVcxaaskkm5L2AFdwFAOAirQHZmcRAVHAPEnhAQTFYsRHEQG6fJxX0sv7/wxw8mySPnZf3/AIIX/a5hoFL4AOeykNq6SWM00EgMEkKVqaA8T+MWM1A8mFD+rL+/8MUX5NqAfpUff+GOw85ZSXKwH/u4mp32tFpeJUCespq3UWoztwixaEPJxX00v7/wxC/JhX0sv7/wwTEKWS4JD0d6He4FYr0qySMxpRXW3VrWmkIUFXk6oXmy+5fwwUeTqvpJf36fdhMYaaXJURu6xfsYw9gpNPOW+rqe45t7oRK792lP/ER9/wCGKK8mlfSy+5fwQysMQSs8HKnLUoBcdkLzHUuk9gbB1DvJO+EWiS/JpZ/qy/v/AAxy/JlVfnZf3/hhdU5QFFqJfLQlj7qtXlvhrD4hTBQUoixAJLWoeMIlCmeSixXpEff+GKyvJlSv6sv7/wAMO4gKUQcx5ZleuAS501TjMaFjvNzpYQi0Jfk6pP8AUR2BfwR37vq+lR3L+GLTJ60EOTV9f18NC0zaJ9Mgkby3O9N0IUY+Th+ll/f+GLo8mlfTS/vfDCfTqCXCixPpGutA7jtgcvGzAWClNucl9YiU8PJ4/Syxzz+zLHfu4fpZfcv4YUViVrBOZVBW77t/+IGnGkHqqUxoanWju/b2whdOfu8fpUdy/hiw8nSf6svuX8MJCTMyFSlq3jrGu+LzM7eergSVBxuNaWMIUz+75f8Aiy+5fwxC/J5Q/qy9/wDP8MKjGqDAlQ7Sz1resUGNmPVShpc8LAmC1s4acgOtSgzHKkCoNOt6orNxaCQC5Bs4F2qTozh4zZKyFOktdm48d3HhBhMV1VAgqdwCfO3XPO+6LUPoQpTELOWvncxSg1vAMQku4SdzaseHJqcYmdiZi0pNEgGrFrPbk0JLxKiDfi9bvY6QGjkOU1bkT6z7oVxEshgAHZ+O65r3wTBKFCFvzDcGN9R6oKtWYmjHVqX3nSAV6Y6j1d9YqiZl6wdG/l2Xq14KpAFDvdiYFtBKgkBiHLCnhtYA4xrkpqK5SoUdqsTpxg85UtR1JIuwJDVa9efKE0S3SxTlAvckN+JLx0lIUBlJJLs7hq2I1gCS5CQ9coADHTX9NYalICUOVDiQ2sUw+GUCSolT9jcAHZuwQDE9YEJHWtz49/tgGVSzwIHbfU+oxJnBiwdrtry3/pE7ObK2jFnrQMDbv9kVnSwNwNt7Vpc24RQKc5YKTV7OCbN2XeAScOkHrJcm2a7awcrtRy1SeW6+6KImKYgVLauw1iCTgUsHFd5pUvTl+kKTpISWuN3s9saSVqCS9W9fAb2EJoQo5iXAqA9KUoPDQGfIWSWF69t9e01NngomLJSxSDoBcaVBtrBFSRqcockFqi1CYHMu+tiRY7id4oIiHFryg5yCSLCzXa1OcIScUCBTvNHr66eo74ovEOQCKbtA+jRfIOFahju3eqAuwIqpgKilP0MLzJ6jqTo8GluS1xUnTtMSo5WAHsY++A2E4BKQwOZYuHA11BB3uQ4MTMUlFVNyAq96MWod2kdLxSrlw9TZi9iN9x3RnzcTmWVAlm1bcRwAoTEAcROclY8WZux4NLxag5epHC16QosaaeKxZL9mlDyakAaUCqZ1i7szqZuZY8aRpSpVGJJHYOLGo3EX7oykJOYZn18cYcm40kgOcuppUm9u/wBesKDrUgHMcxJ1ByqG6las0LCUtaqFymr3FaDl37opjpwUQUkufYKXvA5E0sTmIJL3YU5fjvhQbEz1AZXtcMA5rvikuam6XcUYkdgNhBcOnOTmSOsQX7NwHHVrw9JwgFUAuAx7PdAK4Seotez8md0qrBZMhObNlcai7F3emjC/shpGz1KJdIdvOo9tTfSGMuQBKgxLs1+dYoDkAauXR+Bo5hfFySoDLWrEirMNeBEaA2aVJcXFkmn+7/EWw+E6OigHuA9yAavY8/dFGJnEt3IKqFtGD0fVwWfhwhjDgzGZgnTRidxPB+6HJmwUH5ycs8UpAcHQOKwv0cqWhRlqzvUUZmuz6sTURBYkEgJq1B44wlicNMNAba+NYLilgpzAC7n1AbyxhdOOUo6AAV3Ft5hSlMRhVC519fivYYEQQ/EWp2iGiVktUueHhneCIkKqOjc6uaA8REGXlDsRrurGhNwVq1NQ9z272YaRZeHBBYhJerAhu00MD66jVQJt5wc914UXTggo9VTJ51HugOIkANWoroxqBRtYMhQSFAkg0y99a+NYFMU71fQt7eOkUNzUkgNVgbtS1u0mBSMGoggEXFH4irXtFCVAMxvXxuqYk0BIcWHr/wARz6RyNlqqVAJAe9CW3QfZclSlUOUhjYVD8e9+cBl4hRIdR7NNPFo00SwJZZSutoSMoIpRq74dBXFSwTcKCaDLd3vyFS1bQM4FgoqciwCXZ3uH090Hn4YIOU5GZnFzR3Bc2p+kWmzAEgh1MDR3B4vSjbmNuZUZU+WGBbh+hreHJOEcOzWqbNQvxtbjFUSnBrcOOZIbxxgoJBAHnEAqpuLNyN91oUSUpIegDNxTfdVvbDmzQkHzlNxF+Ta++M9bFiCzkm9TQAjuHrhlGKSwSUBJSHdjc3cAhqRaNOdOUkdUhj/MGzA2GYd1eUKTcaqWt2BKqhSq5XZ9ad0QZ4yjq0USQW3MFAB2YajcLw4nCAysyWNaqU5WkWLOLDsud1VDKNogZRMNSRmLhhqwa1IjHYhPSHKmiau4IB07P1hKVLzKGRKVDNXubMAeyG58oIoEABmcly+gYaOTDoIYzZypk5kOS5cg2oDYdndBMV5NrbOspRudywtUBNDV33mNPZ2I6M+blzOH1sDU9p7ouva6SSCCcru1QRWFHmdoSwlTX6oDjdbTvgSsOESyKZpgdN2CRYF7OfYIbmYdMxaUJN6VNqksTaxeB49GckAA5Aw5JP66b4UIZHBcF6V0rvtuENT6AKQvMNRuOtNQICMw6hDC9nfXWOROfML7hY0Zxz+GJQmxUe23+I4SmUGodDuhkoAPD2b4JNw3O5Y7wDQ8DEoTKnNb6v8AhB5eGGpqDZwA3A+LQzM2a4zBQ31oS/CBygAcyh3EezfXti0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83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371" y="3429000"/>
            <a:ext cx="896982" cy="112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4" name="Picture 1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68"/>
          <a:stretch/>
        </p:blipFill>
        <p:spPr bwMode="auto">
          <a:xfrm>
            <a:off x="3276601" y="4419600"/>
            <a:ext cx="2519362" cy="62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027" y="4734579"/>
            <a:ext cx="123477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7" name="Picture 19" descr="http://www.ijsce.org/attachments/Image/CiteSeer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397953"/>
            <a:ext cx="1785938" cy="30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863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scholarship and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Hirsch’s h-index (2005) – </a:t>
            </a:r>
            <a:r>
              <a:rPr lang="en-US" i="1" dirty="0" smtClean="0"/>
              <a:t>n</a:t>
            </a:r>
            <a:r>
              <a:rPr lang="en-US" dirty="0" smtClean="0"/>
              <a:t> papers with ≥ </a:t>
            </a:r>
            <a:r>
              <a:rPr lang="en-US" i="1" dirty="0" smtClean="0"/>
              <a:t>n</a:t>
            </a:r>
            <a:r>
              <a:rPr lang="en-US" dirty="0" smtClean="0"/>
              <a:t> citations</a:t>
            </a:r>
          </a:p>
        </p:txBody>
      </p:sp>
      <p:pic>
        <p:nvPicPr>
          <p:cNvPr id="5" name="Picture 4" descr="ile:H-index-en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81200"/>
            <a:ext cx="4222750" cy="4451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9377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profusion of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Hirsch’s h-index (2005) – </a:t>
            </a:r>
            <a:r>
              <a:rPr lang="en-US" i="1" dirty="0" smtClean="0"/>
              <a:t>n</a:t>
            </a:r>
            <a:r>
              <a:rPr lang="en-US" dirty="0" smtClean="0"/>
              <a:t> papers with ≥ </a:t>
            </a:r>
            <a:r>
              <a:rPr lang="en-US" i="1" dirty="0" smtClean="0"/>
              <a:t>n</a:t>
            </a:r>
            <a:r>
              <a:rPr lang="en-US" dirty="0" smtClean="0"/>
              <a:t> citations</a:t>
            </a:r>
          </a:p>
          <a:p>
            <a:r>
              <a:rPr lang="en-US" dirty="0" err="1" smtClean="0"/>
              <a:t>Egghe’s</a:t>
            </a:r>
            <a:r>
              <a:rPr lang="en-US" dirty="0" smtClean="0"/>
              <a:t> g-index (2006) – greater weight to highly cited papers</a:t>
            </a:r>
          </a:p>
          <a:p>
            <a:r>
              <a:rPr lang="en-US" dirty="0" smtClean="0"/>
              <a:t>Contemporary h-index (2006) – greater weight to recent papers</a:t>
            </a:r>
          </a:p>
          <a:p>
            <a:r>
              <a:rPr lang="en-US" dirty="0" smtClean="0"/>
              <a:t>Individual h-index (2006) – addresses co-authorship by normalizing citation counts (3 variants include </a:t>
            </a:r>
            <a:r>
              <a:rPr lang="en-US" dirty="0" err="1" smtClean="0"/>
              <a:t>h</a:t>
            </a:r>
            <a:r>
              <a:rPr lang="en-US" baseline="-25000" dirty="0" err="1" smtClean="0"/>
              <a:t>I</a:t>
            </a:r>
            <a:r>
              <a:rPr lang="en-US" dirty="0" smtClean="0"/>
              <a:t>, </a:t>
            </a:r>
            <a:r>
              <a:rPr lang="en-US" dirty="0" err="1" smtClean="0"/>
              <a:t>h</a:t>
            </a:r>
            <a:r>
              <a:rPr lang="en-US" baseline="-25000" dirty="0" err="1" smtClean="0"/>
              <a:t>I,norm</a:t>
            </a:r>
            <a:r>
              <a:rPr lang="en-US" dirty="0" smtClean="0"/>
              <a:t>, and </a:t>
            </a:r>
            <a:r>
              <a:rPr lang="en-US" dirty="0" err="1" smtClean="0"/>
              <a:t>h</a:t>
            </a:r>
            <a:r>
              <a:rPr lang="en-US" baseline="-25000" dirty="0" err="1" smtClean="0"/>
              <a:t>m</a:t>
            </a:r>
            <a:r>
              <a:rPr lang="en-US" dirty="0" smtClean="0"/>
              <a:t>)</a:t>
            </a:r>
          </a:p>
          <a:p>
            <a:r>
              <a:rPr lang="en-US" dirty="0" smtClean="0"/>
              <a:t>AR-index (2007) – introduces age-weighting to h-index (several variants)</a:t>
            </a:r>
          </a:p>
          <a:p>
            <a:r>
              <a:rPr lang="en-US" dirty="0" smtClean="0"/>
              <a:t>Multi-authored h-index (2008) – another approach to address co-authorship using fractional paper counts</a:t>
            </a:r>
          </a:p>
          <a:p>
            <a:r>
              <a:rPr lang="en-US" dirty="0" smtClean="0"/>
              <a:t>Zhang’s e-index (2009) – another measure to differentiate high citation patterns with similar h-indexes</a:t>
            </a:r>
          </a:p>
          <a:p>
            <a:r>
              <a:rPr lang="en-US" dirty="0" smtClean="0"/>
              <a:t>Average annual increase in h-index – reduces effects of career length</a:t>
            </a:r>
          </a:p>
          <a:p>
            <a:r>
              <a:rPr lang="en-US" dirty="0" smtClean="0"/>
              <a:t>Google’s i10-index (2011) – number of papers with at least 10 citations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914400" y="738986"/>
            <a:ext cx="2178811" cy="769248"/>
            <a:chOff x="914400" y="738986"/>
            <a:chExt cx="2178811" cy="769248"/>
          </a:xfrm>
        </p:grpSpPr>
        <p:sp>
          <p:nvSpPr>
            <p:cNvPr id="7" name="Rectangle 6"/>
            <p:cNvSpPr/>
            <p:nvPr/>
          </p:nvSpPr>
          <p:spPr>
            <a:xfrm>
              <a:off x="914400" y="822434"/>
              <a:ext cx="2057400" cy="685800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 rot="20351145">
              <a:off x="959611" y="738986"/>
              <a:ext cx="2133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i="1" dirty="0" smtClean="0"/>
                <a:t>confusion</a:t>
              </a:r>
              <a:endParaRPr lang="en-US" sz="3600" i="1" dirty="0"/>
            </a:p>
          </p:txBody>
        </p:sp>
      </p:grpSp>
      <p:pic>
        <p:nvPicPr>
          <p:cNvPr id="1030" name="Picture 6" descr="http://2.bp.blogspot.com/-boNverbIt5A/TonoQonkCII/AAAAAAAAAtY/In3KIheS4Hw/s1600/Happy_Danc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34" b="99647" l="0" r="95696">
                        <a14:foregroundMark x1="72658" y1="72438" x2="73418" y2="60071"/>
                        <a14:foregroundMark x1="63291" y1="85512" x2="70380" y2="87633"/>
                        <a14:foregroundMark x1="64304" y1="47703" x2="63544" y2="49823"/>
                        <a14:foregroundMark x1="81519" y1="50530" x2="85316" y2="42403"/>
                        <a14:foregroundMark x1="65823" y1="34629" x2="70127" y2="14134"/>
                        <a14:foregroundMark x1="42532" y1="71025" x2="44304" y2="48410"/>
                        <a14:foregroundMark x1="20759" y1="31802" x2="21772" y2="29329"/>
                        <a14:foregroundMark x1="30886" y1="23675" x2="31646" y2="21201"/>
                        <a14:foregroundMark x1="24810" y1="32155" x2="25823" y2="28975"/>
                        <a14:foregroundMark x1="28608" y1="61484" x2="29114" y2="59364"/>
                        <a14:foregroundMark x1="29114" y1="55124" x2="29367" y2="57244"/>
                        <a14:foregroundMark x1="29367" y1="57951" x2="29114" y2="60071"/>
                        <a14:foregroundMark x1="22278" y1="48410" x2="22532" y2="45583"/>
                        <a14:foregroundMark x1="19747" y1="40283" x2="22278" y2="44876"/>
                        <a14:foregroundMark x1="11646" y1="39223" x2="12911" y2="36396"/>
                        <a14:foregroundMark x1="10633" y1="30742" x2="12658" y2="35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654" y="197837"/>
            <a:ext cx="2412746" cy="172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thecafeallegro.com/randomthoughts/wp-content/uploads/2012/03/ca_029_calvin_hobbes_ponder__65012.gif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3" b="100000" l="4000" r="91200">
                        <a14:foregroundMark x1="31600" y1="55333" x2="40600" y2="90333"/>
                        <a14:foregroundMark x1="61200" y1="6667" x2="58200" y2="91000"/>
                        <a14:foregroundMark x1="69200" y1="27333" x2="64000" y2="31333"/>
                        <a14:foregroundMark x1="61400" y1="79667" x2="64000" y2="8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513" y="143242"/>
            <a:ext cx="3063027" cy="1837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Peter Brusilovsky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2" r="65413" b="40216"/>
          <a:stretch/>
        </p:blipFill>
        <p:spPr bwMode="auto">
          <a:xfrm>
            <a:off x="3276600" y="2525235"/>
            <a:ext cx="5642264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" t="17667" r="50000" b="17334"/>
          <a:stretch/>
        </p:blipFill>
        <p:spPr bwMode="auto">
          <a:xfrm>
            <a:off x="284017" y="4495800"/>
            <a:ext cx="5289071" cy="2155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" t="20666" r="53542" b="12333"/>
          <a:stretch/>
        </p:blipFill>
        <p:spPr bwMode="auto">
          <a:xfrm>
            <a:off x="228600" y="1905000"/>
            <a:ext cx="3657599" cy="1729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12" r="77917" b="16001"/>
          <a:stretch/>
        </p:blipFill>
        <p:spPr bwMode="auto">
          <a:xfrm>
            <a:off x="5714999" y="990601"/>
            <a:ext cx="2897711" cy="2238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00009" y="990601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Scopus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57009" y="4658835"/>
            <a:ext cx="2286000" cy="193899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Harzing’s</a:t>
            </a:r>
            <a:r>
              <a:rPr lang="en-US" sz="1200" b="1" dirty="0" smtClean="0"/>
              <a:t> Publish or Perish</a:t>
            </a:r>
          </a:p>
          <a:p>
            <a:r>
              <a:rPr lang="en-US" sz="1200" dirty="0" smtClean="0"/>
              <a:t>No. of papers = 311</a:t>
            </a:r>
          </a:p>
          <a:p>
            <a:r>
              <a:rPr lang="en-US" sz="1200" dirty="0" smtClean="0"/>
              <a:t>Citations = 15,524</a:t>
            </a:r>
          </a:p>
          <a:p>
            <a:r>
              <a:rPr lang="en-US" sz="1200" dirty="0" smtClean="0"/>
              <a:t>h-index = 51</a:t>
            </a:r>
          </a:p>
          <a:p>
            <a:r>
              <a:rPr lang="en-US" sz="1200" dirty="0" smtClean="0"/>
              <a:t>g-index = 122</a:t>
            </a:r>
          </a:p>
          <a:p>
            <a:r>
              <a:rPr lang="en-US" sz="1200" dirty="0" smtClean="0"/>
              <a:t>e-index = 103.13</a:t>
            </a:r>
          </a:p>
          <a:p>
            <a:r>
              <a:rPr lang="en-US" sz="1200" dirty="0" err="1" smtClean="0"/>
              <a:t>hc</a:t>
            </a:r>
            <a:r>
              <a:rPr lang="en-US" sz="1200" dirty="0" smtClean="0"/>
              <a:t>-index = 34</a:t>
            </a:r>
          </a:p>
          <a:p>
            <a:r>
              <a:rPr lang="en-US" sz="1200" dirty="0" err="1" smtClean="0"/>
              <a:t>hI</a:t>
            </a:r>
            <a:r>
              <a:rPr lang="en-US" sz="1200" dirty="0" smtClean="0"/>
              <a:t>-index = 23.02</a:t>
            </a:r>
          </a:p>
          <a:p>
            <a:r>
              <a:rPr lang="en-US" sz="1200" dirty="0" err="1" smtClean="0"/>
              <a:t>hI,norm</a:t>
            </a:r>
            <a:r>
              <a:rPr lang="en-US" sz="1200" dirty="0" smtClean="0"/>
              <a:t> = 38</a:t>
            </a:r>
          </a:p>
          <a:p>
            <a:r>
              <a:rPr lang="en-US" sz="1200" dirty="0" smtClean="0"/>
              <a:t>…</a:t>
            </a:r>
          </a:p>
        </p:txBody>
      </p:sp>
      <p:sp>
        <p:nvSpPr>
          <p:cNvPr id="10" name="Oval 9"/>
          <p:cNvSpPr/>
          <p:nvPr/>
        </p:nvSpPr>
        <p:spPr>
          <a:xfrm>
            <a:off x="4419601" y="1886798"/>
            <a:ext cx="1444336" cy="323283"/>
          </a:xfrm>
          <a:prstGeom prst="ellips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h-index = 20</a:t>
            </a:r>
            <a:endParaRPr lang="en-US" sz="1200" dirty="0"/>
          </a:p>
        </p:txBody>
      </p:sp>
      <p:cxnSp>
        <p:nvCxnSpPr>
          <p:cNvPr id="11" name="Straight Arrow Connector 10"/>
          <p:cNvCxnSpPr>
            <a:stCxn id="10" idx="5"/>
            <a:endCxn id="12" idx="1"/>
          </p:cNvCxnSpPr>
          <p:nvPr/>
        </p:nvCxnSpPr>
        <p:spPr>
          <a:xfrm>
            <a:off x="5652419" y="2162737"/>
            <a:ext cx="770698" cy="45038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6400799" y="2590799"/>
            <a:ext cx="152399" cy="152399"/>
          </a:xfrm>
          <a:prstGeom prst="ellipse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34" name="Group 33"/>
          <p:cNvGrpSpPr/>
          <p:nvPr/>
        </p:nvGrpSpPr>
        <p:grpSpPr>
          <a:xfrm>
            <a:off x="3533774" y="2351741"/>
            <a:ext cx="1281545" cy="990600"/>
            <a:chOff x="3480088" y="2524392"/>
            <a:chExt cx="1281545" cy="990600"/>
          </a:xfrm>
        </p:grpSpPr>
        <p:sp>
          <p:nvSpPr>
            <p:cNvPr id="35" name="Oval 34"/>
            <p:cNvSpPr/>
            <p:nvPr/>
          </p:nvSpPr>
          <p:spPr>
            <a:xfrm>
              <a:off x="3480088" y="2524392"/>
              <a:ext cx="1281545" cy="323283"/>
            </a:xfrm>
            <a:prstGeom prst="ellipse">
              <a:avLst/>
            </a:prstGeom>
            <a:ln w="254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h-index = 5</a:t>
              </a:r>
              <a:endParaRPr lang="en-US" sz="1200" dirty="0"/>
            </a:p>
          </p:txBody>
        </p:sp>
        <p:cxnSp>
          <p:nvCxnSpPr>
            <p:cNvPr id="36" name="Straight Arrow Connector 35"/>
            <p:cNvCxnSpPr>
              <a:stCxn id="35" idx="3"/>
            </p:cNvCxnSpPr>
            <p:nvPr/>
          </p:nvCxnSpPr>
          <p:spPr>
            <a:xfrm flipH="1">
              <a:off x="3480088" y="2800331"/>
              <a:ext cx="187678" cy="714661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Oval 36"/>
          <p:cNvSpPr/>
          <p:nvPr/>
        </p:nvSpPr>
        <p:spPr>
          <a:xfrm>
            <a:off x="3390900" y="3333750"/>
            <a:ext cx="228600" cy="228600"/>
          </a:xfrm>
          <a:prstGeom prst="ellipse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8" name="Oval 37"/>
          <p:cNvSpPr/>
          <p:nvPr/>
        </p:nvSpPr>
        <p:spPr>
          <a:xfrm>
            <a:off x="3468063" y="4290869"/>
            <a:ext cx="1450173" cy="323283"/>
          </a:xfrm>
          <a:prstGeom prst="ellips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h-index = 51</a:t>
            </a:r>
            <a:endParaRPr lang="en-US" sz="1200" dirty="0"/>
          </a:p>
        </p:txBody>
      </p:sp>
      <p:cxnSp>
        <p:nvCxnSpPr>
          <p:cNvPr id="39" name="Straight Arrow Connector 38"/>
          <p:cNvCxnSpPr>
            <a:stCxn id="38" idx="5"/>
          </p:cNvCxnSpPr>
          <p:nvPr/>
        </p:nvCxnSpPr>
        <p:spPr>
          <a:xfrm>
            <a:off x="4705863" y="4566808"/>
            <a:ext cx="667200" cy="50049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5344488" y="4991100"/>
            <a:ext cx="228600" cy="228600"/>
          </a:xfrm>
          <a:prstGeom prst="ellipse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1" name="Oval 40"/>
          <p:cNvSpPr/>
          <p:nvPr/>
        </p:nvSpPr>
        <p:spPr>
          <a:xfrm>
            <a:off x="5652419" y="5170687"/>
            <a:ext cx="1295400" cy="320125"/>
          </a:xfrm>
          <a:prstGeom prst="ellipse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44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333" r="64271" b="40667"/>
          <a:stretch/>
        </p:blipFill>
        <p:spPr bwMode="auto">
          <a:xfrm>
            <a:off x="3276600" y="2817569"/>
            <a:ext cx="5486400" cy="1823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Richard J. Cox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8" t="18667" r="50000" b="26667"/>
          <a:stretch/>
        </p:blipFill>
        <p:spPr bwMode="auto">
          <a:xfrm>
            <a:off x="214745" y="4419600"/>
            <a:ext cx="4724400" cy="2164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" t="17839" r="56563" b="14000"/>
          <a:stretch/>
        </p:blipFill>
        <p:spPr bwMode="auto">
          <a:xfrm>
            <a:off x="301337" y="1676400"/>
            <a:ext cx="3581400" cy="1865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914400"/>
            <a:ext cx="1905000" cy="247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3835111" y="2163862"/>
            <a:ext cx="1281545" cy="990600"/>
            <a:chOff x="3809999" y="2256858"/>
            <a:chExt cx="1281545" cy="990600"/>
          </a:xfrm>
        </p:grpSpPr>
        <p:sp>
          <p:nvSpPr>
            <p:cNvPr id="6" name="Oval 5"/>
            <p:cNvSpPr/>
            <p:nvPr/>
          </p:nvSpPr>
          <p:spPr>
            <a:xfrm>
              <a:off x="3809999" y="2256858"/>
              <a:ext cx="1281545" cy="323283"/>
            </a:xfrm>
            <a:prstGeom prst="ellipse">
              <a:avLst/>
            </a:prstGeom>
            <a:ln w="254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h-index = 0</a:t>
              </a:r>
              <a:endParaRPr lang="en-US" sz="1200" dirty="0"/>
            </a:p>
          </p:txBody>
        </p:sp>
        <p:cxnSp>
          <p:nvCxnSpPr>
            <p:cNvPr id="12" name="Straight Arrow Connector 11"/>
            <p:cNvCxnSpPr>
              <a:stCxn id="6" idx="3"/>
            </p:cNvCxnSpPr>
            <p:nvPr/>
          </p:nvCxnSpPr>
          <p:spPr>
            <a:xfrm flipH="1">
              <a:off x="3809999" y="2532797"/>
              <a:ext cx="187678" cy="714661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Oval 17"/>
          <p:cNvSpPr/>
          <p:nvPr/>
        </p:nvSpPr>
        <p:spPr>
          <a:xfrm>
            <a:off x="2819400" y="4328969"/>
            <a:ext cx="1450173" cy="323283"/>
          </a:xfrm>
          <a:prstGeom prst="ellips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h-index = 20</a:t>
            </a:r>
            <a:endParaRPr lang="en-US" sz="1200" dirty="0"/>
          </a:p>
        </p:txBody>
      </p:sp>
      <p:cxnSp>
        <p:nvCxnSpPr>
          <p:cNvPr id="19" name="Straight Arrow Connector 18"/>
          <p:cNvCxnSpPr>
            <a:stCxn id="18" idx="5"/>
          </p:cNvCxnSpPr>
          <p:nvPr/>
        </p:nvCxnSpPr>
        <p:spPr>
          <a:xfrm>
            <a:off x="4057200" y="4604908"/>
            <a:ext cx="667200" cy="50049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297630" y="5179607"/>
            <a:ext cx="1295400" cy="320125"/>
          </a:xfrm>
          <a:prstGeom prst="ellipse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695825" y="5029200"/>
            <a:ext cx="228600" cy="228600"/>
          </a:xfrm>
          <a:prstGeom prst="ellipse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7" name="Oval 26"/>
          <p:cNvSpPr/>
          <p:nvPr/>
        </p:nvSpPr>
        <p:spPr>
          <a:xfrm>
            <a:off x="3675238" y="3133158"/>
            <a:ext cx="228600" cy="228600"/>
          </a:xfrm>
          <a:prstGeom prst="ellipse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9" name="Oval 28"/>
          <p:cNvSpPr/>
          <p:nvPr/>
        </p:nvSpPr>
        <p:spPr>
          <a:xfrm>
            <a:off x="4695825" y="1544442"/>
            <a:ext cx="1281545" cy="323283"/>
          </a:xfrm>
          <a:prstGeom prst="ellips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h-index = 5</a:t>
            </a:r>
            <a:endParaRPr lang="en-US" sz="1200" dirty="0"/>
          </a:p>
        </p:txBody>
      </p:sp>
      <p:cxnSp>
        <p:nvCxnSpPr>
          <p:cNvPr id="30" name="Straight Arrow Connector 29"/>
          <p:cNvCxnSpPr>
            <a:stCxn id="29" idx="5"/>
            <a:endCxn id="33" idx="2"/>
          </p:cNvCxnSpPr>
          <p:nvPr/>
        </p:nvCxnSpPr>
        <p:spPr>
          <a:xfrm>
            <a:off x="5789692" y="1820381"/>
            <a:ext cx="1068308" cy="694491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6858000" y="2400572"/>
            <a:ext cx="228600" cy="228600"/>
          </a:xfrm>
          <a:prstGeom prst="ellipse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372100" y="4652252"/>
            <a:ext cx="2286000" cy="193899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Harzing’s</a:t>
            </a:r>
            <a:r>
              <a:rPr lang="en-US" sz="1200" b="1" dirty="0" smtClean="0"/>
              <a:t> Publish or Perish</a:t>
            </a:r>
          </a:p>
          <a:p>
            <a:r>
              <a:rPr lang="en-US" sz="1200" dirty="0" smtClean="0"/>
              <a:t>No. of papers = 117</a:t>
            </a:r>
          </a:p>
          <a:p>
            <a:r>
              <a:rPr lang="en-US" sz="1200" dirty="0" smtClean="0"/>
              <a:t>Citations = 677</a:t>
            </a:r>
          </a:p>
          <a:p>
            <a:r>
              <a:rPr lang="en-US" sz="1200" dirty="0" smtClean="0"/>
              <a:t>h-index = 14</a:t>
            </a:r>
          </a:p>
          <a:p>
            <a:r>
              <a:rPr lang="en-US" sz="1200" dirty="0" smtClean="0"/>
              <a:t>g-index = 21</a:t>
            </a:r>
          </a:p>
          <a:p>
            <a:r>
              <a:rPr lang="en-US" sz="1200" dirty="0" smtClean="0"/>
              <a:t>e-index = 12.96</a:t>
            </a:r>
          </a:p>
          <a:p>
            <a:r>
              <a:rPr lang="en-US" sz="1200" dirty="0" err="1" smtClean="0"/>
              <a:t>hc</a:t>
            </a:r>
            <a:r>
              <a:rPr lang="en-US" sz="1200" dirty="0" smtClean="0"/>
              <a:t>-index = 8</a:t>
            </a:r>
          </a:p>
          <a:p>
            <a:r>
              <a:rPr lang="en-US" sz="1200" dirty="0" err="1" smtClean="0"/>
              <a:t>hI</a:t>
            </a:r>
            <a:r>
              <a:rPr lang="en-US" sz="1200" dirty="0" smtClean="0"/>
              <a:t>-index = 9.80</a:t>
            </a:r>
          </a:p>
          <a:p>
            <a:r>
              <a:rPr lang="en-US" sz="1200" dirty="0" err="1" smtClean="0"/>
              <a:t>hI,norm</a:t>
            </a:r>
            <a:r>
              <a:rPr lang="en-US" sz="1200" dirty="0" smtClean="0"/>
              <a:t> = 13</a:t>
            </a:r>
          </a:p>
          <a:p>
            <a:r>
              <a:rPr lang="en-US" sz="1200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50642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challenges…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33600"/>
          </a:xfrm>
        </p:spPr>
        <p:txBody>
          <a:bodyPr/>
          <a:lstStyle/>
          <a:p>
            <a:r>
              <a:rPr lang="en-US" dirty="0" smtClean="0"/>
              <a:t>Consistency of index computation among bibliometric services</a:t>
            </a:r>
          </a:p>
          <a:p>
            <a:pPr lvl="1"/>
            <a:r>
              <a:rPr lang="en-US" dirty="0" smtClean="0"/>
              <a:t>Coverage (journals, conferences, books, book chapters, …)</a:t>
            </a:r>
          </a:p>
          <a:p>
            <a:r>
              <a:rPr lang="en-US" dirty="0" smtClean="0"/>
              <a:t>Normalization across disciplines</a:t>
            </a:r>
          </a:p>
          <a:p>
            <a:pPr lvl="1"/>
            <a:r>
              <a:rPr lang="en-US" dirty="0" smtClean="0"/>
              <a:t>Traditions, expectations, and publication venues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3582764"/>
            <a:ext cx="7467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Accompanying risks…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Misalignment of coverage with discipline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Indexes underestimate impact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Inappropriate aggregation for comparative benchmarks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Institutional decision making is flawed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79572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Normalizing the h-index to discipline*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5" t="35137" r="53914" b="16378"/>
          <a:stretch/>
        </p:blipFill>
        <p:spPr bwMode="auto">
          <a:xfrm>
            <a:off x="1524000" y="2057400"/>
            <a:ext cx="6061076" cy="3056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6096000"/>
            <a:ext cx="548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*Kaur, </a:t>
            </a:r>
            <a:r>
              <a:rPr lang="en-US" sz="1200" dirty="0" err="1" smtClean="0"/>
              <a:t>Radicchi</a:t>
            </a:r>
            <a:r>
              <a:rPr lang="en-US" sz="1200" dirty="0" smtClean="0"/>
              <a:t>, &amp; </a:t>
            </a:r>
            <a:r>
              <a:rPr lang="en-US" sz="1200" dirty="0" err="1" smtClean="0"/>
              <a:t>Menczer</a:t>
            </a:r>
            <a:r>
              <a:rPr lang="en-US" sz="1200" dirty="0" smtClean="0"/>
              <a:t>, “Universality of scholarly impact metrics” (2013)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85365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923" y="381000"/>
            <a:ext cx="8534400" cy="8842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Extended journal usage and citation networks*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6" t="21981" r="61877" b="4865"/>
          <a:stretch/>
        </p:blipFill>
        <p:spPr bwMode="auto">
          <a:xfrm>
            <a:off x="4800600" y="1704357"/>
            <a:ext cx="3657600" cy="3306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5668" y="6336268"/>
            <a:ext cx="8261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 </a:t>
            </a:r>
            <a:r>
              <a:rPr lang="en-US" sz="1200" dirty="0" err="1" smtClean="0"/>
              <a:t>Bollen</a:t>
            </a:r>
            <a:r>
              <a:rPr lang="en-US" sz="1200" dirty="0" smtClean="0"/>
              <a:t>, Van de </a:t>
            </a:r>
            <a:r>
              <a:rPr lang="en-US" sz="1200" dirty="0" err="1" smtClean="0"/>
              <a:t>Sompel</a:t>
            </a:r>
            <a:r>
              <a:rPr lang="en-US" sz="1200" dirty="0" smtClean="0"/>
              <a:t>, &amp; Rodriguez, “Towards Usage-based Impact Metrics: First Results from the MESUR Project”</a:t>
            </a:r>
            <a:endParaRPr lang="en-US" sz="1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22000" r="61458" b="5333"/>
          <a:stretch/>
        </p:blipFill>
        <p:spPr bwMode="auto">
          <a:xfrm>
            <a:off x="549616" y="1676400"/>
            <a:ext cx="4029511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328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Altmetrics</a:t>
            </a:r>
            <a:r>
              <a:rPr lang="en-US" dirty="0" smtClean="0"/>
              <a:t>* (2010)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views and downloads</a:t>
            </a:r>
          </a:p>
          <a:p>
            <a:pPr lvl="1"/>
            <a:r>
              <a:rPr lang="en-US" dirty="0" smtClean="0"/>
              <a:t>HTML, PDF</a:t>
            </a:r>
          </a:p>
          <a:p>
            <a:r>
              <a:rPr lang="en-US" dirty="0" smtClean="0"/>
              <a:t>Discussions on social media </a:t>
            </a:r>
          </a:p>
          <a:p>
            <a:pPr lvl="1"/>
            <a:r>
              <a:rPr lang="en-US" dirty="0" smtClean="0"/>
              <a:t>Facebook, Google+, Twitter, blogs</a:t>
            </a:r>
          </a:p>
          <a:p>
            <a:r>
              <a:rPr lang="en-US" dirty="0" smtClean="0"/>
              <a:t>Bookmarked</a:t>
            </a:r>
          </a:p>
          <a:p>
            <a:pPr lvl="1"/>
            <a:r>
              <a:rPr lang="en-US" dirty="0" err="1" smtClean="0"/>
              <a:t>CiteULike</a:t>
            </a:r>
            <a:r>
              <a:rPr lang="en-US" dirty="0" smtClean="0"/>
              <a:t>, </a:t>
            </a:r>
            <a:r>
              <a:rPr lang="en-US" dirty="0" err="1" smtClean="0"/>
              <a:t>Mendeley</a:t>
            </a:r>
            <a:r>
              <a:rPr lang="en-US" dirty="0" smtClean="0"/>
              <a:t> </a:t>
            </a:r>
          </a:p>
          <a:p>
            <a:r>
              <a:rPr lang="en-US" dirty="0" smtClean="0"/>
              <a:t>Cited</a:t>
            </a:r>
          </a:p>
          <a:p>
            <a:pPr lvl="1"/>
            <a:r>
              <a:rPr lang="en-US" dirty="0" smtClean="0"/>
              <a:t>Google Scholar, </a:t>
            </a:r>
            <a:r>
              <a:rPr lang="en-US" dirty="0" err="1" smtClean="0"/>
              <a:t>CrossRef</a:t>
            </a:r>
            <a:r>
              <a:rPr lang="en-US" dirty="0" smtClean="0"/>
              <a:t>, PubMed Central, Scopus, </a:t>
            </a:r>
            <a:r>
              <a:rPr lang="en-US" dirty="0" err="1" smtClean="0"/>
              <a:t>ImpactStory</a:t>
            </a:r>
            <a:r>
              <a:rPr lang="en-US" dirty="0" smtClean="0"/>
              <a:t>, </a:t>
            </a:r>
            <a:r>
              <a:rPr lang="en-US" dirty="0" err="1" smtClean="0"/>
              <a:t>CitedIn</a:t>
            </a:r>
            <a:endParaRPr lang="en-US" dirty="0" smtClean="0"/>
          </a:p>
          <a:p>
            <a:r>
              <a:rPr lang="en-US" dirty="0" smtClean="0"/>
              <a:t>Recommended</a:t>
            </a:r>
          </a:p>
          <a:p>
            <a:pPr lvl="1"/>
            <a:r>
              <a:rPr lang="en-US" dirty="0" smtClean="0"/>
              <a:t>LinkedIn, Amazon, </a:t>
            </a:r>
            <a:r>
              <a:rPr lang="en-US" dirty="0" err="1" smtClean="0"/>
              <a:t>Pinterest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6098977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*Wikipedia, Altmetric.com</a:t>
            </a:r>
          </a:p>
        </p:txBody>
      </p:sp>
      <p:pic>
        <p:nvPicPr>
          <p:cNvPr id="3074" name="Picture 2" descr="https://www.altmetric.com/images/altmetric_data_flow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84"/>
          <a:stretch/>
        </p:blipFill>
        <p:spPr bwMode="auto">
          <a:xfrm>
            <a:off x="4773795" y="1600200"/>
            <a:ext cx="3203557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79980" y="2702867"/>
            <a:ext cx="618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6154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land of opportunity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Bibliometric research services are …</a:t>
            </a:r>
          </a:p>
          <a:p>
            <a:pPr lvl="1"/>
            <a:r>
              <a:rPr lang="en-US" dirty="0" smtClean="0"/>
              <a:t>Valuable</a:t>
            </a:r>
          </a:p>
          <a:p>
            <a:pPr lvl="1"/>
            <a:r>
              <a:rPr lang="en-US" dirty="0" smtClean="0"/>
              <a:t>Seductive</a:t>
            </a:r>
          </a:p>
          <a:p>
            <a:pPr lvl="1"/>
            <a:r>
              <a:rPr lang="en-US" dirty="0" smtClean="0"/>
              <a:t>Dangerous</a:t>
            </a:r>
          </a:p>
          <a:p>
            <a:r>
              <a:rPr lang="en-US" b="1" dirty="0" smtClean="0"/>
              <a:t>Good</a:t>
            </a:r>
            <a:r>
              <a:rPr lang="en-US" dirty="0" smtClean="0"/>
              <a:t> bibliometric research services are …</a:t>
            </a:r>
          </a:p>
          <a:p>
            <a:pPr lvl="1"/>
            <a:r>
              <a:rPr lang="en-US" dirty="0" smtClean="0"/>
              <a:t>Increasingly important</a:t>
            </a:r>
          </a:p>
          <a:p>
            <a:pPr lvl="1"/>
            <a:r>
              <a:rPr lang="en-US" dirty="0" smtClean="0"/>
              <a:t>Labor-intensive</a:t>
            </a:r>
          </a:p>
          <a:p>
            <a:pPr lvl="1"/>
            <a:r>
              <a:rPr lang="en-US" dirty="0" smtClean="0"/>
              <a:t>Hard (even with good tools)</a:t>
            </a:r>
          </a:p>
          <a:p>
            <a:r>
              <a:rPr lang="en-US" dirty="0" smtClean="0"/>
              <a:t>University bibliometric research services are …</a:t>
            </a:r>
          </a:p>
          <a:p>
            <a:pPr lvl="1"/>
            <a:r>
              <a:rPr lang="en-US" dirty="0" smtClean="0"/>
              <a:t>Too vital to leave to others</a:t>
            </a:r>
          </a:p>
          <a:p>
            <a:pPr lvl="1"/>
            <a:r>
              <a:rPr lang="en-US" dirty="0" smtClean="0"/>
              <a:t>An opportunity for proactive leadership and education</a:t>
            </a:r>
          </a:p>
          <a:p>
            <a:pPr lvl="1"/>
            <a:r>
              <a:rPr lang="en-US" dirty="0" smtClean="0"/>
              <a:t>A natural domain for libraries and librarians to excel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57000"/>
          </a:blip>
          <a:stretch>
            <a:fillRect/>
          </a:stretch>
        </p:blipFill>
        <p:spPr>
          <a:xfrm>
            <a:off x="5715000" y="533400"/>
            <a:ext cx="3006618" cy="2184400"/>
          </a:xfrm>
          <a:prstGeom prst="rect">
            <a:avLst/>
          </a:prstGeom>
          <a:ln>
            <a:noFill/>
          </a:ln>
          <a:effectLst>
            <a:softEdge rad="2286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>
            <a:off x="5638800" y="533400"/>
            <a:ext cx="3104745" cy="1945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alphaModFix amt="57000"/>
          </a:blip>
          <a:stretch>
            <a:fillRect/>
          </a:stretch>
        </p:blipFill>
        <p:spPr>
          <a:xfrm>
            <a:off x="5715000" y="609600"/>
            <a:ext cx="2895600" cy="2105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358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(Still) the solution …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302" y="1600200"/>
            <a:ext cx="387939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020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880</TotalTime>
  <Words>789</Words>
  <Application>Microsoft Macintosh PowerPoint</Application>
  <PresentationFormat>On-screen Show (4:3)</PresentationFormat>
  <Paragraphs>137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Thatch</vt:lpstr>
      <vt:lpstr>Bibliometric Research Services - An iSchool Dean’s Perspective</vt:lpstr>
      <vt:lpstr>Applications of bibliometric services*</vt:lpstr>
      <vt:lpstr>What faculty seek</vt:lpstr>
      <vt:lpstr>What faculty seek</vt:lpstr>
      <vt:lpstr>Why bibliometric services?</vt:lpstr>
      <vt:lpstr>What bibliometric resources?</vt:lpstr>
      <vt:lpstr>Measuring scholarship and impact</vt:lpstr>
      <vt:lpstr>A profusion of indexes</vt:lpstr>
      <vt:lpstr>Peter Brusilovsky</vt:lpstr>
      <vt:lpstr>Richard J. Cox</vt:lpstr>
      <vt:lpstr>Two challenges…</vt:lpstr>
      <vt:lpstr>Normalizing the h-index to discipline*</vt:lpstr>
      <vt:lpstr>Extended journal usage and citation networks*</vt:lpstr>
      <vt:lpstr>Altmetrics* (2010)</vt:lpstr>
      <vt:lpstr>The land of opportunity</vt:lpstr>
      <vt:lpstr>(Still) the solution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Bibliometric Services - An iSchool Dean’s Perspective</dc:title>
  <dc:creator>rlarsen</dc:creator>
  <cp:lastModifiedBy>Berenika Webster</cp:lastModifiedBy>
  <cp:revision>64</cp:revision>
  <dcterms:created xsi:type="dcterms:W3CDTF">2014-05-20T15:03:14Z</dcterms:created>
  <dcterms:modified xsi:type="dcterms:W3CDTF">2014-05-22T18:23:49Z</dcterms:modified>
</cp:coreProperties>
</file>