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54"/>
  </p:notesMasterIdLst>
  <p:handoutMasterIdLst>
    <p:handoutMasterId r:id="rId55"/>
  </p:handoutMasterIdLst>
  <p:sldIdLst>
    <p:sldId id="291" r:id="rId2"/>
    <p:sldId id="425" r:id="rId3"/>
    <p:sldId id="436" r:id="rId4"/>
    <p:sldId id="304" r:id="rId5"/>
    <p:sldId id="305" r:id="rId6"/>
    <p:sldId id="353" r:id="rId7"/>
    <p:sldId id="354" r:id="rId8"/>
    <p:sldId id="410" r:id="rId9"/>
    <p:sldId id="259" r:id="rId10"/>
    <p:sldId id="442" r:id="rId11"/>
    <p:sldId id="261" r:id="rId12"/>
    <p:sldId id="282" r:id="rId13"/>
    <p:sldId id="278" r:id="rId14"/>
    <p:sldId id="333" r:id="rId15"/>
    <p:sldId id="431" r:id="rId16"/>
    <p:sldId id="290" r:id="rId17"/>
    <p:sldId id="430" r:id="rId18"/>
    <p:sldId id="293" r:id="rId19"/>
    <p:sldId id="443" r:id="rId20"/>
    <p:sldId id="283" r:id="rId21"/>
    <p:sldId id="265" r:id="rId22"/>
    <p:sldId id="268" r:id="rId23"/>
    <p:sldId id="279" r:id="rId24"/>
    <p:sldId id="294" r:id="rId25"/>
    <p:sldId id="303" r:id="rId26"/>
    <p:sldId id="440" r:id="rId27"/>
    <p:sldId id="295" r:id="rId28"/>
    <p:sldId id="332" r:id="rId29"/>
    <p:sldId id="296" r:id="rId30"/>
    <p:sldId id="297" r:id="rId31"/>
    <p:sldId id="298" r:id="rId32"/>
    <p:sldId id="299" r:id="rId33"/>
    <p:sldId id="300" r:id="rId34"/>
    <p:sldId id="301" r:id="rId35"/>
    <p:sldId id="330" r:id="rId36"/>
    <p:sldId id="331" r:id="rId37"/>
    <p:sldId id="302" r:id="rId38"/>
    <p:sldId id="445" r:id="rId39"/>
    <p:sldId id="437" r:id="rId40"/>
    <p:sldId id="435" r:id="rId41"/>
    <p:sldId id="292" r:id="rId42"/>
    <p:sldId id="307" r:id="rId43"/>
    <p:sldId id="447" r:id="rId44"/>
    <p:sldId id="449" r:id="rId45"/>
    <p:sldId id="450" r:id="rId46"/>
    <p:sldId id="451" r:id="rId47"/>
    <p:sldId id="452" r:id="rId48"/>
    <p:sldId id="422" r:id="rId49"/>
    <p:sldId id="453" r:id="rId50"/>
    <p:sldId id="286" r:id="rId51"/>
    <p:sldId id="423" r:id="rId52"/>
    <p:sldId id="395" r:id="rId53"/>
  </p:sldIdLst>
  <p:sldSz cx="9144000" cy="6858000" type="screen4x3"/>
  <p:notesSz cx="6934200" cy="92329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800" b="1" kern="1200">
        <a:solidFill>
          <a:srgbClr val="0000CC"/>
        </a:solidFill>
        <a:latin typeface="Arial" charset="0"/>
        <a:ea typeface="+mn-ea"/>
        <a:cs typeface="Times New Roman" charset="0"/>
      </a:defRPr>
    </a:lvl1pPr>
    <a:lvl2pPr marL="457200" algn="ctr" rtl="0" fontAlgn="base">
      <a:spcBef>
        <a:spcPct val="0"/>
      </a:spcBef>
      <a:spcAft>
        <a:spcPct val="0"/>
      </a:spcAft>
      <a:defRPr sz="3800" b="1" kern="1200">
        <a:solidFill>
          <a:srgbClr val="0000CC"/>
        </a:solidFill>
        <a:latin typeface="Arial" charset="0"/>
        <a:ea typeface="+mn-ea"/>
        <a:cs typeface="Times New Roman" charset="0"/>
      </a:defRPr>
    </a:lvl2pPr>
    <a:lvl3pPr marL="914400" algn="ctr" rtl="0" fontAlgn="base">
      <a:spcBef>
        <a:spcPct val="0"/>
      </a:spcBef>
      <a:spcAft>
        <a:spcPct val="0"/>
      </a:spcAft>
      <a:defRPr sz="3800" b="1" kern="1200">
        <a:solidFill>
          <a:srgbClr val="0000CC"/>
        </a:solidFill>
        <a:latin typeface="Arial" charset="0"/>
        <a:ea typeface="+mn-ea"/>
        <a:cs typeface="Times New Roman" charset="0"/>
      </a:defRPr>
    </a:lvl3pPr>
    <a:lvl4pPr marL="1371600" algn="ctr" rtl="0" fontAlgn="base">
      <a:spcBef>
        <a:spcPct val="0"/>
      </a:spcBef>
      <a:spcAft>
        <a:spcPct val="0"/>
      </a:spcAft>
      <a:defRPr sz="3800" b="1" kern="1200">
        <a:solidFill>
          <a:srgbClr val="0000CC"/>
        </a:solidFill>
        <a:latin typeface="Arial" charset="0"/>
        <a:ea typeface="+mn-ea"/>
        <a:cs typeface="Times New Roman" charset="0"/>
      </a:defRPr>
    </a:lvl4pPr>
    <a:lvl5pPr marL="1828800" algn="ctr" rtl="0" fontAlgn="base">
      <a:spcBef>
        <a:spcPct val="0"/>
      </a:spcBef>
      <a:spcAft>
        <a:spcPct val="0"/>
      </a:spcAft>
      <a:defRPr sz="3800" b="1" kern="1200">
        <a:solidFill>
          <a:srgbClr val="0000CC"/>
        </a:solidFill>
        <a:latin typeface="Arial" charset="0"/>
        <a:ea typeface="+mn-ea"/>
        <a:cs typeface="Times New Roman" charset="0"/>
      </a:defRPr>
    </a:lvl5pPr>
    <a:lvl6pPr marL="2286000" algn="l" defTabSz="914400" rtl="0" eaLnBrk="1" latinLnBrk="0" hangingPunct="1">
      <a:defRPr sz="3800" b="1" kern="1200">
        <a:solidFill>
          <a:srgbClr val="0000CC"/>
        </a:solidFill>
        <a:latin typeface="Arial" charset="0"/>
        <a:ea typeface="+mn-ea"/>
        <a:cs typeface="Times New Roman" charset="0"/>
      </a:defRPr>
    </a:lvl6pPr>
    <a:lvl7pPr marL="2743200" algn="l" defTabSz="914400" rtl="0" eaLnBrk="1" latinLnBrk="0" hangingPunct="1">
      <a:defRPr sz="3800" b="1" kern="1200">
        <a:solidFill>
          <a:srgbClr val="0000CC"/>
        </a:solidFill>
        <a:latin typeface="Arial" charset="0"/>
        <a:ea typeface="+mn-ea"/>
        <a:cs typeface="Times New Roman" charset="0"/>
      </a:defRPr>
    </a:lvl7pPr>
    <a:lvl8pPr marL="3200400" algn="l" defTabSz="914400" rtl="0" eaLnBrk="1" latinLnBrk="0" hangingPunct="1">
      <a:defRPr sz="3800" b="1" kern="1200">
        <a:solidFill>
          <a:srgbClr val="0000CC"/>
        </a:solidFill>
        <a:latin typeface="Arial" charset="0"/>
        <a:ea typeface="+mn-ea"/>
        <a:cs typeface="Times New Roman" charset="0"/>
      </a:defRPr>
    </a:lvl8pPr>
    <a:lvl9pPr marL="3657600" algn="l" defTabSz="914400" rtl="0" eaLnBrk="1" latinLnBrk="0" hangingPunct="1">
      <a:defRPr sz="3800" b="1" kern="1200">
        <a:solidFill>
          <a:srgbClr val="0000CC"/>
        </a:solidFill>
        <a:latin typeface="Arial" charset="0"/>
        <a:ea typeface="+mn-ea"/>
        <a:cs typeface="Times New Roman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28F"/>
    <a:srgbClr val="3F5A71"/>
    <a:srgbClr val="5B84A5"/>
    <a:srgbClr val="7093B0"/>
    <a:srgbClr val="D5D5D5"/>
    <a:srgbClr val="DDDDDD"/>
    <a:srgbClr val="A2B6C6"/>
    <a:srgbClr val="263A58"/>
    <a:srgbClr val="990000"/>
    <a:srgbClr val="9F9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935" autoAdjust="0"/>
  </p:normalViewPr>
  <p:slideViewPr>
    <p:cSldViewPr>
      <p:cViewPr varScale="1">
        <p:scale>
          <a:sx n="75" d="100"/>
          <a:sy n="75" d="100"/>
        </p:scale>
        <p:origin x="-23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notesMaster" Target="notesMasters/notesMaster1.xml"/><Relationship Id="rId55" Type="http://schemas.openxmlformats.org/officeDocument/2006/relationships/handoutMaster" Target="handoutMasters/handoutMaster1.xml"/><Relationship Id="rId56" Type="http://schemas.openxmlformats.org/officeDocument/2006/relationships/printerSettings" Target="printerSettings/printerSettings1.bin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tsd:Desktop:serialsinflation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429326273557226"/>
          <c:y val="0.0300230946882217"/>
          <c:w val="0.845754581803791"/>
          <c:h val="0.849885435798585"/>
        </c:manualLayout>
      </c:layout>
      <c:scatterChart>
        <c:scatterStyle val="lineMarker"/>
        <c:varyColors val="0"/>
        <c:ser>
          <c:idx val="1"/>
          <c:order val="0"/>
          <c:tx>
            <c:strRef>
              <c:f>Sheet1!$D$30</c:f>
              <c:strCache>
                <c:ptCount val="1"/>
                <c:pt idx="0">
                  <c:v>biology</c:v>
                </c:pt>
              </c:strCache>
            </c:strRef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xVal>
            <c:numRef>
              <c:f>Sheet1!$B$31:$B$50</c:f>
              <c:numCache>
                <c:formatCode>General</c:formatCode>
                <c:ptCount val="20"/>
                <c:pt idx="0">
                  <c:v>1990.0</c:v>
                </c:pt>
                <c:pt idx="1">
                  <c:v>1991.0</c:v>
                </c:pt>
                <c:pt idx="2">
                  <c:v>1992.0</c:v>
                </c:pt>
                <c:pt idx="3">
                  <c:v>1993.0</c:v>
                </c:pt>
                <c:pt idx="4">
                  <c:v>1994.0</c:v>
                </c:pt>
                <c:pt idx="5">
                  <c:v>1995.0</c:v>
                </c:pt>
                <c:pt idx="6">
                  <c:v>1996.0</c:v>
                </c:pt>
                <c:pt idx="7">
                  <c:v>1997.0</c:v>
                </c:pt>
                <c:pt idx="8">
                  <c:v>1998.0</c:v>
                </c:pt>
                <c:pt idx="9">
                  <c:v>1999.0</c:v>
                </c:pt>
                <c:pt idx="10">
                  <c:v>2000.0</c:v>
                </c:pt>
                <c:pt idx="11">
                  <c:v>2001.0</c:v>
                </c:pt>
                <c:pt idx="12">
                  <c:v>2002.0</c:v>
                </c:pt>
                <c:pt idx="13">
                  <c:v>2003.0</c:v>
                </c:pt>
                <c:pt idx="14">
                  <c:v>2004.0</c:v>
                </c:pt>
                <c:pt idx="15">
                  <c:v>2005.0</c:v>
                </c:pt>
                <c:pt idx="16">
                  <c:v>2006.0</c:v>
                </c:pt>
                <c:pt idx="17">
                  <c:v>2007.0</c:v>
                </c:pt>
                <c:pt idx="18">
                  <c:v>2008.0</c:v>
                </c:pt>
                <c:pt idx="19">
                  <c:v>2009.0</c:v>
                </c:pt>
              </c:numCache>
            </c:numRef>
          </c:xVal>
          <c:yVal>
            <c:numRef>
              <c:f>Sheet1!$D$31:$D$50</c:f>
              <c:numCache>
                <c:formatCode>General</c:formatCode>
                <c:ptCount val="20"/>
                <c:pt idx="0">
                  <c:v>0.0</c:v>
                </c:pt>
                <c:pt idx="1">
                  <c:v>18.92544683591851</c:v>
                </c:pt>
                <c:pt idx="2">
                  <c:v>27.45961032687457</c:v>
                </c:pt>
                <c:pt idx="3">
                  <c:v>47.12307444581612</c:v>
                </c:pt>
                <c:pt idx="4">
                  <c:v>49.77725296548763</c:v>
                </c:pt>
                <c:pt idx="5">
                  <c:v>73.62460415436638</c:v>
                </c:pt>
                <c:pt idx="6">
                  <c:v>92.53663249423</c:v>
                </c:pt>
                <c:pt idx="7">
                  <c:v>121.1502334818313</c:v>
                </c:pt>
                <c:pt idx="8">
                  <c:v>139.2249476678654</c:v>
                </c:pt>
                <c:pt idx="9">
                  <c:v>149.8819172347163</c:v>
                </c:pt>
                <c:pt idx="10">
                  <c:v>167.417207879341</c:v>
                </c:pt>
                <c:pt idx="11">
                  <c:v>185.6341581235575</c:v>
                </c:pt>
                <c:pt idx="12">
                  <c:v>194.4044871450808</c:v>
                </c:pt>
                <c:pt idx="13">
                  <c:v>215.5171488379582</c:v>
                </c:pt>
                <c:pt idx="14">
                  <c:v>269.545381353658</c:v>
                </c:pt>
                <c:pt idx="15">
                  <c:v>300.9446621222693</c:v>
                </c:pt>
                <c:pt idx="16">
                  <c:v>315.4366378616278</c:v>
                </c:pt>
                <c:pt idx="17">
                  <c:v>349.7879877623316</c:v>
                </c:pt>
                <c:pt idx="18">
                  <c:v>385.7495571896302</c:v>
                </c:pt>
                <c:pt idx="19">
                  <c:v>431.3724437765015</c:v>
                </c:pt>
              </c:numCache>
            </c:numRef>
          </c:yVal>
          <c:smooth val="0"/>
        </c:ser>
        <c:ser>
          <c:idx val="3"/>
          <c:order val="1"/>
          <c:tx>
            <c:strRef>
              <c:f>Sheet1!$F$30</c:f>
              <c:strCache>
                <c:ptCount val="1"/>
                <c:pt idx="0">
                  <c:v>chemistry</c:v>
                </c:pt>
              </c:strCache>
            </c:strRef>
          </c:tx>
          <c:spPr>
            <a:ln w="12700">
              <a:solidFill>
                <a:srgbClr val="FF6600"/>
              </a:solidFill>
              <a:prstDash val="solid"/>
            </a:ln>
          </c:spPr>
          <c:marker>
            <c:symbol val="x"/>
            <c:size val="6"/>
            <c:spPr>
              <a:noFill/>
              <a:ln>
                <a:solidFill>
                  <a:srgbClr val="FF6600"/>
                </a:solidFill>
                <a:prstDash val="solid"/>
              </a:ln>
            </c:spPr>
          </c:marker>
          <c:xVal>
            <c:numRef>
              <c:f>Sheet1!$B$31:$B$50</c:f>
              <c:numCache>
                <c:formatCode>General</c:formatCode>
                <c:ptCount val="20"/>
                <c:pt idx="0">
                  <c:v>1990.0</c:v>
                </c:pt>
                <c:pt idx="1">
                  <c:v>1991.0</c:v>
                </c:pt>
                <c:pt idx="2">
                  <c:v>1992.0</c:v>
                </c:pt>
                <c:pt idx="3">
                  <c:v>1993.0</c:v>
                </c:pt>
                <c:pt idx="4">
                  <c:v>1994.0</c:v>
                </c:pt>
                <c:pt idx="5">
                  <c:v>1995.0</c:v>
                </c:pt>
                <c:pt idx="6">
                  <c:v>1996.0</c:v>
                </c:pt>
                <c:pt idx="7">
                  <c:v>1997.0</c:v>
                </c:pt>
                <c:pt idx="8">
                  <c:v>1998.0</c:v>
                </c:pt>
                <c:pt idx="9">
                  <c:v>1999.0</c:v>
                </c:pt>
                <c:pt idx="10">
                  <c:v>2000.0</c:v>
                </c:pt>
                <c:pt idx="11">
                  <c:v>2001.0</c:v>
                </c:pt>
                <c:pt idx="12">
                  <c:v>2002.0</c:v>
                </c:pt>
                <c:pt idx="13">
                  <c:v>2003.0</c:v>
                </c:pt>
                <c:pt idx="14">
                  <c:v>2004.0</c:v>
                </c:pt>
                <c:pt idx="15">
                  <c:v>2005.0</c:v>
                </c:pt>
                <c:pt idx="16">
                  <c:v>2006.0</c:v>
                </c:pt>
                <c:pt idx="17">
                  <c:v>2007.0</c:v>
                </c:pt>
                <c:pt idx="18">
                  <c:v>2008.0</c:v>
                </c:pt>
                <c:pt idx="19">
                  <c:v>2009.0</c:v>
                </c:pt>
              </c:numCache>
            </c:numRef>
          </c:xVal>
          <c:yVal>
            <c:numRef>
              <c:f>Sheet1!$F$31:$F$50</c:f>
              <c:numCache>
                <c:formatCode>General</c:formatCode>
                <c:ptCount val="20"/>
                <c:pt idx="0">
                  <c:v>0.0</c:v>
                </c:pt>
                <c:pt idx="1">
                  <c:v>23.05305180426036</c:v>
                </c:pt>
                <c:pt idx="2">
                  <c:v>42.80479056856812</c:v>
                </c:pt>
                <c:pt idx="3">
                  <c:v>62.5487321835137</c:v>
                </c:pt>
                <c:pt idx="4">
                  <c:v>72.52440507750356</c:v>
                </c:pt>
                <c:pt idx="5">
                  <c:v>59.0618469887409</c:v>
                </c:pt>
                <c:pt idx="6">
                  <c:v>93.25390637183045</c:v>
                </c:pt>
                <c:pt idx="7">
                  <c:v>111.9608271216043</c:v>
                </c:pt>
                <c:pt idx="8">
                  <c:v>145.9423634719147</c:v>
                </c:pt>
                <c:pt idx="9">
                  <c:v>156.0240775972305</c:v>
                </c:pt>
                <c:pt idx="10">
                  <c:v>177.8249072139226</c:v>
                </c:pt>
                <c:pt idx="11">
                  <c:v>199.1126844025824</c:v>
                </c:pt>
                <c:pt idx="12">
                  <c:v>234.2201291207934</c:v>
                </c:pt>
                <c:pt idx="13">
                  <c:v>274.7403549262389</c:v>
                </c:pt>
                <c:pt idx="14">
                  <c:v>320.2663506222119</c:v>
                </c:pt>
                <c:pt idx="15">
                  <c:v>347.244487415401</c:v>
                </c:pt>
                <c:pt idx="16">
                  <c:v>407.4384804915321</c:v>
                </c:pt>
                <c:pt idx="17">
                  <c:v>434.7285032592073</c:v>
                </c:pt>
                <c:pt idx="18">
                  <c:v>444.2410254810839</c:v>
                </c:pt>
                <c:pt idx="19">
                  <c:v>475.429622929857</c:v>
                </c:pt>
              </c:numCache>
            </c:numRef>
          </c:yVal>
          <c:smooth val="0"/>
        </c:ser>
        <c:ser>
          <c:idx val="4"/>
          <c:order val="2"/>
          <c:tx>
            <c:strRef>
              <c:f>Sheet1!$G$30</c:f>
              <c:strCache>
                <c:ptCount val="1"/>
                <c:pt idx="0">
                  <c:v>engineering &amp; tech</c:v>
                </c:pt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6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xVal>
            <c:numRef>
              <c:f>Sheet1!$B$31:$B$50</c:f>
              <c:numCache>
                <c:formatCode>General</c:formatCode>
                <c:ptCount val="20"/>
                <c:pt idx="0">
                  <c:v>1990.0</c:v>
                </c:pt>
                <c:pt idx="1">
                  <c:v>1991.0</c:v>
                </c:pt>
                <c:pt idx="2">
                  <c:v>1992.0</c:v>
                </c:pt>
                <c:pt idx="3">
                  <c:v>1993.0</c:v>
                </c:pt>
                <c:pt idx="4">
                  <c:v>1994.0</c:v>
                </c:pt>
                <c:pt idx="5">
                  <c:v>1995.0</c:v>
                </c:pt>
                <c:pt idx="6">
                  <c:v>1996.0</c:v>
                </c:pt>
                <c:pt idx="7">
                  <c:v>1997.0</c:v>
                </c:pt>
                <c:pt idx="8">
                  <c:v>1998.0</c:v>
                </c:pt>
                <c:pt idx="9">
                  <c:v>1999.0</c:v>
                </c:pt>
                <c:pt idx="10">
                  <c:v>2000.0</c:v>
                </c:pt>
                <c:pt idx="11">
                  <c:v>2001.0</c:v>
                </c:pt>
                <c:pt idx="12">
                  <c:v>2002.0</c:v>
                </c:pt>
                <c:pt idx="13">
                  <c:v>2003.0</c:v>
                </c:pt>
                <c:pt idx="14">
                  <c:v>2004.0</c:v>
                </c:pt>
                <c:pt idx="15">
                  <c:v>2005.0</c:v>
                </c:pt>
                <c:pt idx="16">
                  <c:v>2006.0</c:v>
                </c:pt>
                <c:pt idx="17">
                  <c:v>2007.0</c:v>
                </c:pt>
                <c:pt idx="18">
                  <c:v>2008.0</c:v>
                </c:pt>
                <c:pt idx="19">
                  <c:v>2009.0</c:v>
                </c:pt>
              </c:numCache>
            </c:numRef>
          </c:xVal>
          <c:yVal>
            <c:numRef>
              <c:f>Sheet1!$G$31:$G$50</c:f>
              <c:numCache>
                <c:formatCode>General</c:formatCode>
                <c:ptCount val="20"/>
                <c:pt idx="0">
                  <c:v>0.0</c:v>
                </c:pt>
                <c:pt idx="1">
                  <c:v>28.58291581616874</c:v>
                </c:pt>
                <c:pt idx="2">
                  <c:v>48.56807076142761</c:v>
                </c:pt>
                <c:pt idx="3">
                  <c:v>64.06568936722955</c:v>
                </c:pt>
                <c:pt idx="4">
                  <c:v>66.20894414548131</c:v>
                </c:pt>
                <c:pt idx="5">
                  <c:v>24.79742685717821</c:v>
                </c:pt>
                <c:pt idx="6">
                  <c:v>110.2059751345333</c:v>
                </c:pt>
                <c:pt idx="7">
                  <c:v>135.2523659305994</c:v>
                </c:pt>
                <c:pt idx="8">
                  <c:v>153.9184759077132</c:v>
                </c:pt>
                <c:pt idx="9">
                  <c:v>182.1983051895837</c:v>
                </c:pt>
                <c:pt idx="10">
                  <c:v>204.9545370198553</c:v>
                </c:pt>
                <c:pt idx="11">
                  <c:v>233.4230222057277</c:v>
                </c:pt>
                <c:pt idx="12">
                  <c:v>265.1203067977979</c:v>
                </c:pt>
                <c:pt idx="13">
                  <c:v>295.8279210737922</c:v>
                </c:pt>
                <c:pt idx="14">
                  <c:v>339.3208387455919</c:v>
                </c:pt>
                <c:pt idx="15">
                  <c:v>386.0209067854272</c:v>
                </c:pt>
                <c:pt idx="16">
                  <c:v>412.7729325168553</c:v>
                </c:pt>
                <c:pt idx="17">
                  <c:v>452.5143811467805</c:v>
                </c:pt>
                <c:pt idx="18">
                  <c:v>471.3799715469784</c:v>
                </c:pt>
                <c:pt idx="19">
                  <c:v>518.0800395868131</c:v>
                </c:pt>
              </c:numCache>
            </c:numRef>
          </c:yVal>
          <c:smooth val="0"/>
        </c:ser>
        <c:ser>
          <c:idx val="6"/>
          <c:order val="3"/>
          <c:tx>
            <c:strRef>
              <c:f>Sheet1!$I$30</c:f>
              <c:strCache>
                <c:ptCount val="1"/>
                <c:pt idx="0">
                  <c:v>general science</c:v>
                </c:pt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6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xVal>
            <c:numRef>
              <c:f>Sheet1!$B$31:$B$50</c:f>
              <c:numCache>
                <c:formatCode>General</c:formatCode>
                <c:ptCount val="20"/>
                <c:pt idx="0">
                  <c:v>1990.0</c:v>
                </c:pt>
                <c:pt idx="1">
                  <c:v>1991.0</c:v>
                </c:pt>
                <c:pt idx="2">
                  <c:v>1992.0</c:v>
                </c:pt>
                <c:pt idx="3">
                  <c:v>1993.0</c:v>
                </c:pt>
                <c:pt idx="4">
                  <c:v>1994.0</c:v>
                </c:pt>
                <c:pt idx="5">
                  <c:v>1995.0</c:v>
                </c:pt>
                <c:pt idx="6">
                  <c:v>1996.0</c:v>
                </c:pt>
                <c:pt idx="7">
                  <c:v>1997.0</c:v>
                </c:pt>
                <c:pt idx="8">
                  <c:v>1998.0</c:v>
                </c:pt>
                <c:pt idx="9">
                  <c:v>1999.0</c:v>
                </c:pt>
                <c:pt idx="10">
                  <c:v>2000.0</c:v>
                </c:pt>
                <c:pt idx="11">
                  <c:v>2001.0</c:v>
                </c:pt>
                <c:pt idx="12">
                  <c:v>2002.0</c:v>
                </c:pt>
                <c:pt idx="13">
                  <c:v>2003.0</c:v>
                </c:pt>
                <c:pt idx="14">
                  <c:v>2004.0</c:v>
                </c:pt>
                <c:pt idx="15">
                  <c:v>2005.0</c:v>
                </c:pt>
                <c:pt idx="16">
                  <c:v>2006.0</c:v>
                </c:pt>
                <c:pt idx="17">
                  <c:v>2007.0</c:v>
                </c:pt>
                <c:pt idx="18">
                  <c:v>2008.0</c:v>
                </c:pt>
                <c:pt idx="19">
                  <c:v>2009.0</c:v>
                </c:pt>
              </c:numCache>
            </c:numRef>
          </c:xVal>
          <c:yVal>
            <c:numRef>
              <c:f>Sheet1!$I$31:$I$50</c:f>
              <c:numCache>
                <c:formatCode>General</c:formatCode>
                <c:ptCount val="20"/>
                <c:pt idx="0">
                  <c:v>0.0</c:v>
                </c:pt>
                <c:pt idx="1">
                  <c:v>23.016706945466</c:v>
                </c:pt>
                <c:pt idx="2">
                  <c:v>57.79657455080382</c:v>
                </c:pt>
                <c:pt idx="3">
                  <c:v>82.92529158348218</c:v>
                </c:pt>
                <c:pt idx="4">
                  <c:v>104.9542923190081</c:v>
                </c:pt>
                <c:pt idx="5">
                  <c:v>101.0560050436062</c:v>
                </c:pt>
                <c:pt idx="6">
                  <c:v>164.9626983293055</c:v>
                </c:pt>
                <c:pt idx="7">
                  <c:v>178.6539876011348</c:v>
                </c:pt>
                <c:pt idx="8">
                  <c:v>219.3233161710623</c:v>
                </c:pt>
                <c:pt idx="9">
                  <c:v>277.6820426605022</c:v>
                </c:pt>
                <c:pt idx="10">
                  <c:v>300.3204791425869</c:v>
                </c:pt>
                <c:pt idx="11">
                  <c:v>336.3507407796574</c:v>
                </c:pt>
                <c:pt idx="12">
                  <c:v>388.5205421876642</c:v>
                </c:pt>
                <c:pt idx="13">
                  <c:v>421.4458337711463</c:v>
                </c:pt>
                <c:pt idx="14">
                  <c:v>405.4113691289272</c:v>
                </c:pt>
                <c:pt idx="15">
                  <c:v>456.3728065566879</c:v>
                </c:pt>
                <c:pt idx="16">
                  <c:v>476.8624566565095</c:v>
                </c:pt>
                <c:pt idx="17">
                  <c:v>498.4028580435011</c:v>
                </c:pt>
                <c:pt idx="18">
                  <c:v>537.2806556688035</c:v>
                </c:pt>
                <c:pt idx="19">
                  <c:v>516.791005568982</c:v>
                </c:pt>
              </c:numCache>
            </c:numRef>
          </c:yVal>
          <c:smooth val="0"/>
        </c:ser>
        <c:ser>
          <c:idx val="9"/>
          <c:order val="4"/>
          <c:tx>
            <c:strRef>
              <c:f>Sheet1!$L$30</c:f>
              <c:strCache>
                <c:ptCount val="1"/>
                <c:pt idx="0">
                  <c:v>math &amp; comp sci</c:v>
                </c:pt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FF99CC"/>
              </a:solidFill>
              <a:ln>
                <a:solidFill>
                  <a:srgbClr val="FF99CC"/>
                </a:solidFill>
                <a:prstDash val="solid"/>
              </a:ln>
            </c:spPr>
          </c:marker>
          <c:xVal>
            <c:numRef>
              <c:f>Sheet1!$B$31:$B$50</c:f>
              <c:numCache>
                <c:formatCode>General</c:formatCode>
                <c:ptCount val="20"/>
                <c:pt idx="0">
                  <c:v>1990.0</c:v>
                </c:pt>
                <c:pt idx="1">
                  <c:v>1991.0</c:v>
                </c:pt>
                <c:pt idx="2">
                  <c:v>1992.0</c:v>
                </c:pt>
                <c:pt idx="3">
                  <c:v>1993.0</c:v>
                </c:pt>
                <c:pt idx="4">
                  <c:v>1994.0</c:v>
                </c:pt>
                <c:pt idx="5">
                  <c:v>1995.0</c:v>
                </c:pt>
                <c:pt idx="6">
                  <c:v>1996.0</c:v>
                </c:pt>
                <c:pt idx="7">
                  <c:v>1997.0</c:v>
                </c:pt>
                <c:pt idx="8">
                  <c:v>1998.0</c:v>
                </c:pt>
                <c:pt idx="9">
                  <c:v>1999.0</c:v>
                </c:pt>
                <c:pt idx="10">
                  <c:v>2000.0</c:v>
                </c:pt>
                <c:pt idx="11">
                  <c:v>2001.0</c:v>
                </c:pt>
                <c:pt idx="12">
                  <c:v>2002.0</c:v>
                </c:pt>
                <c:pt idx="13">
                  <c:v>2003.0</c:v>
                </c:pt>
                <c:pt idx="14">
                  <c:v>2004.0</c:v>
                </c:pt>
                <c:pt idx="15">
                  <c:v>2005.0</c:v>
                </c:pt>
                <c:pt idx="16">
                  <c:v>2006.0</c:v>
                </c:pt>
                <c:pt idx="17">
                  <c:v>2007.0</c:v>
                </c:pt>
                <c:pt idx="18">
                  <c:v>2008.0</c:v>
                </c:pt>
                <c:pt idx="19">
                  <c:v>2009.0</c:v>
                </c:pt>
              </c:numCache>
            </c:numRef>
          </c:xVal>
          <c:yVal>
            <c:numRef>
              <c:f>Sheet1!$L$31:$L$50</c:f>
              <c:numCache>
                <c:formatCode>General</c:formatCode>
                <c:ptCount val="20"/>
                <c:pt idx="0">
                  <c:v>0.0</c:v>
                </c:pt>
                <c:pt idx="1">
                  <c:v>21.15060100210286</c:v>
                </c:pt>
                <c:pt idx="2">
                  <c:v>31.38451153975959</c:v>
                </c:pt>
                <c:pt idx="3">
                  <c:v>47.22864041122563</c:v>
                </c:pt>
                <c:pt idx="4">
                  <c:v>56.71486798722691</c:v>
                </c:pt>
                <c:pt idx="5">
                  <c:v>65.46639320854643</c:v>
                </c:pt>
                <c:pt idx="6">
                  <c:v>94.66756665541683</c:v>
                </c:pt>
                <c:pt idx="7">
                  <c:v>112.2900386822088</c:v>
                </c:pt>
                <c:pt idx="8">
                  <c:v>123.2430748461798</c:v>
                </c:pt>
                <c:pt idx="9">
                  <c:v>133.3056413717905</c:v>
                </c:pt>
                <c:pt idx="10">
                  <c:v>149.7001479789195</c:v>
                </c:pt>
                <c:pt idx="11">
                  <c:v>164.4331368934812</c:v>
                </c:pt>
                <c:pt idx="12">
                  <c:v>187.4425608141437</c:v>
                </c:pt>
                <c:pt idx="13">
                  <c:v>198.9978971416704</c:v>
                </c:pt>
                <c:pt idx="14">
                  <c:v>204.005815311924</c:v>
                </c:pt>
                <c:pt idx="15">
                  <c:v>228.9285807004335</c:v>
                </c:pt>
                <c:pt idx="16">
                  <c:v>231.7843142345336</c:v>
                </c:pt>
                <c:pt idx="17">
                  <c:v>240.8707391157611</c:v>
                </c:pt>
                <c:pt idx="18">
                  <c:v>266.3127287831978</c:v>
                </c:pt>
                <c:pt idx="19">
                  <c:v>282.14906929048</c:v>
                </c:pt>
              </c:numCache>
            </c:numRef>
          </c:yVal>
          <c:smooth val="0"/>
        </c:ser>
        <c:ser>
          <c:idx val="10"/>
          <c:order val="5"/>
          <c:tx>
            <c:strRef>
              <c:f>Sheet1!$M$30</c:f>
              <c:strCache>
                <c:ptCount val="1"/>
                <c:pt idx="0">
                  <c:v>physics</c:v>
                </c:pt>
              </c:strCache>
            </c:strRef>
          </c:tx>
          <c:spPr>
            <a:ln w="12700">
              <a:solidFill>
                <a:srgbClr val="006411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006411"/>
              </a:solidFill>
              <a:ln>
                <a:solidFill>
                  <a:srgbClr val="006411"/>
                </a:solidFill>
                <a:prstDash val="solid"/>
              </a:ln>
            </c:spPr>
          </c:marker>
          <c:xVal>
            <c:numRef>
              <c:f>Sheet1!$B$31:$B$50</c:f>
              <c:numCache>
                <c:formatCode>General</c:formatCode>
                <c:ptCount val="20"/>
                <c:pt idx="0">
                  <c:v>1990.0</c:v>
                </c:pt>
                <c:pt idx="1">
                  <c:v>1991.0</c:v>
                </c:pt>
                <c:pt idx="2">
                  <c:v>1992.0</c:v>
                </c:pt>
                <c:pt idx="3">
                  <c:v>1993.0</c:v>
                </c:pt>
                <c:pt idx="4">
                  <c:v>1994.0</c:v>
                </c:pt>
                <c:pt idx="5">
                  <c:v>1995.0</c:v>
                </c:pt>
                <c:pt idx="6">
                  <c:v>1996.0</c:v>
                </c:pt>
                <c:pt idx="7">
                  <c:v>1997.0</c:v>
                </c:pt>
                <c:pt idx="8">
                  <c:v>1998.0</c:v>
                </c:pt>
                <c:pt idx="9">
                  <c:v>1999.0</c:v>
                </c:pt>
                <c:pt idx="10">
                  <c:v>2000.0</c:v>
                </c:pt>
                <c:pt idx="11">
                  <c:v>2001.0</c:v>
                </c:pt>
                <c:pt idx="12">
                  <c:v>2002.0</c:v>
                </c:pt>
                <c:pt idx="13">
                  <c:v>2003.0</c:v>
                </c:pt>
                <c:pt idx="14">
                  <c:v>2004.0</c:v>
                </c:pt>
                <c:pt idx="15">
                  <c:v>2005.0</c:v>
                </c:pt>
                <c:pt idx="16">
                  <c:v>2006.0</c:v>
                </c:pt>
                <c:pt idx="17">
                  <c:v>2007.0</c:v>
                </c:pt>
                <c:pt idx="18">
                  <c:v>2008.0</c:v>
                </c:pt>
                <c:pt idx="19">
                  <c:v>2009.0</c:v>
                </c:pt>
              </c:numCache>
            </c:numRef>
          </c:xVal>
          <c:yVal>
            <c:numRef>
              <c:f>Sheet1!$M$31:$M$50</c:f>
              <c:numCache>
                <c:formatCode>General</c:formatCode>
                <c:ptCount val="20"/>
                <c:pt idx="0">
                  <c:v>0.0</c:v>
                </c:pt>
                <c:pt idx="1">
                  <c:v>19.46004764285505</c:v>
                </c:pt>
                <c:pt idx="2">
                  <c:v>36.35120430550228</c:v>
                </c:pt>
                <c:pt idx="3">
                  <c:v>60.32997088492196</c:v>
                </c:pt>
                <c:pt idx="4">
                  <c:v>61.59456518542484</c:v>
                </c:pt>
                <c:pt idx="5">
                  <c:v>65.64714878098991</c:v>
                </c:pt>
                <c:pt idx="6">
                  <c:v>99.21771608387496</c:v>
                </c:pt>
                <c:pt idx="7">
                  <c:v>119.7556097991354</c:v>
                </c:pt>
                <c:pt idx="8">
                  <c:v>135.4248154574596</c:v>
                </c:pt>
                <c:pt idx="9">
                  <c:v>152.5130135576273</c:v>
                </c:pt>
                <c:pt idx="10">
                  <c:v>176.4035526277093</c:v>
                </c:pt>
                <c:pt idx="11">
                  <c:v>195.7283180895803</c:v>
                </c:pt>
                <c:pt idx="12">
                  <c:v>226.2682704467254</c:v>
                </c:pt>
                <c:pt idx="13">
                  <c:v>246.7135252771807</c:v>
                </c:pt>
                <c:pt idx="14">
                  <c:v>273.9375937417286</c:v>
                </c:pt>
                <c:pt idx="15">
                  <c:v>299.8176631473694</c:v>
                </c:pt>
                <c:pt idx="16">
                  <c:v>319.0806693527042</c:v>
                </c:pt>
                <c:pt idx="17">
                  <c:v>321.2863570861383</c:v>
                </c:pt>
                <c:pt idx="18">
                  <c:v>356.2832691233127</c:v>
                </c:pt>
                <c:pt idx="19">
                  <c:v>378.1931006087697</c:v>
                </c:pt>
              </c:numCache>
            </c:numRef>
          </c:yVal>
          <c:smooth val="0"/>
        </c:ser>
        <c:ser>
          <c:idx val="13"/>
          <c:order val="6"/>
          <c:tx>
            <c:strRef>
              <c:f>Sheet1!$P$30</c:f>
              <c:strCache>
                <c:ptCount val="1"/>
                <c:pt idx="0">
                  <c:v>CPI (general inflation)</c:v>
                </c:pt>
              </c:strCache>
            </c:strRef>
          </c:tx>
          <c:spPr>
            <a:ln w="25400">
              <a:solidFill>
                <a:srgbClr val="0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Sheet1!$B$31:$B$50</c:f>
              <c:numCache>
                <c:formatCode>General</c:formatCode>
                <c:ptCount val="20"/>
                <c:pt idx="0">
                  <c:v>1990.0</c:v>
                </c:pt>
                <c:pt idx="1">
                  <c:v>1991.0</c:v>
                </c:pt>
                <c:pt idx="2">
                  <c:v>1992.0</c:v>
                </c:pt>
                <c:pt idx="3">
                  <c:v>1993.0</c:v>
                </c:pt>
                <c:pt idx="4">
                  <c:v>1994.0</c:v>
                </c:pt>
                <c:pt idx="5">
                  <c:v>1995.0</c:v>
                </c:pt>
                <c:pt idx="6">
                  <c:v>1996.0</c:v>
                </c:pt>
                <c:pt idx="7">
                  <c:v>1997.0</c:v>
                </c:pt>
                <c:pt idx="8">
                  <c:v>1998.0</c:v>
                </c:pt>
                <c:pt idx="9">
                  <c:v>1999.0</c:v>
                </c:pt>
                <c:pt idx="10">
                  <c:v>2000.0</c:v>
                </c:pt>
                <c:pt idx="11">
                  <c:v>2001.0</c:v>
                </c:pt>
                <c:pt idx="12">
                  <c:v>2002.0</c:v>
                </c:pt>
                <c:pt idx="13">
                  <c:v>2003.0</c:v>
                </c:pt>
                <c:pt idx="14">
                  <c:v>2004.0</c:v>
                </c:pt>
                <c:pt idx="15">
                  <c:v>2005.0</c:v>
                </c:pt>
                <c:pt idx="16">
                  <c:v>2006.0</c:v>
                </c:pt>
                <c:pt idx="17">
                  <c:v>2007.0</c:v>
                </c:pt>
                <c:pt idx="18">
                  <c:v>2008.0</c:v>
                </c:pt>
                <c:pt idx="19">
                  <c:v>2009.0</c:v>
                </c:pt>
              </c:numCache>
            </c:numRef>
          </c:xVal>
          <c:yVal>
            <c:numRef>
              <c:f>Sheet1!$P$31:$P$50</c:f>
              <c:numCache>
                <c:formatCode>General</c:formatCode>
                <c:ptCount val="20"/>
                <c:pt idx="0">
                  <c:v>0.0</c:v>
                </c:pt>
                <c:pt idx="1">
                  <c:v>4.208110175975506</c:v>
                </c:pt>
                <c:pt idx="2">
                  <c:v>7.345065034430021</c:v>
                </c:pt>
                <c:pt idx="3">
                  <c:v>10.55853098699313</c:v>
                </c:pt>
                <c:pt idx="4">
                  <c:v>13.389441469013</c:v>
                </c:pt>
                <c:pt idx="5">
                  <c:v>16.60290742157615</c:v>
                </c:pt>
                <c:pt idx="6">
                  <c:v>20.04590665646518</c:v>
                </c:pt>
                <c:pt idx="7">
                  <c:v>22.80030604437644</c:v>
                </c:pt>
                <c:pt idx="8">
                  <c:v>24.7130833970926</c:v>
                </c:pt>
                <c:pt idx="9">
                  <c:v>27.46748278500382</c:v>
                </c:pt>
                <c:pt idx="10">
                  <c:v>31.75210405508798</c:v>
                </c:pt>
                <c:pt idx="11">
                  <c:v>35.50114766641152</c:v>
                </c:pt>
                <c:pt idx="12">
                  <c:v>37.64345830145373</c:v>
                </c:pt>
                <c:pt idx="13">
                  <c:v>40.7804131599082</c:v>
                </c:pt>
                <c:pt idx="14">
                  <c:v>44.52945677123182</c:v>
                </c:pt>
                <c:pt idx="15">
                  <c:v>49.42616679418517</c:v>
                </c:pt>
                <c:pt idx="16">
                  <c:v>54.24636572302986</c:v>
                </c:pt>
                <c:pt idx="17">
                  <c:v>58.6396327467483</c:v>
                </c:pt>
                <c:pt idx="18">
                  <c:v>64.7306809487376</c:v>
                </c:pt>
              </c:numCache>
            </c:numRef>
          </c:yVal>
          <c:smooth val="0"/>
        </c:ser>
        <c:ser>
          <c:idx val="14"/>
          <c:order val="7"/>
          <c:tx>
            <c:strRef>
              <c:f>Sheet1!$Q$30</c:f>
              <c:strCache>
                <c:ptCount val="1"/>
                <c:pt idx="0">
                  <c:v>ARL expenditures, all serials</c:v>
                </c:pt>
              </c:strCache>
            </c:strRef>
          </c:tx>
          <c:spPr>
            <a:ln w="25400">
              <a:solidFill>
                <a:srgbClr val="FF00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xVal>
            <c:numRef>
              <c:f>Sheet1!$B$31:$B$50</c:f>
              <c:numCache>
                <c:formatCode>General</c:formatCode>
                <c:ptCount val="20"/>
                <c:pt idx="0">
                  <c:v>1990.0</c:v>
                </c:pt>
                <c:pt idx="1">
                  <c:v>1991.0</c:v>
                </c:pt>
                <c:pt idx="2">
                  <c:v>1992.0</c:v>
                </c:pt>
                <c:pt idx="3">
                  <c:v>1993.0</c:v>
                </c:pt>
                <c:pt idx="4">
                  <c:v>1994.0</c:v>
                </c:pt>
                <c:pt idx="5">
                  <c:v>1995.0</c:v>
                </c:pt>
                <c:pt idx="6">
                  <c:v>1996.0</c:v>
                </c:pt>
                <c:pt idx="7">
                  <c:v>1997.0</c:v>
                </c:pt>
                <c:pt idx="8">
                  <c:v>1998.0</c:v>
                </c:pt>
                <c:pt idx="9">
                  <c:v>1999.0</c:v>
                </c:pt>
                <c:pt idx="10">
                  <c:v>2000.0</c:v>
                </c:pt>
                <c:pt idx="11">
                  <c:v>2001.0</c:v>
                </c:pt>
                <c:pt idx="12">
                  <c:v>2002.0</c:v>
                </c:pt>
                <c:pt idx="13">
                  <c:v>2003.0</c:v>
                </c:pt>
                <c:pt idx="14">
                  <c:v>2004.0</c:v>
                </c:pt>
                <c:pt idx="15">
                  <c:v>2005.0</c:v>
                </c:pt>
                <c:pt idx="16">
                  <c:v>2006.0</c:v>
                </c:pt>
                <c:pt idx="17">
                  <c:v>2007.0</c:v>
                </c:pt>
                <c:pt idx="18">
                  <c:v>2008.0</c:v>
                </c:pt>
                <c:pt idx="19">
                  <c:v>2009.0</c:v>
                </c:pt>
              </c:numCache>
            </c:numRef>
          </c:xVal>
          <c:yVal>
            <c:numRef>
              <c:f>Sheet1!$Q$31:$Q$50</c:f>
              <c:numCache>
                <c:formatCode>General</c:formatCode>
                <c:ptCount val="20"/>
                <c:pt idx="0">
                  <c:v>0.0</c:v>
                </c:pt>
                <c:pt idx="1">
                  <c:v>9.731135939189414</c:v>
                </c:pt>
                <c:pt idx="2">
                  <c:v>14.05642016971922</c:v>
                </c:pt>
                <c:pt idx="3">
                  <c:v>27.44803031792306</c:v>
                </c:pt>
                <c:pt idx="4">
                  <c:v>26.3784716533971</c:v>
                </c:pt>
                <c:pt idx="5">
                  <c:v>36.06976617192535</c:v>
                </c:pt>
                <c:pt idx="6">
                  <c:v>47.26278081757916</c:v>
                </c:pt>
                <c:pt idx="7">
                  <c:v>57.06877232069723</c:v>
                </c:pt>
                <c:pt idx="8">
                  <c:v>61.39726654216219</c:v>
                </c:pt>
                <c:pt idx="9">
                  <c:v>76.33734150257169</c:v>
                </c:pt>
                <c:pt idx="10">
                  <c:v>91.7916188853576</c:v>
                </c:pt>
                <c:pt idx="11">
                  <c:v>100.7022895798521</c:v>
                </c:pt>
                <c:pt idx="12">
                  <c:v>116.3861028974586</c:v>
                </c:pt>
                <c:pt idx="13">
                  <c:v>133.288904907004</c:v>
                </c:pt>
                <c:pt idx="14">
                  <c:v>142.5528215545581</c:v>
                </c:pt>
                <c:pt idx="15">
                  <c:v>156.6778720662276</c:v>
                </c:pt>
                <c:pt idx="16">
                  <c:v>174.7733473127792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8375368"/>
        <c:axId val="2124809512"/>
      </c:scatterChart>
      <c:valAx>
        <c:axId val="20683753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32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year</a:t>
                </a:r>
              </a:p>
            </c:rich>
          </c:tx>
          <c:layout>
            <c:manualLayout>
              <c:xMode val="edge"/>
              <c:yMode val="edge"/>
              <c:x val="0.507799389859481"/>
              <c:y val="0.94226434200926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3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24809512"/>
        <c:crosses val="autoZero"/>
        <c:crossBetween val="midCat"/>
      </c:valAx>
      <c:valAx>
        <c:axId val="212480951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32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% change since 1990</a:t>
                </a:r>
              </a:p>
            </c:rich>
          </c:tx>
          <c:layout>
            <c:manualLayout>
              <c:xMode val="edge"/>
              <c:yMode val="edge"/>
              <c:x val="0.961871750433276"/>
              <c:y val="0.33256387408848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high"/>
        <c:spPr>
          <a:ln w="3175">
            <a:solidFill>
              <a:srgbClr val="000000"/>
            </a:solidFill>
            <a:prstDash val="solid"/>
          </a:ln>
        </c:spPr>
        <c:txPr>
          <a:bodyPr rot="0" vert="horz" anchor="ctr" anchorCtr="1"/>
          <a:lstStyle/>
          <a:p>
            <a:pPr>
              <a:defRPr sz="13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68375368"/>
        <c:crossesAt val="2010.0"/>
        <c:crossBetween val="midCat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0385187469681345"/>
          <c:y val="0.107744037824678"/>
          <c:w val="0.251300039350255"/>
          <c:h val="0.660508827977081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21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chemeClr val="bg1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276123817856101"/>
          <c:y val="0.107435589242933"/>
          <c:w val="0.659060950714494"/>
          <c:h val="0.715034055322524"/>
        </c:manualLayout>
      </c:layout>
      <c:area3DChart>
        <c:grouping val="stacked"/>
        <c:varyColors val="0"/>
        <c:ser>
          <c:idx val="1"/>
          <c:order val="0"/>
          <c:tx>
            <c:v>Subject based archives and repositories</c:v>
          </c:tx>
          <c:spPr>
            <a:solidFill>
              <a:schemeClr val="accent1">
                <a:lumMod val="60000"/>
                <a:lumOff val="40000"/>
              </a:schemeClr>
            </a:solidFill>
          </c:spPr>
          <c:dLbls>
            <c:dLbl>
              <c:idx val="10"/>
              <c:layout>
                <c:manualLayout>
                  <c:x val="-0.015873015873015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0.0158730158730158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anchor="t" anchorCtr="0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'Source data'!$F$4:$S$4</c:f>
              <c:strCache>
                <c:ptCount val="14"/>
                <c:pt idx="0">
                  <c:v>FY2000</c:v>
                </c:pt>
                <c:pt idx="1">
                  <c:v>FY2001</c:v>
                </c:pt>
                <c:pt idx="2">
                  <c:v> FY2002</c:v>
                </c:pt>
                <c:pt idx="3">
                  <c:v>FY2003</c:v>
                </c:pt>
                <c:pt idx="4">
                  <c:v>FY2004</c:v>
                </c:pt>
                <c:pt idx="5">
                  <c:v>FY2005</c:v>
                </c:pt>
                <c:pt idx="6">
                  <c:v>FY2006</c:v>
                </c:pt>
                <c:pt idx="7">
                  <c:v>FY2007</c:v>
                </c:pt>
                <c:pt idx="8">
                  <c:v>FY2008</c:v>
                </c:pt>
                <c:pt idx="9">
                  <c:v>FY2009</c:v>
                </c:pt>
                <c:pt idx="10">
                  <c:v>FY2010</c:v>
                </c:pt>
                <c:pt idx="11">
                  <c:v>FY2011</c:v>
                </c:pt>
                <c:pt idx="12">
                  <c:v>FY2012</c:v>
                </c:pt>
                <c:pt idx="13">
                  <c:v>FY2013</c:v>
                </c:pt>
              </c:strCache>
            </c:strRef>
          </c:cat>
          <c:val>
            <c:numRef>
              <c:f>'Source data'!$F$58:$S$58</c:f>
              <c:numCache>
                <c:formatCode>_(* #,##0_);_(* \(#,##0\);_(* "-"??_);_(@_)</c:formatCode>
                <c:ptCount val="14"/>
                <c:pt idx="0">
                  <c:v>0.0</c:v>
                </c:pt>
                <c:pt idx="1">
                  <c:v>2.0</c:v>
                </c:pt>
                <c:pt idx="2">
                  <c:v>2.0</c:v>
                </c:pt>
                <c:pt idx="3">
                  <c:v>3.0</c:v>
                </c:pt>
                <c:pt idx="4">
                  <c:v>5.0</c:v>
                </c:pt>
                <c:pt idx="5">
                  <c:v>5.0</c:v>
                </c:pt>
                <c:pt idx="6">
                  <c:v>5.0</c:v>
                </c:pt>
                <c:pt idx="7">
                  <c:v>5.0</c:v>
                </c:pt>
                <c:pt idx="8">
                  <c:v>5.0</c:v>
                </c:pt>
                <c:pt idx="9">
                  <c:v>6.0</c:v>
                </c:pt>
                <c:pt idx="10">
                  <c:v>7.0</c:v>
                </c:pt>
                <c:pt idx="11" formatCode="General">
                  <c:v>7.0</c:v>
                </c:pt>
                <c:pt idx="12" formatCode="General">
                  <c:v>6.0</c:v>
                </c:pt>
                <c:pt idx="13" formatCode="General">
                  <c:v>7.0</c:v>
                </c:pt>
              </c:numCache>
            </c:numRef>
          </c:val>
        </c:ser>
        <c:ser>
          <c:idx val="2"/>
          <c:order val="1"/>
          <c:tx>
            <c:v>e-journals</c:v>
          </c:tx>
          <c:spPr>
            <a:solidFill>
              <a:schemeClr val="accent3"/>
            </a:solidFill>
          </c:spPr>
          <c:dLbls>
            <c:dLbl>
              <c:idx val="10"/>
              <c:layout>
                <c:manualLayout>
                  <c:x val="-0.0132275132275132"/>
                  <c:y val="0.01869158878504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0.0185185185185185"/>
                  <c:y val="-0.04776739356178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'Source data'!$F$4:$S$4</c:f>
              <c:strCache>
                <c:ptCount val="14"/>
                <c:pt idx="0">
                  <c:v>FY2000</c:v>
                </c:pt>
                <c:pt idx="1">
                  <c:v>FY2001</c:v>
                </c:pt>
                <c:pt idx="2">
                  <c:v> FY2002</c:v>
                </c:pt>
                <c:pt idx="3">
                  <c:v>FY2003</c:v>
                </c:pt>
                <c:pt idx="4">
                  <c:v>FY2004</c:v>
                </c:pt>
                <c:pt idx="5">
                  <c:v>FY2005</c:v>
                </c:pt>
                <c:pt idx="6">
                  <c:v>FY2006</c:v>
                </c:pt>
                <c:pt idx="7">
                  <c:v>FY2007</c:v>
                </c:pt>
                <c:pt idx="8">
                  <c:v>FY2008</c:v>
                </c:pt>
                <c:pt idx="9">
                  <c:v>FY2009</c:v>
                </c:pt>
                <c:pt idx="10">
                  <c:v>FY2010</c:v>
                </c:pt>
                <c:pt idx="11">
                  <c:v>FY2011</c:v>
                </c:pt>
                <c:pt idx="12">
                  <c:v>FY2012</c:v>
                </c:pt>
                <c:pt idx="13">
                  <c:v>FY2013</c:v>
                </c:pt>
              </c:strCache>
            </c:strRef>
          </c:cat>
          <c:val>
            <c:numRef>
              <c:f>'Source data'!$F$60:$S$60</c:f>
              <c:numCache>
                <c:formatCode>_(* #,##0_);_(* \(#,##0\);_(* "-"??_);_(@_)</c:formatCode>
                <c:ptCount val="14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2.0</c:v>
                </c:pt>
                <c:pt idx="8">
                  <c:v>3.0</c:v>
                </c:pt>
                <c:pt idx="9">
                  <c:v>4.0</c:v>
                </c:pt>
                <c:pt idx="10">
                  <c:v>9.0</c:v>
                </c:pt>
                <c:pt idx="11" formatCode="General">
                  <c:v>16.0</c:v>
                </c:pt>
                <c:pt idx="12" formatCode="General">
                  <c:v>27.0</c:v>
                </c:pt>
                <c:pt idx="13" formatCode="General">
                  <c:v>35.0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Depth val="418"/>
        <c:axId val="2065788216"/>
        <c:axId val="2065785224"/>
        <c:axId val="0"/>
      </c:area3DChart>
      <c:catAx>
        <c:axId val="20657882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065785224"/>
        <c:crosses val="autoZero"/>
        <c:auto val="1"/>
        <c:lblAlgn val="ctr"/>
        <c:lblOffset val="100"/>
        <c:noMultiLvlLbl val="0"/>
      </c:catAx>
      <c:valAx>
        <c:axId val="2065785224"/>
        <c:scaling>
          <c:orientation val="minMax"/>
        </c:scaling>
        <c:delete val="1"/>
        <c:axPos val="l"/>
        <c:numFmt formatCode="_(* #,##0_);_(* \(#,##0\);_(* &quot;-&quot;??_);_(@_)" sourceLinked="1"/>
        <c:majorTickMark val="out"/>
        <c:minorTickMark val="none"/>
        <c:tickLblPos val="none"/>
        <c:crossAx val="2065788216"/>
        <c:crosses val="autoZero"/>
        <c:crossBetween val="midCat"/>
      </c:valAx>
    </c:plotArea>
    <c:legend>
      <c:legendPos val="t"/>
      <c:layout>
        <c:manualLayout>
          <c:xMode val="edge"/>
          <c:yMode val="edge"/>
          <c:x val="0.0764359663375412"/>
          <c:y val="0.315628326832978"/>
          <c:w val="0.4291386493355"/>
          <c:h val="0.178780713158519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l" defTabSz="923925">
              <a:defRPr sz="1200" b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9063" y="0"/>
            <a:ext cx="30051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 b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0938"/>
            <a:ext cx="30051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l" defTabSz="923925">
              <a:defRPr sz="1200" b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9063" y="8770938"/>
            <a:ext cx="30051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b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fld id="{E4895E02-65CF-403D-AD3E-167D664A315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133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l" defTabSz="923925">
              <a:defRPr sz="1200" b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9063" y="0"/>
            <a:ext cx="30051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 b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8875" y="692150"/>
            <a:ext cx="4616450" cy="34623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925" y="4386263"/>
            <a:ext cx="5086350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0938"/>
            <a:ext cx="30051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l" defTabSz="923925">
              <a:defRPr sz="1200" b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9063" y="8770938"/>
            <a:ext cx="30051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b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fld id="{E34D4AA4-12EC-49E5-AC30-56819570AFE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2259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Arial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Arial" charset="0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scholasticahq.com/" TargetMode="External"/><Relationship Id="rId4" Type="http://schemas.openxmlformats.org/officeDocument/2006/relationships/hyperlink" Target="https://www.bepress.com/editors.html" TargetMode="External"/><Relationship Id="rId5" Type="http://schemas.openxmlformats.org/officeDocument/2006/relationships/hyperlink" Target="https://digitalcommons.bepress.com/subscriber_gallery/" TargetMode="External"/><Relationship Id="rId6" Type="http://schemas.openxmlformats.org/officeDocument/2006/relationships/hyperlink" Target="http://www.editorialmanager.com/homepage/home.htm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ＭＳ Ｐゴシック" pitchFamily="-112" charset="-128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1pPr>
            <a:lvl2pPr marL="38322422" indent="-37860513"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5pPr>
            <a:lvl6pPr marL="4619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6pPr>
            <a:lvl7pPr marL="92381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7pPr>
            <a:lvl8pPr marL="138572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8pPr>
            <a:lvl9pPr marL="18476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9pPr>
          </a:lstStyle>
          <a:p>
            <a:fld id="{494E571E-4981-4E9E-9323-EB30A79C8BAD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583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      Introductions </a:t>
            </a:r>
          </a:p>
          <a:p>
            <a:r>
              <a:rPr lang="en-US" sz="1200" dirty="0" smtClean="0"/>
              <a:t>                  Library as publisher: new trend, brief history</a:t>
            </a:r>
          </a:p>
          <a:p>
            <a:r>
              <a:rPr lang="en-US" sz="1200" dirty="0" smtClean="0"/>
              <a:t>                    -History of publication</a:t>
            </a:r>
          </a:p>
          <a:p>
            <a:r>
              <a:rPr lang="en-US" sz="1200" dirty="0" smtClean="0"/>
              <a:t>                    -From print to online</a:t>
            </a:r>
          </a:p>
          <a:p>
            <a:r>
              <a:rPr lang="en-US" sz="1200" dirty="0" smtClean="0"/>
              <a:t>                    -How technology has changed the very idea of publication.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D4AA4-12EC-49E5-AC30-56819570AFE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266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7F4AD-9FE8-4818-AF59-88F5717ADE1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32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7F4AD-9FE8-4818-AF59-88F5717ADE1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3597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How did we do it? A brief overview of the ULS's publishing program</a:t>
            </a:r>
          </a:p>
          <a:p>
            <a:r>
              <a:rPr lang="en-US" sz="1200" dirty="0" smtClean="0"/>
              <a:t>                         -Our D-Scribe scholarly journals.</a:t>
            </a:r>
          </a:p>
          <a:p>
            <a:r>
              <a:rPr lang="en-US" sz="1200" dirty="0" smtClean="0"/>
              <a:t>                              -Offered to both people at the Pitt community and outside of it. </a:t>
            </a:r>
          </a:p>
          <a:p>
            <a:r>
              <a:rPr lang="en-US" sz="1200" dirty="0" smtClean="0"/>
              <a:t>                         -Scholarly Exchange hosting service to facilitate blossoming scholarship for those without many options. </a:t>
            </a:r>
          </a:p>
          <a:p>
            <a:r>
              <a:rPr lang="en-US" sz="1200" dirty="0" smtClean="0"/>
              <a:t>                         -D-Scholarship repository</a:t>
            </a:r>
          </a:p>
          <a:p>
            <a:r>
              <a:rPr lang="en-US" sz="1200" dirty="0" smtClean="0"/>
              <a:t>                         -Other repositories</a:t>
            </a:r>
          </a:p>
          <a:p>
            <a:r>
              <a:rPr lang="en-US" sz="1200" dirty="0" smtClean="0"/>
              <a:t>                         -OMP</a:t>
            </a:r>
          </a:p>
          <a:p>
            <a:r>
              <a:rPr lang="en-US" sz="1200" dirty="0" smtClean="0"/>
              <a:t>                         -Etc.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D4AA4-12EC-49E5-AC30-56819570AFE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7291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D4AA4-12EC-49E5-AC30-56819570AFE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6473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D4AA4-12EC-49E5-AC30-56819570AFE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878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 -OJS</a:t>
            </a:r>
          </a:p>
          <a:p>
            <a:r>
              <a:rPr lang="en-US" dirty="0" smtClean="0"/>
              <a:t>-</a:t>
            </a:r>
            <a:r>
              <a:rPr lang="en-US" dirty="0" err="1" smtClean="0"/>
              <a:t>scholastica</a:t>
            </a:r>
            <a:r>
              <a:rPr lang="en-US" dirty="0" smtClean="0"/>
              <a:t> : </a:t>
            </a:r>
            <a:r>
              <a:rPr lang="en-US" dirty="0" smtClean="0">
                <a:hlinkClick r:id="rId3"/>
              </a:rPr>
              <a:t>scholasticahq.com</a:t>
            </a:r>
            <a:r>
              <a:rPr lang="en-US" dirty="0" smtClean="0"/>
              <a:t> - charges by submission $5 for law reviews $10 for everyone else</a:t>
            </a:r>
          </a:p>
          <a:p>
            <a:r>
              <a:rPr lang="en-US" dirty="0" smtClean="0"/>
              <a:t>   -totally hosted, just a black box, little customization options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-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BePress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 Digital Commons,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EditKit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 and Full Service 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  <a:hlinkClick r:id="rId4"/>
              </a:rPr>
              <a:t>https://www.bepress.com/editors.html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Times New Roman" charset="0"/>
              <a:ea typeface="Arial" charset="0"/>
              <a:cs typeface="Arial" charset="0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              -Manuscript tracking - submission, review, editorial decision. 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              -Full Service journal publishing provides publication online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              -batch or per-article delivery to other publishing platforms besides Full Service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              -many universities have a Digital Commons agreement already and access to this service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 -  </a:t>
            </a:r>
            <a:br>
              <a:rPr lang="en-US" sz="1200" b="0" i="0" kern="1200" baseline="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</a:b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                  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see 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  <a:hlinkClick r:id="rId5"/>
              </a:rPr>
              <a:t>https://digitalcommons.bepress.com/subscriber_gallery/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Times New Roman" charset="0"/>
              <a:ea typeface="Arial" charset="0"/>
              <a:cs typeface="Arial" charset="0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-Aries Editorial Manager 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  <a:hlinkClick r:id="rId6"/>
              </a:rPr>
              <a:t>http://www.editorialmanager.com/homepage/home.htm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Times New Roman" charset="0"/>
              <a:ea typeface="Arial" charset="0"/>
              <a:cs typeface="Arial" charset="0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          -manuscript tracking submission through acceptance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          -full support and training services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          -no platform for final publication 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-Bench&gt;Press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         -online manuscript tracking system, handles submission, peer review, copyright agreements, and prepublication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         -production takes place outside of the system - handled by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HighWire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 Press 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         -excellent support team to train and help you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        -high subscription costs (Vanessa suggested ballpark $15,000 year)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-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ScholarOne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 Manuscript Central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Arial" charset="0"/>
                <a:cs typeface="Arial" charset="0"/>
              </a:rPr>
              <a:t>        -very similar to Bench&gt;Press but does not provide an online platform for production process or final publication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D4AA4-12EC-49E5-AC30-56819570AFE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7072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D4AA4-12EC-49E5-AC30-56819570AFE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595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D4AA4-12EC-49E5-AC30-56819570AFE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2356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D4AA4-12EC-49E5-AC30-56819570AFE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5379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Explain fee schedule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D4AA4-12EC-49E5-AC30-56819570AFE5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7719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D4AA4-12EC-49E5-AC30-56819570AFE5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5317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D4AA4-12EC-49E5-AC30-56819570AFE5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2125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7F4AD-9FE8-4818-AF59-88F5717ADE1C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437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77625"/>
            <a:ext cx="7772400" cy="2116138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46825"/>
            <a:ext cx="6400800" cy="1492250"/>
          </a:xfrm>
        </p:spPr>
        <p:txBody>
          <a:bodyPr/>
          <a:lstStyle>
            <a:lvl1pPr marL="0" indent="0" algn="ctr">
              <a:defRPr sz="28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spcBef>
                <a:spcPts val="1200"/>
              </a:spcBef>
              <a:buFont typeface="Wingdings" pitchFamily="2" charset="2"/>
              <a:buChar char="§"/>
              <a:defRPr sz="2400"/>
            </a:lvl1pPr>
            <a:lvl2pPr marL="742950" indent="-285750">
              <a:buFont typeface="Arial" pitchFamily="34" charset="0"/>
              <a:buChar char="–"/>
              <a:defRPr sz="2000"/>
            </a:lvl2pPr>
            <a:lvl3pPr marL="1143000" indent="-228600">
              <a:buFont typeface="Wingdings" pitchFamily="2" charset="2"/>
              <a:buChar char="§"/>
              <a:defRPr sz="1800"/>
            </a:lvl3pPr>
            <a:lvl4pPr marL="1600200" indent="-228600">
              <a:buFont typeface="Arial" pitchFamily="34" charset="0"/>
              <a:buChar char="–"/>
              <a:defRPr sz="1600"/>
            </a:lvl4pPr>
            <a:lvl5pPr marL="2057400" indent="-228600">
              <a:buFont typeface="Wingdings" pitchFamily="2" charset="2"/>
              <a:buChar char="§"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512800"/>
            <a:ext cx="3810000" cy="3874800"/>
          </a:xfrm>
        </p:spPr>
        <p:txBody>
          <a:bodyPr/>
          <a:lstStyle>
            <a:lvl1pPr marL="0" indent="0">
              <a:defRPr sz="2800" b="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12800"/>
            <a:ext cx="3810000" cy="3874800"/>
          </a:xfrm>
        </p:spPr>
        <p:txBody>
          <a:bodyPr/>
          <a:lstStyle>
            <a:lvl1pPr marL="0" indent="0">
              <a:defRPr sz="2800" b="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800" y="2312712"/>
            <a:ext cx="3820588" cy="715215"/>
          </a:xfrm>
        </p:spPr>
        <p:txBody>
          <a:bodyPr anchor="b"/>
          <a:lstStyle>
            <a:lvl1pPr marL="0" indent="0">
              <a:buNone/>
              <a:defRPr sz="22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12713"/>
            <a:ext cx="3814975" cy="718487"/>
          </a:xfrm>
        </p:spPr>
        <p:txBody>
          <a:bodyPr anchor="b"/>
          <a:lstStyle>
            <a:lvl1pPr marL="0" indent="0">
              <a:buNone/>
              <a:defRPr sz="22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0"/>
          </p:nvPr>
        </p:nvSpPr>
        <p:spPr>
          <a:xfrm>
            <a:off x="685800" y="3230846"/>
            <a:ext cx="3810000" cy="3322354"/>
          </a:xfrm>
        </p:spPr>
        <p:txBody>
          <a:bodyPr/>
          <a:lstStyle>
            <a:lvl1pPr marL="0" indent="0">
              <a:defRPr sz="24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230846"/>
            <a:ext cx="3810000" cy="3306754"/>
          </a:xfrm>
        </p:spPr>
        <p:txBody>
          <a:bodyPr/>
          <a:lstStyle>
            <a:lvl1pPr marL="0" indent="0">
              <a:defRPr sz="24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194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19451"/>
            <a:ext cx="5111750" cy="4874950"/>
          </a:xfrm>
        </p:spPr>
        <p:txBody>
          <a:bodyPr/>
          <a:lstStyle>
            <a:lvl1pPr marL="0" indent="0"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781501"/>
            <a:ext cx="3008313" cy="3712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2614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670399"/>
            <a:ext cx="5486400" cy="3517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8281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781175"/>
            <a:ext cx="1943100" cy="4772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781175"/>
            <a:ext cx="5676900" cy="4772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h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 descr="title-slid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34340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255575"/>
            <a:ext cx="7772400" cy="92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426400"/>
            <a:ext cx="7772400" cy="412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kern="1200" spc="-50" baseline="0">
          <a:solidFill>
            <a:srgbClr val="3F5A71"/>
          </a:solidFill>
          <a:latin typeface="+mj-lt"/>
          <a:ea typeface="+mj-ea"/>
          <a:cs typeface="Tahoma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3F5A71"/>
          </a:solidFill>
          <a:latin typeface="Arial" charset="0"/>
          <a:ea typeface="Times New Roman" charset="0"/>
          <a:cs typeface="Times New Roman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3F5A71"/>
          </a:solidFill>
          <a:latin typeface="Arial" charset="0"/>
          <a:ea typeface="Times New Roman" charset="0"/>
          <a:cs typeface="Times New Roman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3F5A71"/>
          </a:solidFill>
          <a:latin typeface="Arial" charset="0"/>
          <a:ea typeface="Times New Roman" charset="0"/>
          <a:cs typeface="Times New Roman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3F5A71"/>
          </a:solidFill>
          <a:latin typeface="Arial" charset="0"/>
          <a:ea typeface="Times New Roman" charset="0"/>
          <a:cs typeface="Times New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3F5A71"/>
          </a:solidFill>
          <a:latin typeface="Arial" charset="0"/>
          <a:ea typeface="Times New Roman" charset="0"/>
          <a:cs typeface="Times New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3F5A71"/>
          </a:solidFill>
          <a:latin typeface="Arial" charset="0"/>
          <a:ea typeface="Times New Roman" charset="0"/>
          <a:cs typeface="Times New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3F5A71"/>
          </a:solidFill>
          <a:latin typeface="Arial" charset="0"/>
          <a:ea typeface="Times New Roman" charset="0"/>
          <a:cs typeface="Times New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3F5A71"/>
          </a:solidFill>
          <a:latin typeface="Arial" charset="0"/>
          <a:ea typeface="Times New Roman" charset="0"/>
          <a:cs typeface="Times New Roman" charset="0"/>
        </a:defRPr>
      </a:lvl9pPr>
    </p:titleStyle>
    <p:bodyStyle>
      <a:lvl1pPr marL="457200" indent="-457200" algn="l" rtl="0" eaLnBrk="1" fontAlgn="base" hangingPunct="1">
        <a:spcBef>
          <a:spcPts val="1200"/>
        </a:spcBef>
        <a:spcAft>
          <a:spcPct val="0"/>
        </a:spcAft>
        <a:buFont typeface="Wingdings" pitchFamily="2" charset="2"/>
        <a:buChar char="§"/>
        <a:defRPr sz="2800" b="1" kern="1200" spc="-50" baseline="0">
          <a:solidFill>
            <a:srgbClr val="5B84A5"/>
          </a:solidFill>
          <a:latin typeface="+mj-lt"/>
          <a:ea typeface="+mn-ea"/>
          <a:cs typeface="Tahoma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400">
          <a:solidFill>
            <a:srgbClr val="5B84A5"/>
          </a:solidFill>
          <a:latin typeface="+mj-lt"/>
          <a:ea typeface="+mn-ea"/>
          <a:cs typeface="Tahoma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rgbClr val="5B84A5"/>
          </a:solidFill>
          <a:latin typeface="+mj-lt"/>
          <a:ea typeface="+mn-ea"/>
          <a:cs typeface="Tahoma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800">
          <a:solidFill>
            <a:srgbClr val="5B84A5"/>
          </a:solidFill>
          <a:latin typeface="+mj-lt"/>
          <a:ea typeface="+mn-ea"/>
          <a:cs typeface="Tahoma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400">
          <a:solidFill>
            <a:srgbClr val="5B84A5"/>
          </a:solidFill>
          <a:latin typeface="+mj-lt"/>
          <a:ea typeface="+mn-ea"/>
          <a:cs typeface="Tahoma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1600">
          <a:solidFill>
            <a:srgbClr val="3F5A7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1600">
          <a:solidFill>
            <a:srgbClr val="3F5A7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1600">
          <a:solidFill>
            <a:srgbClr val="3F5A7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1600">
          <a:solidFill>
            <a:srgbClr val="3F5A7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cholarlyexchange.org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pkp.sfu.ca/?q=ojs" TargetMode="External"/><Relationship Id="rId4" Type="http://schemas.openxmlformats.org/officeDocument/2006/relationships/hyperlink" Target="http://scholasticahq.com/" TargetMode="External"/><Relationship Id="rId5" Type="http://schemas.openxmlformats.org/officeDocument/2006/relationships/hyperlink" Target="https://www.bepress.com/editors.html" TargetMode="External"/><Relationship Id="rId6" Type="http://schemas.openxmlformats.org/officeDocument/2006/relationships/hyperlink" Target="http://www.editorialmanager.com/" TargetMode="External"/><Relationship Id="rId7" Type="http://schemas.openxmlformats.org/officeDocument/2006/relationships/hyperlink" Target="http://highwire.stanford.edu/publishers/benchpress.dtl" TargetMode="External"/><Relationship Id="rId8" Type="http://schemas.openxmlformats.org/officeDocument/2006/relationships/hyperlink" Target="http://scholarone.com/products/manuscript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3" Type="http://schemas.openxmlformats.org/officeDocument/2006/relationships/image" Target="../media/image17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opia.org/programs/lpc" TargetMode="External"/><Relationship Id="rId4" Type="http://schemas.openxmlformats.org/officeDocument/2006/relationships/hyperlink" Target="http://pkp.sfu.ca/" TargetMode="External"/><Relationship Id="rId5" Type="http://schemas.openxmlformats.org/officeDocument/2006/relationships/hyperlink" Target="http://oaspa.org/" TargetMode="External"/><Relationship Id="rId6" Type="http://schemas.openxmlformats.org/officeDocument/2006/relationships/hyperlink" Target="http://www.sparc.arl.org/" TargetMode="External"/><Relationship Id="rId7" Type="http://schemas.openxmlformats.org/officeDocument/2006/relationships/hyperlink" Target="http://www.doaj.org/" TargetMode="External"/><Relationship Id="rId8" Type="http://schemas.openxmlformats.org/officeDocument/2006/relationships/hyperlink" Target="http://www.sherpa.ac.uk/romeo/" TargetMode="External"/><Relationship Id="rId9" Type="http://schemas.openxmlformats.org/officeDocument/2006/relationships/hyperlink" Target="https://creativecommons.org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ublicationethics.org/" TargetMode="Externa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d-scholarship.pitt.edu/19047/" TargetMode="Externa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ibrary.pitt.edu/e-journals" TargetMode="External"/><Relationship Id="rId3" Type="http://schemas.openxmlformats.org/officeDocument/2006/relationships/image" Target="../media/image26.jp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hyperlink" Target="mailto:oscp@mail.pitt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title-sli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40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762000"/>
            <a:ext cx="5722470" cy="1537527"/>
          </a:xfrm>
        </p:spPr>
        <p:txBody>
          <a:bodyPr anchor="t">
            <a:noAutofit/>
          </a:bodyPr>
          <a:lstStyle/>
          <a:p>
            <a:pPr>
              <a:spcBef>
                <a:spcPts val="0"/>
              </a:spcBef>
            </a:pPr>
            <a:r>
              <a:rPr lang="en-US" sz="4400" dirty="0" smtClean="0">
                <a:solidFill>
                  <a:schemeClr val="bg1"/>
                </a:solidFill>
              </a:rPr>
              <a:t>The Library 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as Publisher</a:t>
            </a:r>
            <a:endParaRPr lang="en-US" sz="2400" b="0" spc="0" dirty="0" smtClean="0">
              <a:solidFill>
                <a:schemeClr val="bg1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85956" y="3429000"/>
            <a:ext cx="5486400" cy="1019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9pPr>
          </a:lstStyle>
          <a:p>
            <a:pPr algn="l">
              <a:spcBef>
                <a:spcPct val="20000"/>
              </a:spcBef>
              <a:buClr>
                <a:srgbClr val="000000"/>
              </a:buClr>
            </a:pPr>
            <a:r>
              <a:rPr lang="en-US" dirty="0">
                <a:solidFill>
                  <a:srgbClr val="CCCC90"/>
                </a:solidFill>
                <a:latin typeface="+mj-lt"/>
              </a:rPr>
              <a:t>Timothy S. </a:t>
            </a:r>
            <a:r>
              <a:rPr lang="en-US" dirty="0" smtClean="0">
                <a:solidFill>
                  <a:srgbClr val="CCCC90"/>
                </a:solidFill>
                <a:latin typeface="+mj-lt"/>
              </a:rPr>
              <a:t>Deliyannides, MSIS</a:t>
            </a:r>
            <a:endParaRPr lang="en-US" b="0" dirty="0" smtClean="0">
              <a:solidFill>
                <a:srgbClr val="CCCC90"/>
              </a:solidFill>
              <a:latin typeface="+mj-lt"/>
            </a:endParaRPr>
          </a:p>
          <a:p>
            <a:pPr algn="l">
              <a:spcBef>
                <a:spcPct val="20000"/>
              </a:spcBef>
              <a:buClr>
                <a:srgbClr val="000000"/>
              </a:buClr>
            </a:pPr>
            <a:r>
              <a:rPr lang="en-US" sz="1400" b="0" dirty="0" smtClean="0">
                <a:solidFill>
                  <a:srgbClr val="CCCC90"/>
                </a:solidFill>
                <a:latin typeface="+mj-lt"/>
              </a:rPr>
              <a:t>Director</a:t>
            </a:r>
            <a:r>
              <a:rPr lang="en-US" sz="1400" b="0" dirty="0">
                <a:solidFill>
                  <a:srgbClr val="CCCC90"/>
                </a:solidFill>
                <a:latin typeface="+mj-lt"/>
              </a:rPr>
              <a:t>, Office of Scholarly Communication and Publishing</a:t>
            </a:r>
          </a:p>
          <a:p>
            <a:pPr algn="l">
              <a:spcBef>
                <a:spcPct val="20000"/>
              </a:spcBef>
              <a:buClr>
                <a:srgbClr val="000000"/>
              </a:buClr>
            </a:pPr>
            <a:r>
              <a:rPr lang="en-US" sz="1400" b="0" dirty="0">
                <a:solidFill>
                  <a:srgbClr val="CCCC90"/>
                </a:solidFill>
                <a:latin typeface="+mj-lt"/>
              </a:rPr>
              <a:t>and Head, Information </a:t>
            </a:r>
            <a:r>
              <a:rPr lang="en-US" sz="1400" b="0" dirty="0" smtClean="0">
                <a:solidFill>
                  <a:srgbClr val="CCCC90"/>
                </a:solidFill>
                <a:latin typeface="+mj-lt"/>
              </a:rPr>
              <a:t>Technology</a:t>
            </a:r>
          </a:p>
          <a:p>
            <a:pPr algn="l">
              <a:spcBef>
                <a:spcPct val="20000"/>
              </a:spcBef>
              <a:buClr>
                <a:srgbClr val="000000"/>
              </a:buClr>
            </a:pPr>
            <a:r>
              <a:rPr lang="en-US" sz="1400" b="0" dirty="0" smtClean="0">
                <a:solidFill>
                  <a:srgbClr val="CCCC90"/>
                </a:solidFill>
                <a:latin typeface="+mj-lt"/>
              </a:rPr>
              <a:t>University Library System, University of Pittsburgh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5956" y="4724400"/>
            <a:ext cx="5728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spc="-50" dirty="0" smtClean="0">
                <a:solidFill>
                  <a:schemeClr val="bg1"/>
                </a:solidFill>
                <a:latin typeface="+mj-lt"/>
                <a:ea typeface="+mj-ea"/>
                <a:cs typeface="Tahoma" pitchFamily="34" charset="0"/>
              </a:rPr>
              <a:t>Open and Shut: The Case for OA in Libraries</a:t>
            </a:r>
          </a:p>
          <a:p>
            <a:pPr algn="l"/>
            <a:r>
              <a:rPr lang="en-US" sz="1600" spc="-50" dirty="0" err="1" smtClean="0">
                <a:solidFill>
                  <a:schemeClr val="bg1"/>
                </a:solidFill>
                <a:latin typeface="+mj-lt"/>
                <a:ea typeface="+mj-ea"/>
                <a:cs typeface="Tahoma" pitchFamily="34" charset="0"/>
              </a:rPr>
              <a:t>PaLA</a:t>
            </a:r>
            <a:r>
              <a:rPr lang="en-US" sz="1600" spc="-50" dirty="0" smtClean="0">
                <a:solidFill>
                  <a:schemeClr val="bg1"/>
                </a:solidFill>
                <a:latin typeface="+mj-lt"/>
                <a:ea typeface="+mj-ea"/>
                <a:cs typeface="Tahoma" pitchFamily="34" charset="0"/>
              </a:rPr>
              <a:t> CRD Spring Program</a:t>
            </a:r>
          </a:p>
          <a:p>
            <a:pPr algn="l"/>
            <a:r>
              <a:rPr lang="en-US" sz="1600" spc="-50" dirty="0" smtClean="0">
                <a:solidFill>
                  <a:schemeClr val="bg1"/>
                </a:solidFill>
                <a:latin typeface="+mj-lt"/>
                <a:ea typeface="+mj-ea"/>
                <a:cs typeface="Tahoma" pitchFamily="34" charset="0"/>
              </a:rPr>
              <a:t>Arcadia University, May 30, 2014 </a:t>
            </a:r>
            <a:endParaRPr lang="en-US" sz="1600" spc="-50" dirty="0">
              <a:solidFill>
                <a:schemeClr val="bg1"/>
              </a:solidFill>
              <a:latin typeface="+mj-lt"/>
              <a:ea typeface="+mj-ea"/>
              <a:cs typeface="Tahoma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85956" y="2362200"/>
            <a:ext cx="5486400" cy="1019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9pPr>
          </a:lstStyle>
          <a:p>
            <a:pPr algn="l">
              <a:spcBef>
                <a:spcPct val="20000"/>
              </a:spcBef>
              <a:buClr>
                <a:srgbClr val="000000"/>
              </a:buClr>
            </a:pPr>
            <a:r>
              <a:rPr lang="en-US" dirty="0" smtClean="0">
                <a:solidFill>
                  <a:srgbClr val="CCCC90"/>
                </a:solidFill>
                <a:latin typeface="+mj-lt"/>
              </a:rPr>
              <a:t>Lauren B. </a:t>
            </a:r>
            <a:r>
              <a:rPr lang="en-US" dirty="0" err="1" smtClean="0">
                <a:solidFill>
                  <a:srgbClr val="CCCC90"/>
                </a:solidFill>
                <a:latin typeface="+mj-lt"/>
              </a:rPr>
              <a:t>Collister</a:t>
            </a:r>
            <a:r>
              <a:rPr lang="en-US" dirty="0" smtClean="0">
                <a:solidFill>
                  <a:srgbClr val="CCCC90"/>
                </a:solidFill>
                <a:latin typeface="+mj-lt"/>
              </a:rPr>
              <a:t>, PhD</a:t>
            </a:r>
            <a:endParaRPr lang="en-US" b="0" dirty="0" smtClean="0">
              <a:solidFill>
                <a:srgbClr val="CCCC90"/>
              </a:solidFill>
              <a:latin typeface="+mj-lt"/>
            </a:endParaRPr>
          </a:p>
          <a:p>
            <a:pPr algn="l">
              <a:spcBef>
                <a:spcPct val="20000"/>
              </a:spcBef>
              <a:buClr>
                <a:srgbClr val="000000"/>
              </a:buClr>
            </a:pPr>
            <a:r>
              <a:rPr lang="en-US" sz="1400" b="0" dirty="0" smtClean="0">
                <a:solidFill>
                  <a:srgbClr val="CCCC90"/>
                </a:solidFill>
                <a:latin typeface="+mj-lt"/>
              </a:rPr>
              <a:t>Electronic Publications Associate</a:t>
            </a:r>
            <a:endParaRPr lang="en-US" sz="1400" b="0" dirty="0">
              <a:solidFill>
                <a:srgbClr val="CCCC90"/>
              </a:solidFill>
              <a:latin typeface="+mj-lt"/>
            </a:endParaRPr>
          </a:p>
          <a:p>
            <a:pPr algn="l">
              <a:spcBef>
                <a:spcPct val="20000"/>
              </a:spcBef>
              <a:buClr>
                <a:srgbClr val="000000"/>
              </a:buClr>
            </a:pPr>
            <a:r>
              <a:rPr lang="en-US" sz="1400" b="0" dirty="0" smtClean="0">
                <a:solidFill>
                  <a:srgbClr val="CCCC90"/>
                </a:solidFill>
                <a:latin typeface="+mj-lt"/>
              </a:rPr>
              <a:t>University Library System, University of Pittsburgh</a:t>
            </a:r>
          </a:p>
        </p:txBody>
      </p:sp>
    </p:spTree>
    <p:extLst>
      <p:ext uri="{BB962C8B-B14F-4D97-AF65-F5344CB8AC3E}">
        <p14:creationId xmlns:p14="http://schemas.microsoft.com/office/powerpoint/2010/main" val="8702252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Explore the benefits of the academic library becoming a publisher</a:t>
            </a:r>
          </a:p>
          <a:p>
            <a:r>
              <a:rPr lang="en-US" dirty="0" smtClean="0"/>
              <a:t>Follow a detailed case study of the University of Pittsburgh</a:t>
            </a:r>
          </a:p>
          <a:p>
            <a:r>
              <a:rPr lang="en-US" dirty="0" smtClean="0"/>
              <a:t>Learn how the Pitt program operates and how we sustain and grow it</a:t>
            </a:r>
          </a:p>
          <a:p>
            <a:r>
              <a:rPr lang="en-US" dirty="0" smtClean="0"/>
              <a:t>Identify resources to help you get started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5063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Library as Publisher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New Trends, New Technologies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8818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Libraries as Publishers – Current Trends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than 75% of ARL libraries offer or plan to offer publishing services.</a:t>
            </a:r>
          </a:p>
          <a:p>
            <a:r>
              <a:rPr lang="en-US" dirty="0" smtClean="0"/>
              <a:t>Most expect to expand these services in future.</a:t>
            </a:r>
          </a:p>
          <a:p>
            <a:r>
              <a:rPr lang="en-US" dirty="0" smtClean="0"/>
              <a:t>Dedicated publishing staff are rare.</a:t>
            </a:r>
          </a:p>
          <a:p>
            <a:r>
              <a:rPr lang="en-US" dirty="0" smtClean="0"/>
              <a:t>Most do not have sustainability plans.</a:t>
            </a:r>
          </a:p>
          <a:p>
            <a:r>
              <a:rPr lang="en-US" dirty="0" smtClean="0"/>
              <a:t>Most plan to expand cost recovery mechanisms moving forward.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200" dirty="0" smtClean="0"/>
              <a:t>Source</a:t>
            </a:r>
            <a:r>
              <a:rPr lang="en-US" sz="1200" dirty="0"/>
              <a:t>: Library Publishing Services: Strategies for Success </a:t>
            </a:r>
            <a:r>
              <a:rPr lang="en-US" sz="1200" dirty="0" smtClean="0"/>
              <a:t>Research Report , v. 2.0.  http://wp.sparc.arl.org/lps/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234287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become a Publisher?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 services that scholars understand, need and value</a:t>
            </a:r>
          </a:p>
          <a:p>
            <a:r>
              <a:rPr lang="en-US" dirty="0" smtClean="0"/>
              <a:t>Transform the unsustainable commercial subscription pricing system</a:t>
            </a:r>
          </a:p>
          <a:p>
            <a:r>
              <a:rPr lang="en-US" dirty="0" smtClean="0"/>
              <a:t>Take direct action to support Open Access</a:t>
            </a:r>
          </a:p>
          <a:p>
            <a:r>
              <a:rPr lang="en-US" dirty="0" smtClean="0"/>
              <a:t>Deepen our understanding of scholarly communications issues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72292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8463110"/>
              </p:ext>
            </p:extLst>
          </p:nvPr>
        </p:nvGraphicFramePr>
        <p:xfrm>
          <a:off x="609600" y="1518047"/>
          <a:ext cx="8001000" cy="4730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0524"/>
            <a:ext cx="8477250" cy="122872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Crisis in scholarly journal pricing</a:t>
            </a:r>
            <a:endParaRPr lang="en-US" sz="3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685800" y="6248400"/>
            <a:ext cx="5486400" cy="402431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Bill Hooker, April 2009.  Data sources: Library Journal Annual Serials Price Surveys, Association of Research Libraries, US Dept. of Labor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8864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849328"/>
            <a:ext cx="4502150" cy="600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022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177" y="2517908"/>
            <a:ext cx="5503333" cy="41275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431" y="1398494"/>
            <a:ext cx="7772400" cy="1613646"/>
          </a:xfrm>
        </p:spPr>
        <p:txBody>
          <a:bodyPr/>
          <a:lstStyle/>
          <a:p>
            <a:pPr algn="ctr"/>
            <a:r>
              <a:rPr lang="en-US" sz="4400" dirty="0" smtClean="0"/>
              <a:t>Case Study: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University Library System </a:t>
            </a:r>
            <a:br>
              <a:rPr lang="en-US" dirty="0" smtClean="0"/>
            </a:br>
            <a:r>
              <a:rPr lang="en-US" dirty="0" smtClean="0"/>
              <a:t>University of Pittsburgh</a:t>
            </a:r>
            <a:br>
              <a:rPr lang="en-US" dirty="0" smtClean="0"/>
            </a:br>
            <a:r>
              <a:rPr lang="en-US" dirty="0"/>
              <a:t>  </a:t>
            </a:r>
          </a:p>
        </p:txBody>
      </p:sp>
    </p:spTree>
    <p:extLst>
      <p:ext uri="{BB962C8B-B14F-4D97-AF65-F5344CB8AC3E}">
        <p14:creationId xmlns:p14="http://schemas.microsoft.com/office/powerpoint/2010/main" val="22521483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istockphotos\Photos\computers and documen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295" y="2223451"/>
            <a:ext cx="3266728" cy="244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7525" y="1255575"/>
            <a:ext cx="6608269" cy="926025"/>
          </a:xfrm>
        </p:spPr>
        <p:txBody>
          <a:bodyPr/>
          <a:lstStyle/>
          <a:p>
            <a:r>
              <a:rPr lang="en-US" dirty="0" smtClean="0"/>
              <a:t>Strategic Goal</a:t>
            </a:r>
            <a:br>
              <a:rPr lang="en-US" dirty="0" smtClean="0"/>
            </a:br>
            <a:r>
              <a:rPr lang="en-US" sz="2800" b="0" dirty="0" smtClean="0"/>
              <a:t>Innovation in Scholarly Communication</a:t>
            </a:r>
            <a:endParaRPr lang="en-US" sz="28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43630"/>
            <a:ext cx="7772400" cy="420957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Support researchers in </a:t>
            </a:r>
          </a:p>
          <a:p>
            <a:pPr lvl="1"/>
            <a:r>
              <a:rPr lang="en-US" dirty="0" smtClean="0"/>
              <a:t>efficient knowledge production</a:t>
            </a:r>
          </a:p>
          <a:p>
            <a:pPr lvl="1"/>
            <a:r>
              <a:rPr lang="en-US" dirty="0" smtClean="0"/>
              <a:t>rapid dissemination of new research</a:t>
            </a:r>
          </a:p>
          <a:p>
            <a:pPr lvl="1"/>
            <a:r>
              <a:rPr lang="en-US" dirty="0" smtClean="0"/>
              <a:t>open access to scholarly information</a:t>
            </a:r>
          </a:p>
          <a:p>
            <a:r>
              <a:rPr lang="en-US" dirty="0" smtClean="0"/>
              <a:t>Build collaborative partnerships</a:t>
            </a:r>
            <a:br>
              <a:rPr lang="en-US" dirty="0" smtClean="0"/>
            </a:br>
            <a:r>
              <a:rPr lang="en-US" dirty="0" smtClean="0"/>
              <a:t>around the world</a:t>
            </a:r>
          </a:p>
          <a:p>
            <a:r>
              <a:rPr lang="en-US" dirty="0" smtClean="0"/>
              <a:t>Improve the production and sharing of scholarly research</a:t>
            </a:r>
          </a:p>
          <a:p>
            <a:r>
              <a:rPr lang="en-US" dirty="0" smtClean="0"/>
              <a:t>Support innovative publishing services</a:t>
            </a:r>
          </a:p>
          <a:p>
            <a:r>
              <a:rPr lang="en-US" dirty="0" smtClean="0"/>
              <a:t>Establish trusted repositories for the research output of the University </a:t>
            </a:r>
            <a:endParaRPr lang="en-US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7" b="14136"/>
          <a:stretch/>
        </p:blipFill>
        <p:spPr bwMode="auto">
          <a:xfrm>
            <a:off x="352682" y="1186107"/>
            <a:ext cx="1944843" cy="103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2248614"/>
              </p:ext>
            </p:extLst>
          </p:nvPr>
        </p:nvGraphicFramePr>
        <p:xfrm>
          <a:off x="1108422" y="965787"/>
          <a:ext cx="9601200" cy="6115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727832" y="1244813"/>
            <a:ext cx="48639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-50" dirty="0">
                <a:solidFill>
                  <a:srgbClr val="3F5A71"/>
                </a:solidFill>
                <a:latin typeface="+mj-lt"/>
                <a:ea typeface="+mj-ea"/>
                <a:cs typeface="Tahoma" pitchFamily="34" charset="0"/>
              </a:rPr>
              <a:t>Growth in number of titles published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7" b="14136"/>
          <a:stretch/>
        </p:blipFill>
        <p:spPr bwMode="auto">
          <a:xfrm>
            <a:off x="552467" y="1284687"/>
            <a:ext cx="1944843" cy="103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45791998"/>
      </p:ext>
    </p:extLst>
  </p:cSld>
  <p:clrMapOvr>
    <a:masterClrMapping/>
  </p:clrMapOvr>
  <p:transition xmlns:p14="http://schemas.microsoft.com/office/powerpoint/2010/main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7524" y="1255575"/>
            <a:ext cx="6160675" cy="926025"/>
          </a:xfrm>
        </p:spPr>
        <p:txBody>
          <a:bodyPr/>
          <a:lstStyle/>
          <a:p>
            <a:r>
              <a:rPr lang="en-US" dirty="0" smtClean="0"/>
              <a:t>ULS E-Journal Publishing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Rapid growth to 35 journals since 2007</a:t>
            </a:r>
          </a:p>
          <a:p>
            <a:r>
              <a:rPr lang="en-US" dirty="0" smtClean="0"/>
              <a:t>Peer-reviewed scholarly research journals</a:t>
            </a:r>
          </a:p>
          <a:p>
            <a:r>
              <a:rPr lang="en-US" dirty="0" smtClean="0"/>
              <a:t>Most are Open Access and electronic-only</a:t>
            </a:r>
          </a:p>
          <a:p>
            <a:r>
              <a:rPr lang="en-US" dirty="0" smtClean="0"/>
              <a:t>Based on PKP Open Journal Systems (OJS)</a:t>
            </a:r>
          </a:p>
          <a:p>
            <a:r>
              <a:rPr lang="en-US" dirty="0" smtClean="0"/>
              <a:t>Editorial teams are located around the world</a:t>
            </a:r>
          </a:p>
          <a:p>
            <a:r>
              <a:rPr lang="en-US" dirty="0" smtClean="0"/>
              <a:t>Six journals have multilingual content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7" b="14136"/>
          <a:stretch/>
        </p:blipFill>
        <p:spPr bwMode="auto">
          <a:xfrm>
            <a:off x="352682" y="1186107"/>
            <a:ext cx="1944843" cy="103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7524" y="1255575"/>
            <a:ext cx="6160675" cy="926025"/>
          </a:xfrm>
        </p:spPr>
        <p:txBody>
          <a:bodyPr/>
          <a:lstStyle/>
          <a:p>
            <a:r>
              <a:rPr lang="en-US" dirty="0" smtClean="0"/>
              <a:t>Journal publishing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0693" y="2250831"/>
            <a:ext cx="5097585" cy="4126800"/>
          </a:xfrm>
        </p:spPr>
        <p:txBody>
          <a:bodyPr/>
          <a:lstStyle/>
          <a:p>
            <a:r>
              <a:rPr lang="en-US" dirty="0" smtClean="0"/>
              <a:t>Propel scholarship at the University of Pittsburgh</a:t>
            </a:r>
          </a:p>
          <a:p>
            <a:r>
              <a:rPr lang="en-US" dirty="0" smtClean="0"/>
              <a:t>Extend service beyond the home institution</a:t>
            </a:r>
          </a:p>
          <a:p>
            <a:r>
              <a:rPr lang="en-US" dirty="0" smtClean="0"/>
              <a:t>Save ‘at-risk’ journals without the infrastructure or know-how to go electronic</a:t>
            </a:r>
          </a:p>
          <a:p>
            <a:r>
              <a:rPr lang="en-US" dirty="0" smtClean="0"/>
              <a:t>Incentivize Open Access Publishing worldwide</a:t>
            </a:r>
          </a:p>
          <a:p>
            <a:endParaRPr lang="en-US" dirty="0"/>
          </a:p>
        </p:txBody>
      </p:sp>
      <p:pic>
        <p:nvPicPr>
          <p:cNvPr id="5123" name="Picture 3" descr="E:\istockphotos\Photos\hel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53" y="2250831"/>
            <a:ext cx="2807587" cy="4021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7" b="14136"/>
          <a:stretch/>
        </p:blipFill>
        <p:spPr bwMode="auto">
          <a:xfrm>
            <a:off x="352682" y="1186107"/>
            <a:ext cx="1944843" cy="103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8998" y="1255575"/>
            <a:ext cx="6099202" cy="926025"/>
          </a:xfrm>
        </p:spPr>
        <p:txBody>
          <a:bodyPr/>
          <a:lstStyle/>
          <a:p>
            <a:r>
              <a:rPr lang="en-US" dirty="0" smtClean="0"/>
              <a:t>Student Publications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4888" y="2204304"/>
            <a:ext cx="4885125" cy="4126800"/>
          </a:xfrm>
        </p:spPr>
        <p:txBody>
          <a:bodyPr/>
          <a:lstStyle/>
          <a:p>
            <a:r>
              <a:rPr lang="en-US" dirty="0" smtClean="0"/>
              <a:t>Only supported for University of Pittsburgh</a:t>
            </a:r>
          </a:p>
          <a:p>
            <a:r>
              <a:rPr lang="en-US" dirty="0" smtClean="0"/>
              <a:t>Provides valuable learning experience</a:t>
            </a:r>
          </a:p>
          <a:p>
            <a:r>
              <a:rPr lang="en-US" dirty="0" smtClean="0"/>
              <a:t>Faculty involvement is required to maintain continuity </a:t>
            </a:r>
          </a:p>
          <a:p>
            <a:r>
              <a:rPr lang="en-US" dirty="0" smtClean="0"/>
              <a:t>Selection criteria are relaxed for student publications</a:t>
            </a:r>
          </a:p>
          <a:p>
            <a:pPr lvl="1"/>
            <a:r>
              <a:rPr lang="en-US" dirty="0" smtClean="0"/>
              <a:t>Peer review process</a:t>
            </a:r>
          </a:p>
          <a:p>
            <a:pPr lvl="1"/>
            <a:r>
              <a:rPr lang="en-US" dirty="0" smtClean="0"/>
              <a:t>Quality of editorial board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7" b="14136"/>
          <a:stretch/>
        </p:blipFill>
        <p:spPr bwMode="auto">
          <a:xfrm>
            <a:off x="352682" y="1186107"/>
            <a:ext cx="1944843" cy="103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 descr="E:\istockphotos\Photos\students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41" y="2173714"/>
            <a:ext cx="2827725" cy="421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Scholarly Exchange™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hlinkClick r:id="rId2"/>
              </a:rPr>
              <a:t>http://www.scholarlyexchange.org</a:t>
            </a:r>
            <a:endParaRPr lang="en-US" dirty="0"/>
          </a:p>
          <a:p>
            <a:pPr eaLnBrk="1" hangingPunct="1">
              <a:defRPr/>
            </a:pPr>
            <a:r>
              <a:rPr lang="en-US" dirty="0"/>
              <a:t>Approximately 40 </a:t>
            </a:r>
            <a:r>
              <a:rPr lang="en-US" dirty="0" smtClean="0"/>
              <a:t>additional </a:t>
            </a:r>
            <a:r>
              <a:rPr lang="en-US" dirty="0"/>
              <a:t>Open Access journals</a:t>
            </a:r>
          </a:p>
          <a:p>
            <a:pPr eaLnBrk="1" hangingPunct="1">
              <a:defRPr/>
            </a:pPr>
            <a:r>
              <a:rPr lang="en-US" dirty="0"/>
              <a:t>Acquired </a:t>
            </a:r>
            <a:r>
              <a:rPr lang="en-US" dirty="0" smtClean="0"/>
              <a:t>by </a:t>
            </a:r>
            <a:r>
              <a:rPr lang="en-US" dirty="0"/>
              <a:t>the ULS on August 1, 2012</a:t>
            </a:r>
          </a:p>
          <a:p>
            <a:pPr eaLnBrk="1" hangingPunct="1">
              <a:defRPr/>
            </a:pPr>
            <a:r>
              <a:rPr lang="en-US" dirty="0"/>
              <a:t>Hosting service </a:t>
            </a:r>
            <a:r>
              <a:rPr lang="en-US" dirty="0" smtClean="0"/>
              <a:t>only</a:t>
            </a:r>
            <a:endParaRPr lang="en-US" dirty="0"/>
          </a:p>
          <a:p>
            <a:pPr eaLnBrk="1" hangingPunct="1">
              <a:defRPr/>
            </a:pPr>
            <a:r>
              <a:rPr lang="en-US" dirty="0"/>
              <a:t>ULS is NOT the publisher and does not provide publishing services</a:t>
            </a:r>
          </a:p>
        </p:txBody>
      </p:sp>
    </p:spTree>
    <p:extLst>
      <p:ext uri="{BB962C8B-B14F-4D97-AF65-F5344CB8AC3E}">
        <p14:creationId xmlns:p14="http://schemas.microsoft.com/office/powerpoint/2010/main" val="28436919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Journal Publishing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Process: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01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Journal Publishing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426400"/>
            <a:ext cx="4316506" cy="4126800"/>
          </a:xfrm>
        </p:spPr>
        <p:txBody>
          <a:bodyPr/>
          <a:lstStyle/>
          <a:p>
            <a:r>
              <a:rPr lang="en-US" dirty="0" smtClean="0"/>
              <a:t>Maintain quality and academic integrity</a:t>
            </a:r>
          </a:p>
          <a:p>
            <a:r>
              <a:rPr lang="en-US" dirty="0" smtClean="0"/>
              <a:t>Choose partners carefully</a:t>
            </a:r>
          </a:p>
          <a:p>
            <a:r>
              <a:rPr lang="en-US" dirty="0" smtClean="0"/>
              <a:t>Rely on self-sufficient editors</a:t>
            </a:r>
          </a:p>
          <a:p>
            <a:r>
              <a:rPr lang="en-US" dirty="0" smtClean="0"/>
              <a:t>Work smart, not hard</a:t>
            </a:r>
          </a:p>
          <a:p>
            <a:r>
              <a:rPr lang="en-US" dirty="0" smtClean="0"/>
              <a:t>Keep costs low</a:t>
            </a:r>
            <a:endParaRPr lang="en-US" dirty="0"/>
          </a:p>
        </p:txBody>
      </p:sp>
      <p:pic>
        <p:nvPicPr>
          <p:cNvPr id="3074" name="Picture 2" descr="E:\istockphotos\Photos\iStock_000003739524X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992" y="2817227"/>
            <a:ext cx="3644860" cy="26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Open Journal Systems (OJS) </a:t>
            </a:r>
            <a:r>
              <a:rPr lang="en-US" sz="1400" b="0" dirty="0" smtClean="0"/>
              <a:t>(</a:t>
            </a:r>
            <a:r>
              <a:rPr lang="en-US" sz="1400" b="0" dirty="0">
                <a:hlinkClick r:id="rId3"/>
              </a:rPr>
              <a:t>http://pkp.sfu.ca/?</a:t>
            </a:r>
            <a:r>
              <a:rPr lang="en-US" sz="1400" b="0" dirty="0" smtClean="0">
                <a:hlinkClick r:id="rId3"/>
              </a:rPr>
              <a:t>q=ojs</a:t>
            </a:r>
            <a:r>
              <a:rPr lang="en-US" sz="1400" b="0" dirty="0" smtClean="0"/>
              <a:t>)</a:t>
            </a:r>
          </a:p>
          <a:p>
            <a:pPr>
              <a:defRPr/>
            </a:pPr>
            <a:r>
              <a:rPr lang="en-US" dirty="0" err="1" smtClean="0"/>
              <a:t>Scholastica</a:t>
            </a:r>
            <a:r>
              <a:rPr lang="en-US" dirty="0" smtClean="0"/>
              <a:t> </a:t>
            </a:r>
            <a:r>
              <a:rPr lang="en-US" sz="1400" dirty="0" smtClean="0"/>
              <a:t>(</a:t>
            </a:r>
            <a:r>
              <a:rPr lang="en-US" sz="1400" b="0" dirty="0" smtClean="0">
                <a:hlinkClick r:id="rId4"/>
              </a:rPr>
              <a:t>scholasticahq.com</a:t>
            </a:r>
            <a:r>
              <a:rPr lang="en-US" sz="1400" b="0" dirty="0"/>
              <a:t>)</a:t>
            </a:r>
            <a:endParaRPr lang="en-US" sz="1400" dirty="0" smtClean="0"/>
          </a:p>
          <a:p>
            <a:pPr>
              <a:defRPr/>
            </a:pPr>
            <a:r>
              <a:rPr lang="en-US" dirty="0" err="1" smtClean="0"/>
              <a:t>BePress</a:t>
            </a:r>
            <a:r>
              <a:rPr lang="en-US" dirty="0" smtClean="0"/>
              <a:t> </a:t>
            </a:r>
            <a:r>
              <a:rPr lang="en-US" sz="1400" dirty="0" smtClean="0"/>
              <a:t>(</a:t>
            </a:r>
            <a:r>
              <a:rPr lang="en-US" sz="1400" b="0" dirty="0">
                <a:hlinkClick r:id="rId5"/>
              </a:rPr>
              <a:t>https://</a:t>
            </a:r>
            <a:r>
              <a:rPr lang="en-US" sz="1400" b="0" dirty="0" smtClean="0">
                <a:hlinkClick r:id="rId5"/>
              </a:rPr>
              <a:t>www.bepress.com/editors.html</a:t>
            </a:r>
            <a:r>
              <a:rPr lang="en-US" sz="1400" dirty="0" smtClean="0"/>
              <a:t>)</a:t>
            </a:r>
          </a:p>
          <a:p>
            <a:pPr>
              <a:defRPr/>
            </a:pPr>
            <a:r>
              <a:rPr lang="en-US" dirty="0" smtClean="0"/>
              <a:t>Aries Editorial Manager </a:t>
            </a:r>
            <a:r>
              <a:rPr lang="en-US" sz="1400" dirty="0" smtClean="0"/>
              <a:t>(</a:t>
            </a:r>
            <a:r>
              <a:rPr lang="en-US" sz="1400" b="0" dirty="0" smtClean="0">
                <a:hlinkClick r:id="rId6"/>
              </a:rPr>
              <a:t>http</a:t>
            </a:r>
            <a:r>
              <a:rPr lang="en-US" sz="1400" b="0" dirty="0">
                <a:hlinkClick r:id="rId6"/>
              </a:rPr>
              <a:t>://</a:t>
            </a:r>
            <a:r>
              <a:rPr lang="en-US" sz="1400" b="0" dirty="0" smtClean="0">
                <a:hlinkClick r:id="rId6"/>
              </a:rPr>
              <a:t>www.editorialmanager.com/</a:t>
            </a:r>
            <a:r>
              <a:rPr lang="en-US" sz="1400" b="0" dirty="0" smtClean="0"/>
              <a:t>)</a:t>
            </a:r>
            <a:endParaRPr lang="en-US" sz="1400" dirty="0" smtClean="0"/>
          </a:p>
          <a:p>
            <a:pPr>
              <a:defRPr/>
            </a:pPr>
            <a:r>
              <a:rPr lang="en-US" dirty="0" smtClean="0"/>
              <a:t>Bench&gt;Press </a:t>
            </a:r>
            <a:r>
              <a:rPr lang="en-US" sz="1400" b="0" dirty="0" smtClean="0"/>
              <a:t>(</a:t>
            </a:r>
            <a:r>
              <a:rPr lang="en-US" sz="1400" b="0" dirty="0">
                <a:hlinkClick r:id="rId7"/>
              </a:rPr>
              <a:t>http://</a:t>
            </a:r>
            <a:r>
              <a:rPr lang="en-US" sz="1400" b="0" dirty="0" smtClean="0">
                <a:hlinkClick r:id="rId7"/>
              </a:rPr>
              <a:t>highwire.stanford.edu/publishers/benchpress.dtl</a:t>
            </a:r>
            <a:r>
              <a:rPr lang="en-US" sz="1400" b="0" dirty="0" smtClean="0"/>
              <a:t>)</a:t>
            </a:r>
          </a:p>
          <a:p>
            <a:pPr>
              <a:defRPr/>
            </a:pPr>
            <a:r>
              <a:rPr lang="en-US" dirty="0" err="1" smtClean="0"/>
              <a:t>ScholarOne</a:t>
            </a:r>
            <a:r>
              <a:rPr lang="en-US" dirty="0" smtClean="0"/>
              <a:t> </a:t>
            </a:r>
            <a:r>
              <a:rPr lang="en-US" sz="1400" b="0" dirty="0" smtClean="0"/>
              <a:t>(</a:t>
            </a:r>
            <a:r>
              <a:rPr lang="en-US" sz="1400" b="0" dirty="0">
                <a:hlinkClick r:id="rId8"/>
              </a:rPr>
              <a:t>http://scholarone.com/products/manuscript</a:t>
            </a:r>
            <a:r>
              <a:rPr lang="en-US" sz="1400" b="0" dirty="0" smtClean="0">
                <a:hlinkClick r:id="rId8"/>
              </a:rPr>
              <a:t>/</a:t>
            </a:r>
            <a:r>
              <a:rPr lang="en-US" sz="1400" b="0" dirty="0" smtClean="0"/>
              <a:t>)</a:t>
            </a:r>
            <a:endParaRPr lang="en-US" sz="1400" b="0" dirty="0"/>
          </a:p>
        </p:txBody>
      </p:sp>
    </p:spTree>
    <p:extLst>
      <p:ext uri="{BB962C8B-B14F-4D97-AF65-F5344CB8AC3E}">
        <p14:creationId xmlns:p14="http://schemas.microsoft.com/office/powerpoint/2010/main" val="19606437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2786" y="1255575"/>
            <a:ext cx="6045413" cy="926025"/>
          </a:xfrm>
        </p:spPr>
        <p:txBody>
          <a:bodyPr/>
          <a:lstStyle/>
          <a:p>
            <a:pPr algn="l"/>
            <a:r>
              <a:rPr lang="en-US" dirty="0" smtClean="0"/>
              <a:t>We provide: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432" y="2329638"/>
            <a:ext cx="7772400" cy="4247358"/>
          </a:xfrm>
        </p:spPr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Hardware and software hosting services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Advice on best practices in e-publishing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Consultation on editorial workflow management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Web-based training for editorial staff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Graphic design services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ISSN Registration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Assignment of DOIs (Digital Object Identifiers)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Assistance in establishing formal acceptance and recognition of the scholarly content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Digital preservation through LOCKSS</a:t>
            </a:r>
            <a:endParaRPr lang="en-US" sz="2400" dirty="0" smtClean="0"/>
          </a:p>
          <a:p>
            <a:endParaRPr lang="en-US" sz="24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7" b="14136"/>
          <a:stretch/>
        </p:blipFill>
        <p:spPr bwMode="auto">
          <a:xfrm>
            <a:off x="514047" y="1186107"/>
            <a:ext cx="1944843" cy="103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031423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Connect with publishing partners</a:t>
            </a:r>
            <a:endParaRPr lang="en-US" dirty="0"/>
          </a:p>
          <a:p>
            <a:r>
              <a:rPr lang="en-US" dirty="0" smtClean="0"/>
              <a:t>Journal Proposal Form</a:t>
            </a:r>
          </a:p>
          <a:p>
            <a:r>
              <a:rPr lang="en-US" dirty="0" smtClean="0"/>
              <a:t>Service Agreement</a:t>
            </a:r>
          </a:p>
          <a:p>
            <a:r>
              <a:rPr lang="en-US" dirty="0" smtClean="0"/>
              <a:t>Graphic design (website and article)</a:t>
            </a:r>
          </a:p>
          <a:p>
            <a:r>
              <a:rPr lang="en-US" dirty="0" smtClean="0"/>
              <a:t>Training editorial staff</a:t>
            </a:r>
          </a:p>
          <a:p>
            <a:r>
              <a:rPr lang="en-US" dirty="0" smtClean="0"/>
              <a:t>Ongoing consultation </a:t>
            </a:r>
          </a:p>
        </p:txBody>
      </p:sp>
    </p:spTree>
    <p:extLst>
      <p:ext uri="{BB962C8B-B14F-4D97-AF65-F5344CB8AC3E}">
        <p14:creationId xmlns:p14="http://schemas.microsoft.com/office/powerpoint/2010/main" val="1944191856"/>
      </p:ext>
    </p:extLst>
  </p:cSld>
  <p:clrMapOvr>
    <a:masterClrMapping/>
  </p:clrMapOvr>
  <p:transition xmlns:p14="http://schemas.microsoft.com/office/powerpoint/2010/main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7524" y="1255575"/>
            <a:ext cx="6160675" cy="926025"/>
          </a:xfrm>
        </p:spPr>
        <p:txBody>
          <a:bodyPr/>
          <a:lstStyle/>
          <a:p>
            <a:r>
              <a:rPr lang="en-US" dirty="0" smtClean="0"/>
              <a:t>Based on self-sufficient editors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2426400"/>
            <a:ext cx="7958739" cy="4126800"/>
          </a:xfrm>
        </p:spPr>
        <p:txBody>
          <a:bodyPr/>
          <a:lstStyle/>
          <a:p>
            <a:r>
              <a:rPr lang="en-US" dirty="0" smtClean="0"/>
              <a:t>Editorial staff are expected to become self-sufficient by the time first issue is published</a:t>
            </a:r>
          </a:p>
          <a:p>
            <a:r>
              <a:rPr lang="en-US" dirty="0" smtClean="0"/>
              <a:t>Editors are responsible</a:t>
            </a:r>
            <a:br>
              <a:rPr lang="en-US" dirty="0" smtClean="0"/>
            </a:br>
            <a:r>
              <a:rPr lang="en-US" dirty="0" smtClean="0"/>
              <a:t>for managing: </a:t>
            </a:r>
          </a:p>
          <a:p>
            <a:pPr lvl="1"/>
            <a:r>
              <a:rPr lang="en-US" dirty="0" smtClean="0"/>
              <a:t>all content decisions</a:t>
            </a:r>
          </a:p>
          <a:p>
            <a:pPr lvl="1"/>
            <a:r>
              <a:rPr lang="en-US" dirty="0" smtClean="0"/>
              <a:t>all processing workflow</a:t>
            </a:r>
          </a:p>
          <a:p>
            <a:pPr lvl="1"/>
            <a:r>
              <a:rPr lang="en-US" dirty="0" smtClean="0"/>
              <a:t>all communication with</a:t>
            </a:r>
            <a:br>
              <a:rPr lang="en-US" dirty="0" smtClean="0"/>
            </a:br>
            <a:r>
              <a:rPr lang="en-US" dirty="0" smtClean="0"/>
              <a:t>reviewers, authors, readers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ll editing, including layout</a:t>
            </a:r>
            <a:endParaRPr lang="en-US" dirty="0"/>
          </a:p>
        </p:txBody>
      </p:sp>
      <p:pic>
        <p:nvPicPr>
          <p:cNvPr id="8194" name="Picture 2" descr="E:\istockphotos\Photos\computerscre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734" y="3837549"/>
            <a:ext cx="3609846" cy="240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7" b="14136"/>
          <a:stretch/>
        </p:blipFill>
        <p:spPr bwMode="auto">
          <a:xfrm>
            <a:off x="352682" y="1186107"/>
            <a:ext cx="1944843" cy="103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7524" y="1255575"/>
            <a:ext cx="6160675" cy="926025"/>
          </a:xfrm>
        </p:spPr>
        <p:txBody>
          <a:bodyPr/>
          <a:lstStyle/>
          <a:p>
            <a:r>
              <a:rPr lang="en-US" dirty="0" smtClean="0"/>
              <a:t>Journal Proposal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426400"/>
            <a:ext cx="4862072" cy="4126800"/>
          </a:xfrm>
        </p:spPr>
        <p:txBody>
          <a:bodyPr/>
          <a:lstStyle/>
          <a:p>
            <a:r>
              <a:rPr lang="en-US" dirty="0" smtClean="0"/>
              <a:t>Collects detailed information on which to base selection decision</a:t>
            </a:r>
          </a:p>
          <a:p>
            <a:r>
              <a:rPr lang="en-US" dirty="0" smtClean="0"/>
              <a:t>Focus, scope, description of content</a:t>
            </a:r>
          </a:p>
          <a:p>
            <a:r>
              <a:rPr lang="en-US" dirty="0" smtClean="0"/>
              <a:t>Justification of need</a:t>
            </a:r>
          </a:p>
          <a:p>
            <a:r>
              <a:rPr lang="en-US" dirty="0" smtClean="0"/>
              <a:t>Credentials of Editorial Board</a:t>
            </a:r>
          </a:p>
          <a:p>
            <a:r>
              <a:rPr lang="en-US" dirty="0" smtClean="0"/>
              <a:t>Description of review process</a:t>
            </a:r>
            <a:endParaRPr lang="en-US" dirty="0"/>
          </a:p>
        </p:txBody>
      </p:sp>
      <p:pic>
        <p:nvPicPr>
          <p:cNvPr id="4098" name="Picture 2" descr="E:\istockphotos\Photos\iStock_000001057998Medi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309" y="2092366"/>
            <a:ext cx="2798854" cy="4200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7" b="14136"/>
          <a:stretch/>
        </p:blipFill>
        <p:spPr bwMode="auto">
          <a:xfrm>
            <a:off x="352682" y="1186107"/>
            <a:ext cx="1944843" cy="103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396" y="2481302"/>
            <a:ext cx="2152650" cy="304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2050" y="1255575"/>
            <a:ext cx="6076150" cy="926025"/>
          </a:xfrm>
        </p:spPr>
        <p:txBody>
          <a:bodyPr/>
          <a:lstStyle/>
          <a:p>
            <a:r>
              <a:rPr lang="en-US" dirty="0" smtClean="0"/>
              <a:t>Selection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426400"/>
            <a:ext cx="6168358" cy="4126800"/>
          </a:xfrm>
        </p:spPr>
        <p:txBody>
          <a:bodyPr/>
          <a:lstStyle/>
          <a:p>
            <a:r>
              <a:rPr lang="en-US" dirty="0" smtClean="0"/>
              <a:t>Original scholarly content</a:t>
            </a:r>
          </a:p>
          <a:p>
            <a:r>
              <a:rPr lang="en-US" dirty="0" smtClean="0"/>
              <a:t>Rigorous blind review process</a:t>
            </a:r>
          </a:p>
          <a:p>
            <a:r>
              <a:rPr lang="en-US" dirty="0" smtClean="0"/>
              <a:t>Commitment to Open Access for content</a:t>
            </a:r>
          </a:p>
          <a:p>
            <a:r>
              <a:rPr lang="en-US" dirty="0" smtClean="0"/>
              <a:t>Editorial Board of internationally recognized scholars</a:t>
            </a:r>
          </a:p>
          <a:p>
            <a:endParaRPr lang="en-US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7" b="14136"/>
          <a:stretch/>
        </p:blipFill>
        <p:spPr bwMode="auto">
          <a:xfrm>
            <a:off x="483311" y="1186107"/>
            <a:ext cx="1944843" cy="103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7524" y="1255575"/>
            <a:ext cx="6160675" cy="926025"/>
          </a:xfrm>
        </p:spPr>
        <p:txBody>
          <a:bodyPr/>
          <a:lstStyle/>
          <a:p>
            <a:r>
              <a:rPr lang="en-US" dirty="0" smtClean="0"/>
              <a:t>Publications Advisory Board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Includes leaders in scholarly publishing and Open Access issues</a:t>
            </a:r>
          </a:p>
          <a:p>
            <a:r>
              <a:rPr lang="en-US" dirty="0" smtClean="0"/>
              <a:t>Provides strategic guidance and expertise for ULS digital publishing program </a:t>
            </a:r>
          </a:p>
          <a:p>
            <a:r>
              <a:rPr lang="en-US" dirty="0" smtClean="0"/>
              <a:t>Assists in development of publication policies governing:</a:t>
            </a:r>
          </a:p>
          <a:p>
            <a:pPr lvl="1"/>
            <a:r>
              <a:rPr lang="en-US" dirty="0" smtClean="0"/>
              <a:t>Selection and evaluation criteria for partners</a:t>
            </a:r>
          </a:p>
          <a:p>
            <a:pPr lvl="1"/>
            <a:r>
              <a:rPr lang="en-US" dirty="0" smtClean="0"/>
              <a:t>Open Access and Creative Commons licensing</a:t>
            </a:r>
          </a:p>
          <a:p>
            <a:pPr lvl="1"/>
            <a:r>
              <a:rPr lang="en-US" dirty="0" smtClean="0"/>
              <a:t>Cost recovery mechanisms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7" b="14136"/>
          <a:stretch/>
        </p:blipFill>
        <p:spPr bwMode="auto">
          <a:xfrm>
            <a:off x="352682" y="1186107"/>
            <a:ext cx="1944843" cy="103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0470" y="1255575"/>
            <a:ext cx="6037729" cy="926025"/>
          </a:xfrm>
        </p:spPr>
        <p:txBody>
          <a:bodyPr/>
          <a:lstStyle/>
          <a:p>
            <a:r>
              <a:rPr lang="en-US" dirty="0" smtClean="0"/>
              <a:t>Service Agreement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969" y="2281564"/>
            <a:ext cx="7772400" cy="4365421"/>
          </a:xfrm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Builds common understanding before problems occur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Defines roles and responsibilities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Identifies ULS as publisher of record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Articulates policies on: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changes to published content/issuing errata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handling infringement claims,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publication schedule/continuity issues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long-term preservation</a:t>
            </a:r>
          </a:p>
          <a:p>
            <a:endParaRPr lang="en-US" sz="28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7" b="14136"/>
          <a:stretch/>
        </p:blipFill>
        <p:spPr bwMode="auto">
          <a:xfrm>
            <a:off x="352682" y="1186107"/>
            <a:ext cx="1944843" cy="103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66182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7524" y="1328686"/>
            <a:ext cx="6122605" cy="892175"/>
          </a:xfrm>
        </p:spPr>
        <p:txBody>
          <a:bodyPr/>
          <a:lstStyle/>
          <a:p>
            <a:r>
              <a:rPr lang="en-US" dirty="0" smtClean="0"/>
              <a:t>Author Copyright Agreement</a:t>
            </a:r>
            <a:endParaRPr lang="en-US" sz="36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en-US" sz="2800" dirty="0" smtClean="0"/>
              <a:t>Comes in several flavors:  </a:t>
            </a:r>
          </a:p>
          <a:p>
            <a:pPr lvl="1"/>
            <a:r>
              <a:rPr lang="en-US" sz="2400" dirty="0" smtClean="0"/>
              <a:t>Immediate Open Access (standard)</a:t>
            </a:r>
          </a:p>
          <a:p>
            <a:pPr lvl="2"/>
            <a:r>
              <a:rPr lang="en-US" sz="2200" dirty="0" smtClean="0"/>
              <a:t>CC BY</a:t>
            </a:r>
          </a:p>
          <a:p>
            <a:pPr lvl="1"/>
            <a:r>
              <a:rPr lang="en-US" sz="2400" dirty="0" smtClean="0"/>
              <a:t>Delayed Open Access (subscription-based) </a:t>
            </a:r>
          </a:p>
          <a:p>
            <a:pPr lvl="2"/>
            <a:r>
              <a:rPr lang="en-US" sz="2200" dirty="0" smtClean="0"/>
              <a:t>CC BY-NC-ND</a:t>
            </a:r>
            <a:endParaRPr lang="en-US" sz="2200" dirty="0"/>
          </a:p>
          <a:p>
            <a:pPr marL="457200" lvl="1" indent="0">
              <a:buNone/>
            </a:pPr>
            <a:endParaRPr lang="en-US" sz="2400" dirty="0" smtClean="0"/>
          </a:p>
          <a:p>
            <a:pPr>
              <a:buFont typeface="Arial"/>
              <a:buChar char="•"/>
            </a:pPr>
            <a:r>
              <a:rPr lang="en-US" sz="2800" dirty="0"/>
              <a:t>L</a:t>
            </a:r>
            <a:r>
              <a:rPr lang="en-US" sz="2800" dirty="0" smtClean="0"/>
              <a:t>icense </a:t>
            </a:r>
            <a:r>
              <a:rPr lang="en-US" sz="2800" dirty="0"/>
              <a:t>t</a:t>
            </a:r>
            <a:r>
              <a:rPr lang="en-US" sz="2800" dirty="0" smtClean="0"/>
              <a:t>erms are included in digital rights statement in article metadata</a:t>
            </a:r>
            <a:endParaRPr lang="en-US" sz="28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7" b="14136"/>
          <a:stretch/>
        </p:blipFill>
        <p:spPr bwMode="auto">
          <a:xfrm>
            <a:off x="352682" y="1186107"/>
            <a:ext cx="1944843" cy="103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768092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7524" y="1328686"/>
            <a:ext cx="6122605" cy="892175"/>
          </a:xfrm>
        </p:spPr>
        <p:txBody>
          <a:bodyPr/>
          <a:lstStyle/>
          <a:p>
            <a:r>
              <a:rPr lang="en-US" dirty="0" smtClean="0"/>
              <a:t>Author Copyright Agreement</a:t>
            </a:r>
            <a:endParaRPr lang="en-US" sz="36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en-US" dirty="0" smtClean="0"/>
              <a:t>The author warrants that the work:  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elongs to the author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s original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as not been submitted elsewhere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oes not infringe others’ copyright</a:t>
            </a:r>
          </a:p>
          <a:p>
            <a:pPr>
              <a:buFont typeface="Arial"/>
              <a:buChar char="•"/>
            </a:pPr>
            <a:r>
              <a:rPr lang="en-US" dirty="0" smtClean="0"/>
              <a:t>Authors encouraged to deposit works in OA archives pre- and post-publication</a:t>
            </a:r>
          </a:p>
          <a:p>
            <a:pPr>
              <a:buFont typeface="Arial"/>
              <a:buChar char="•"/>
            </a:pPr>
            <a:r>
              <a:rPr lang="en-US" dirty="0" smtClean="0"/>
              <a:t>Permission to use third party content is the responsibility of the author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7" b="14136"/>
          <a:stretch/>
        </p:blipFill>
        <p:spPr bwMode="auto">
          <a:xfrm>
            <a:off x="352682" y="1186107"/>
            <a:ext cx="1944843" cy="103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660817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7524" y="1255575"/>
            <a:ext cx="6160675" cy="926025"/>
          </a:xfrm>
        </p:spPr>
        <p:txBody>
          <a:bodyPr/>
          <a:lstStyle/>
          <a:p>
            <a:r>
              <a:rPr lang="en-US" sz="4000" dirty="0" smtClean="0"/>
              <a:t>Graphic Design Brief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sz="2800" dirty="0" smtClean="0"/>
              <a:t>Defines the scope of graphic design possibilities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Explains software design limitations 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Prepares the client to give input on design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Defines publisher branding requirements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Establishes process for client input and timeframe for design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7" b="14136"/>
          <a:stretch/>
        </p:blipFill>
        <p:spPr bwMode="auto">
          <a:xfrm>
            <a:off x="352682" y="1186107"/>
            <a:ext cx="1944843" cy="103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31650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059023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h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53514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ff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54980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j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1874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iblio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1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6774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j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contemporaneit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8636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vist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7566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jhb23\Pictures\CAJGH10-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33420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01951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7525" y="1186107"/>
            <a:ext cx="6455948" cy="1165207"/>
          </a:xfrm>
        </p:spPr>
        <p:txBody>
          <a:bodyPr/>
          <a:lstStyle/>
          <a:p>
            <a:r>
              <a:rPr lang="en-US" sz="3200" dirty="0" smtClean="0"/>
              <a:t>Article Template </a:t>
            </a:r>
            <a:br>
              <a:rPr lang="en-US" sz="3200" dirty="0" smtClean="0"/>
            </a:br>
            <a:r>
              <a:rPr lang="en-US" sz="3200" dirty="0" smtClean="0"/>
              <a:t>Design Questionnaire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Defines the look of each formatted article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Echoes web site design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Default is MS Word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Includes publisher’s formatting and branding requirements 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complete citation including DOI must appear on each page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7" b="14136"/>
          <a:stretch/>
        </p:blipFill>
        <p:spPr bwMode="auto">
          <a:xfrm>
            <a:off x="352682" y="1186107"/>
            <a:ext cx="1944843" cy="103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820807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1255575"/>
            <a:ext cx="6096000" cy="926025"/>
          </a:xfrm>
        </p:spPr>
        <p:txBody>
          <a:bodyPr/>
          <a:lstStyle/>
          <a:p>
            <a:r>
              <a:rPr lang="en-US" dirty="0" smtClean="0"/>
              <a:t>Editor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Either in person or via teleconferencing (WebEx, Lync)</a:t>
            </a:r>
          </a:p>
          <a:p>
            <a:r>
              <a:rPr lang="en-US" dirty="0" smtClean="0"/>
              <a:t>First meeting:</a:t>
            </a:r>
          </a:p>
          <a:p>
            <a:pPr lvl="1"/>
            <a:r>
              <a:rPr lang="en-US" dirty="0" smtClean="0"/>
              <a:t>Introduce them to the software</a:t>
            </a:r>
          </a:p>
          <a:p>
            <a:pPr lvl="1"/>
            <a:r>
              <a:rPr lang="en-US" dirty="0" smtClean="0"/>
              <a:t>Guide them through the setup of the journal</a:t>
            </a:r>
          </a:p>
          <a:p>
            <a:r>
              <a:rPr lang="en-US" dirty="0" smtClean="0"/>
              <a:t>Second meeting:</a:t>
            </a:r>
          </a:p>
          <a:p>
            <a:pPr lvl="1"/>
            <a:r>
              <a:rPr lang="en-US" dirty="0" smtClean="0"/>
              <a:t>Workflow consultation </a:t>
            </a:r>
          </a:p>
          <a:p>
            <a:pPr lvl="1"/>
            <a:r>
              <a:rPr lang="en-US" dirty="0" smtClean="0"/>
              <a:t>Training on editorial process in OJS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7" b="14136"/>
          <a:stretch/>
        </p:blipFill>
        <p:spPr bwMode="auto">
          <a:xfrm>
            <a:off x="352682" y="1186107"/>
            <a:ext cx="1944843" cy="103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9492495"/>
      </p:ext>
    </p:extLst>
  </p:cSld>
  <p:clrMapOvr>
    <a:masterClrMapping/>
  </p:clrMapOvr>
  <p:transition xmlns:p14="http://schemas.microsoft.com/office/powerpoint/2010/main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4672" y="1255575"/>
            <a:ext cx="5653528" cy="926025"/>
          </a:xfrm>
        </p:spPr>
        <p:txBody>
          <a:bodyPr/>
          <a:lstStyle/>
          <a:p>
            <a:r>
              <a:rPr lang="en-US" dirty="0" smtClean="0"/>
              <a:t>After the First Issue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Editors become self-sufficient in workflow management</a:t>
            </a:r>
          </a:p>
          <a:p>
            <a:r>
              <a:rPr lang="en-US" dirty="0" smtClean="0"/>
              <a:t>Our focus shifts to promotion and indexing</a:t>
            </a:r>
          </a:p>
          <a:p>
            <a:pPr lvl="1"/>
            <a:r>
              <a:rPr lang="en-US" dirty="0" smtClean="0"/>
              <a:t>Marketing</a:t>
            </a:r>
          </a:p>
          <a:p>
            <a:pPr lvl="1"/>
            <a:r>
              <a:rPr lang="en-US" dirty="0" smtClean="0"/>
              <a:t>Press releases</a:t>
            </a:r>
          </a:p>
          <a:p>
            <a:pPr lvl="1"/>
            <a:r>
              <a:rPr lang="en-US" dirty="0" smtClean="0"/>
              <a:t>Registration with abstracting/indexing services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7" b="14136"/>
          <a:stretch/>
        </p:blipFill>
        <p:spPr bwMode="auto">
          <a:xfrm>
            <a:off x="352682" y="1186107"/>
            <a:ext cx="1944843" cy="103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16263083"/>
      </p:ext>
    </p:extLst>
  </p:cSld>
  <p:clrMapOvr>
    <a:masterClrMapping/>
  </p:clrMapOvr>
  <p:transition xmlns:p14="http://schemas.microsoft.com/office/powerpoint/2010/main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8083590" cy="1362075"/>
          </a:xfrm>
        </p:spPr>
        <p:txBody>
          <a:bodyPr/>
          <a:lstStyle/>
          <a:p>
            <a:r>
              <a:rPr lang="en-US" dirty="0" smtClean="0"/>
              <a:t>GROWTH and SUSTAINABILITY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Journal Publishing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001010"/>
      </p:ext>
    </p:extLst>
  </p:cSld>
  <p:clrMapOvr>
    <a:masterClrMapping/>
  </p:clrMapOvr>
  <p:transition xmlns:p14="http://schemas.microsoft.com/office/powerpoint/2010/main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55575"/>
            <a:ext cx="7772400" cy="926025"/>
          </a:xfrm>
        </p:spPr>
        <p:txBody>
          <a:bodyPr/>
          <a:lstStyle/>
          <a:p>
            <a:r>
              <a:rPr lang="en-US" dirty="0" smtClean="0"/>
              <a:t>Staffing for journal publishing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/>
              <a:t>2</a:t>
            </a:r>
            <a:r>
              <a:rPr lang="en-US" dirty="0" smtClean="0"/>
              <a:t>.00 FTE OJS operations and customer support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0.25 FTE </a:t>
            </a:r>
            <a:r>
              <a:rPr lang="en-US" dirty="0" smtClean="0"/>
              <a:t>administration, partner </a:t>
            </a:r>
            <a:r>
              <a:rPr lang="en-US" dirty="0"/>
              <a:t>relations, marketing</a:t>
            </a:r>
          </a:p>
          <a:p>
            <a:pPr marL="0" indent="0">
              <a:buNone/>
            </a:pPr>
            <a:r>
              <a:rPr lang="en-US" dirty="0" smtClean="0"/>
              <a:t>0.30 </a:t>
            </a:r>
            <a:r>
              <a:rPr lang="en-US" dirty="0"/>
              <a:t>FTE graphic </a:t>
            </a:r>
            <a:r>
              <a:rPr lang="en-US" dirty="0" smtClean="0"/>
              <a:t>designers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0.50 </a:t>
            </a:r>
            <a:r>
              <a:rPr lang="en-US" dirty="0"/>
              <a:t>FTE OJS sys admin</a:t>
            </a:r>
          </a:p>
          <a:p>
            <a:pPr marL="0" indent="0">
              <a:buNone/>
            </a:pPr>
            <a:r>
              <a:rPr lang="en-US" dirty="0" smtClean="0"/>
              <a:t>_____________________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3</a:t>
            </a:r>
            <a:r>
              <a:rPr lang="en-US" dirty="0" smtClean="0"/>
              <a:t>.05 </a:t>
            </a:r>
            <a:r>
              <a:rPr lang="en-US" dirty="0"/>
              <a:t>FTE TOTAL</a:t>
            </a:r>
          </a:p>
          <a:p>
            <a:pPr marL="0" indent="0">
              <a:buNone/>
            </a:pPr>
            <a:r>
              <a:rPr lang="en-US" dirty="0" smtClean="0"/>
              <a:t>100% funded from internal reallocation of operating budget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2053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255575"/>
            <a:ext cx="7666744" cy="926025"/>
          </a:xfrm>
        </p:spPr>
        <p:txBody>
          <a:bodyPr/>
          <a:lstStyle/>
          <a:p>
            <a:r>
              <a:rPr lang="en-US" dirty="0" smtClean="0"/>
              <a:t>Sustaining the Pitt journal publishing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Open Access i</a:t>
            </a:r>
            <a:r>
              <a:rPr lang="en-US" dirty="0" smtClean="0"/>
              <a:t>ncentivized through subsidies</a:t>
            </a:r>
            <a:br>
              <a:rPr lang="en-US" dirty="0" smtClean="0"/>
            </a:br>
            <a:r>
              <a:rPr lang="en-US" dirty="0" smtClean="0"/>
              <a:t>(at least 50% discount)</a:t>
            </a:r>
          </a:p>
          <a:p>
            <a:r>
              <a:rPr lang="en-US" dirty="0" smtClean="0"/>
              <a:t>Pitt journals discounted; student publications free</a:t>
            </a:r>
          </a:p>
          <a:p>
            <a:r>
              <a:rPr lang="en-US" dirty="0" smtClean="0"/>
              <a:t>Includes base package, with additional services a la carte such as:</a:t>
            </a:r>
          </a:p>
          <a:p>
            <a:pPr lvl="1"/>
            <a:r>
              <a:rPr lang="en-US" dirty="0" smtClean="0"/>
              <a:t>Domain registration</a:t>
            </a:r>
          </a:p>
          <a:p>
            <a:pPr lvl="1"/>
            <a:r>
              <a:rPr lang="en-US" dirty="0" smtClean="0"/>
              <a:t>Document layout (per article charge)</a:t>
            </a:r>
          </a:p>
          <a:p>
            <a:pPr lvl="1"/>
            <a:r>
              <a:rPr lang="en-US" dirty="0" smtClean="0"/>
              <a:t>XML conversion (per article charge)</a:t>
            </a:r>
          </a:p>
          <a:p>
            <a:pPr lvl="1"/>
            <a:r>
              <a:rPr lang="en-US" dirty="0" smtClean="0"/>
              <a:t>Supplementary blog</a:t>
            </a:r>
          </a:p>
          <a:p>
            <a:pPr lvl="1"/>
            <a:r>
              <a:rPr lang="en-US" dirty="0" smtClean="0"/>
              <a:t>Special design work &amp; custom programming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5103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Comprehensive Program for OA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168" y="2149074"/>
            <a:ext cx="7772400" cy="4127500"/>
          </a:xfrm>
        </p:spPr>
        <p:txBody>
          <a:bodyPr/>
          <a:lstStyle/>
          <a:p>
            <a:r>
              <a:rPr lang="en-US" dirty="0" smtClean="0"/>
              <a:t>Support for Gold Open Access: </a:t>
            </a:r>
          </a:p>
          <a:p>
            <a:pPr lvl="1"/>
            <a:r>
              <a:rPr lang="en-US" dirty="0" smtClean="0"/>
              <a:t>Publishing journals, books and conference proceedings</a:t>
            </a:r>
          </a:p>
          <a:p>
            <a:pPr lvl="1"/>
            <a:r>
              <a:rPr lang="en-US" dirty="0" smtClean="0"/>
              <a:t>Open Access Author Fee Fund;  COPE</a:t>
            </a:r>
          </a:p>
          <a:p>
            <a:r>
              <a:rPr lang="en-US" dirty="0" smtClean="0"/>
              <a:t>Support for Green Open Access:</a:t>
            </a:r>
          </a:p>
          <a:p>
            <a:pPr lvl="1"/>
            <a:r>
              <a:rPr lang="en-US" dirty="0" smtClean="0"/>
              <a:t>6 global, subject-based repositories</a:t>
            </a:r>
          </a:p>
          <a:p>
            <a:pPr lvl="1"/>
            <a:r>
              <a:rPr lang="en-US" dirty="0" smtClean="0"/>
              <a:t>Local institutional repository and OA Mandate</a:t>
            </a:r>
          </a:p>
          <a:p>
            <a:r>
              <a:rPr lang="en-US" dirty="0" smtClean="0"/>
              <a:t>Learning and teaching about OA</a:t>
            </a:r>
          </a:p>
          <a:p>
            <a:r>
              <a:rPr lang="en-US" dirty="0" smtClean="0"/>
              <a:t>Advocacy and support for our OA partners</a:t>
            </a:r>
          </a:p>
          <a:p>
            <a:r>
              <a:rPr lang="en-US" dirty="0" smtClean="0"/>
              <a:t>Measuring and marking success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0120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and teaching about OA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4220" y="2118338"/>
            <a:ext cx="7772400" cy="4127500"/>
          </a:xfrm>
        </p:spPr>
        <p:txBody>
          <a:bodyPr/>
          <a:lstStyle/>
          <a:p>
            <a:r>
              <a:rPr lang="en-US" dirty="0" smtClean="0"/>
              <a:t>Pitt Open Access Web site (</a:t>
            </a:r>
            <a:r>
              <a:rPr lang="en-US" dirty="0" err="1" smtClean="0"/>
              <a:t>openaccess.pitt.edu</a:t>
            </a:r>
            <a:r>
              <a:rPr lang="en-US" dirty="0" smtClean="0"/>
              <a:t>)</a:t>
            </a:r>
          </a:p>
          <a:p>
            <a:r>
              <a:rPr lang="en-US" dirty="0" smtClean="0"/>
              <a:t>Lunch and learn series for liaison librarians</a:t>
            </a:r>
          </a:p>
          <a:p>
            <a:pPr lvl="1"/>
            <a:r>
              <a:rPr lang="en-US" dirty="0" smtClean="0"/>
              <a:t>Monthly series of informal talks</a:t>
            </a:r>
          </a:p>
          <a:p>
            <a:pPr lvl="1"/>
            <a:r>
              <a:rPr lang="en-US" dirty="0" smtClean="0"/>
              <a:t>24 topics on wide range of Open Access &amp; scholarly communications issues</a:t>
            </a:r>
          </a:p>
          <a:p>
            <a:pPr lvl="1"/>
            <a:r>
              <a:rPr lang="en-US" dirty="0" smtClean="0"/>
              <a:t>Inform ourselves and strategize how we can best talk to our patrons about the issues</a:t>
            </a:r>
          </a:p>
          <a:p>
            <a:r>
              <a:rPr lang="en-US" dirty="0" smtClean="0"/>
              <a:t>Outreach to the university community</a:t>
            </a:r>
          </a:p>
          <a:p>
            <a:pPr lvl="1"/>
            <a:r>
              <a:rPr lang="en-US" dirty="0" smtClean="0"/>
              <a:t>Faculty and student orientations</a:t>
            </a:r>
          </a:p>
          <a:p>
            <a:pPr lvl="1"/>
            <a:r>
              <a:rPr lang="en-US" dirty="0" smtClean="0"/>
              <a:t>Elevator talks</a:t>
            </a:r>
          </a:p>
          <a:p>
            <a:pPr lvl="1"/>
            <a:r>
              <a:rPr lang="en-US" dirty="0" smtClean="0"/>
              <a:t>Open Access Week activities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4699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013" y="1470786"/>
            <a:ext cx="7772400" cy="925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A</a:t>
            </a:r>
            <a:r>
              <a:rPr lang="en-US" dirty="0" smtClean="0"/>
              <a:t>dvocacy for OA publishing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2157" y="4886325"/>
            <a:ext cx="5508625" cy="1184275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dirty="0"/>
              <a:t>F</a:t>
            </a:r>
            <a:r>
              <a:rPr lang="en-US" sz="2000" dirty="0" smtClean="0"/>
              <a:t>irst library publisher in North America to join the Open Access Scholarly Publishers Association (OASPA)</a:t>
            </a: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13" y="5014913"/>
            <a:ext cx="1905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019825" y="2671763"/>
            <a:ext cx="5217713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ts val="1200"/>
              </a:spcBef>
              <a:spcAft>
                <a:spcPct val="0"/>
              </a:spcAft>
              <a:buFont typeface="Wingdings" pitchFamily="2" charset="2"/>
              <a:buChar char="§"/>
              <a:defRPr sz="2400" b="1" kern="1200" spc="-50" baseline="0">
                <a:solidFill>
                  <a:srgbClr val="5B84A5"/>
                </a:solidFill>
                <a:latin typeface="+mj-lt"/>
                <a:ea typeface="+mn-ea"/>
                <a:cs typeface="Tahoma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>
                <a:solidFill>
                  <a:srgbClr val="5B84A5"/>
                </a:solidFill>
                <a:latin typeface="+mj-lt"/>
                <a:ea typeface="+mn-ea"/>
                <a:cs typeface="Tahoma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800">
                <a:solidFill>
                  <a:srgbClr val="5B84A5"/>
                </a:solidFill>
                <a:latin typeface="+mj-lt"/>
                <a:ea typeface="+mn-ea"/>
                <a:cs typeface="Tahoma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>
                <a:solidFill>
                  <a:srgbClr val="5B84A5"/>
                </a:solidFill>
                <a:latin typeface="+mj-lt"/>
                <a:ea typeface="+mn-ea"/>
                <a:cs typeface="Tahoma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rgbClr val="5B84A5"/>
                </a:solidFill>
                <a:latin typeface="+mj-lt"/>
                <a:ea typeface="+mn-ea"/>
                <a:cs typeface="Tahoma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600">
                <a:solidFill>
                  <a:srgbClr val="3F5A7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600">
                <a:solidFill>
                  <a:srgbClr val="3F5A7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600">
                <a:solidFill>
                  <a:srgbClr val="3F5A7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600">
                <a:solidFill>
                  <a:srgbClr val="3F5A7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dirty="0" smtClean="0"/>
              <a:t>Founding member of the Library Publishing Coalition</a:t>
            </a:r>
          </a:p>
          <a:p>
            <a:pPr>
              <a:defRPr/>
            </a:pPr>
            <a:r>
              <a:rPr lang="en-US" sz="2000" dirty="0" smtClean="0"/>
              <a:t>Member of Compact </a:t>
            </a:r>
            <a:r>
              <a:rPr lang="en-US" sz="2000" dirty="0"/>
              <a:t>for Open-Access Publishing Equity (COPE)</a:t>
            </a:r>
            <a:endParaRPr lang="en-US" sz="2000" dirty="0" smtClean="0"/>
          </a:p>
          <a:p>
            <a:pPr>
              <a:defRPr/>
            </a:pPr>
            <a:r>
              <a:rPr lang="en-US" sz="2000" dirty="0" smtClean="0"/>
              <a:t>Major Development </a:t>
            </a:r>
            <a:r>
              <a:rPr lang="en-US" sz="2000" dirty="0"/>
              <a:t>P</a:t>
            </a:r>
            <a:r>
              <a:rPr lang="en-US" sz="2000" dirty="0" smtClean="0"/>
              <a:t>artner for Public Knowledge Project (PKP)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13" y="2580755"/>
            <a:ext cx="1683043" cy="1014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45" y="3779044"/>
            <a:ext cx="1191737" cy="93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9643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Increasingly scholars work on the Web</a:t>
            </a:r>
          </a:p>
          <a:p>
            <a:r>
              <a:rPr lang="en-US" dirty="0"/>
              <a:t>More scholarly work takes place outside of published journal literature</a:t>
            </a:r>
          </a:p>
          <a:p>
            <a:r>
              <a:rPr lang="en-US" dirty="0" err="1"/>
              <a:t>Altmetrics</a:t>
            </a:r>
            <a:r>
              <a:rPr lang="en-US" dirty="0"/>
              <a:t> combines traditional impact measures (citation counts) with non-traditional measures:</a:t>
            </a:r>
          </a:p>
          <a:p>
            <a:pPr lvl="1"/>
            <a:r>
              <a:rPr lang="en-US" dirty="0"/>
              <a:t>online references in gray literature</a:t>
            </a:r>
          </a:p>
          <a:p>
            <a:pPr lvl="1"/>
            <a:r>
              <a:rPr lang="en-US" dirty="0"/>
              <a:t>online links to published and unpublished works</a:t>
            </a:r>
          </a:p>
          <a:p>
            <a:pPr lvl="1"/>
            <a:r>
              <a:rPr lang="en-US" dirty="0"/>
              <a:t>measures of impact through social networking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scholarly impact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943933"/>
      </p:ext>
    </p:extLst>
  </p:cSld>
  <p:clrMapOvr>
    <a:masterClrMapping/>
  </p:clrMapOvr>
  <p:transition xmlns:p14="http://schemas.microsoft.com/office/powerpoint/2010/main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success: </a:t>
            </a:r>
            <a:r>
              <a:rPr lang="en-US" dirty="0" err="1" smtClean="0"/>
              <a:t>altmetrics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227" y="3757104"/>
            <a:ext cx="4896365" cy="1824545"/>
          </a:xfrm>
        </p:spPr>
        <p:txBody>
          <a:bodyPr/>
          <a:lstStyle/>
          <a:p>
            <a:r>
              <a:rPr lang="en-US" dirty="0" smtClean="0"/>
              <a:t>Aggregates dozens of traditional and new measures </a:t>
            </a:r>
          </a:p>
          <a:p>
            <a:r>
              <a:rPr lang="en-US" dirty="0" err="1" smtClean="0"/>
              <a:t>altmetrics</a:t>
            </a:r>
            <a:r>
              <a:rPr lang="en-US" dirty="0" smtClean="0"/>
              <a:t> widget imbedded in OJS journals and in institutional repository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95406" y="2558601"/>
            <a:ext cx="972676" cy="9337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152" y="2740051"/>
            <a:ext cx="2688932" cy="3348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776746" y="2414236"/>
            <a:ext cx="3115408" cy="678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200"/>
              </a:spcBef>
              <a:spcAft>
                <a:spcPct val="0"/>
              </a:spcAft>
              <a:buFont typeface="Wingdings" pitchFamily="2" charset="2"/>
              <a:buChar char="§"/>
              <a:defRPr sz="2400" b="1" kern="1200" spc="-50">
                <a:solidFill>
                  <a:srgbClr val="5B84A5"/>
                </a:solidFill>
                <a:latin typeface="+mj-lt"/>
                <a:ea typeface="+mn-ea"/>
                <a:cs typeface="Tahoma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>
                <a:solidFill>
                  <a:srgbClr val="5B84A5"/>
                </a:solidFill>
                <a:latin typeface="+mj-lt"/>
                <a:ea typeface="+mn-ea"/>
                <a:cs typeface="Tahoma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800">
                <a:solidFill>
                  <a:srgbClr val="5B84A5"/>
                </a:solidFill>
                <a:latin typeface="+mj-lt"/>
                <a:ea typeface="+mn-ea"/>
                <a:cs typeface="Tahoma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>
                <a:solidFill>
                  <a:srgbClr val="5B84A5"/>
                </a:solidFill>
                <a:latin typeface="+mj-lt"/>
                <a:ea typeface="+mn-ea"/>
                <a:cs typeface="Tahom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rgbClr val="5B84A5"/>
                </a:solidFill>
                <a:latin typeface="+mj-lt"/>
                <a:ea typeface="+mn-ea"/>
                <a:cs typeface="Tahoma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600">
                <a:solidFill>
                  <a:srgbClr val="3F5A7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600">
                <a:solidFill>
                  <a:srgbClr val="3F5A7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600">
                <a:solidFill>
                  <a:srgbClr val="3F5A7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600">
                <a:solidFill>
                  <a:srgbClr val="3F5A7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Altmetrics</a:t>
            </a:r>
            <a:r>
              <a:rPr lang="en-US" dirty="0" smtClean="0"/>
              <a:t> pilot project (</a:t>
            </a:r>
            <a:r>
              <a:rPr lang="en-US" dirty="0" err="1" smtClean="0"/>
              <a:t>PlumX</a:t>
            </a:r>
            <a:r>
              <a:rPr lang="en-US" dirty="0" smtClean="0"/>
              <a:t> by Plum Analytics)</a:t>
            </a:r>
          </a:p>
        </p:txBody>
      </p:sp>
    </p:spTree>
    <p:extLst>
      <p:ext uri="{BB962C8B-B14F-4D97-AF65-F5344CB8AC3E}">
        <p14:creationId xmlns:p14="http://schemas.microsoft.com/office/powerpoint/2010/main" val="9057533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86000"/>
            <a:ext cx="7772400" cy="4126800"/>
          </a:xfrm>
        </p:spPr>
        <p:txBody>
          <a:bodyPr/>
          <a:lstStyle/>
          <a:p>
            <a:r>
              <a:rPr lang="en-US" b="0" dirty="0" smtClean="0"/>
              <a:t>COPE </a:t>
            </a:r>
            <a:r>
              <a:rPr lang="en-US" b="0" dirty="0"/>
              <a:t>  </a:t>
            </a:r>
            <a:r>
              <a:rPr lang="en-US" b="0" dirty="0">
                <a:hlinkClick r:id="rId2"/>
              </a:rPr>
              <a:t>http://publicationethics.org/</a:t>
            </a:r>
            <a:endParaRPr lang="en-US" b="0" dirty="0"/>
          </a:p>
          <a:p>
            <a:r>
              <a:rPr lang="en-US" b="0" dirty="0" smtClean="0"/>
              <a:t>LPC </a:t>
            </a:r>
            <a:r>
              <a:rPr lang="en-US" b="0" dirty="0"/>
              <a:t> </a:t>
            </a:r>
            <a:r>
              <a:rPr lang="en-US" b="0" dirty="0">
                <a:hlinkClick r:id="rId3"/>
              </a:rPr>
              <a:t>http://www.educopia.org/programs/lpc</a:t>
            </a:r>
            <a:endParaRPr lang="en-US" b="0" dirty="0"/>
          </a:p>
          <a:p>
            <a:r>
              <a:rPr lang="en-US" b="0" dirty="0" smtClean="0"/>
              <a:t>PKP </a:t>
            </a:r>
            <a:r>
              <a:rPr lang="en-US" b="0" dirty="0"/>
              <a:t> </a:t>
            </a:r>
            <a:r>
              <a:rPr lang="en-US" b="0" dirty="0">
                <a:hlinkClick r:id="rId4"/>
              </a:rPr>
              <a:t>http://pkp.sfu.ca/</a:t>
            </a:r>
            <a:endParaRPr lang="en-US" b="0" dirty="0"/>
          </a:p>
          <a:p>
            <a:r>
              <a:rPr lang="en-US" b="0" dirty="0" smtClean="0"/>
              <a:t>OASPA</a:t>
            </a:r>
            <a:r>
              <a:rPr lang="en-US" b="0" dirty="0"/>
              <a:t> </a:t>
            </a:r>
            <a:r>
              <a:rPr lang="en-US" b="0" dirty="0">
                <a:hlinkClick r:id="rId5"/>
              </a:rPr>
              <a:t>http://oaspa.org/</a:t>
            </a:r>
            <a:endParaRPr lang="en-US" b="0" dirty="0"/>
          </a:p>
          <a:p>
            <a:r>
              <a:rPr lang="en-US" b="0" dirty="0" smtClean="0"/>
              <a:t>SPARC </a:t>
            </a:r>
            <a:r>
              <a:rPr lang="en-US" b="0" dirty="0"/>
              <a:t> </a:t>
            </a:r>
            <a:r>
              <a:rPr lang="en-US" b="0" dirty="0">
                <a:hlinkClick r:id="rId6"/>
              </a:rPr>
              <a:t>http://www.sparc.arl.org/</a:t>
            </a:r>
            <a:endParaRPr lang="en-US" b="0" dirty="0"/>
          </a:p>
          <a:p>
            <a:r>
              <a:rPr lang="en-US" b="0" dirty="0" smtClean="0"/>
              <a:t>DOAJ</a:t>
            </a:r>
            <a:r>
              <a:rPr lang="en-US" b="0" dirty="0"/>
              <a:t> </a:t>
            </a:r>
            <a:r>
              <a:rPr lang="en-US" b="0" dirty="0">
                <a:hlinkClick r:id="rId7"/>
              </a:rPr>
              <a:t>http://www.doaj.org</a:t>
            </a:r>
            <a:endParaRPr lang="en-US" b="0" dirty="0"/>
          </a:p>
          <a:p>
            <a:r>
              <a:rPr lang="en-US" b="0" dirty="0" smtClean="0"/>
              <a:t>SHERPA/ROMEO </a:t>
            </a:r>
            <a:r>
              <a:rPr lang="en-US" b="0" dirty="0"/>
              <a:t> </a:t>
            </a:r>
            <a:r>
              <a:rPr lang="en-US" b="0" dirty="0">
                <a:hlinkClick r:id="rId8"/>
              </a:rPr>
              <a:t>http://</a:t>
            </a:r>
            <a:r>
              <a:rPr lang="en-US" b="0" dirty="0" smtClean="0">
                <a:hlinkClick r:id="rId8"/>
              </a:rPr>
              <a:t>www.sherpa.ac.uk/romeo/</a:t>
            </a:r>
            <a:endParaRPr lang="en-US" b="0" dirty="0"/>
          </a:p>
          <a:p>
            <a:r>
              <a:rPr lang="en-US" b="0" dirty="0" smtClean="0"/>
              <a:t>Creative </a:t>
            </a:r>
            <a:r>
              <a:rPr lang="en-US" b="0" dirty="0"/>
              <a:t>Commons  </a:t>
            </a:r>
            <a:r>
              <a:rPr lang="en-US" b="0" dirty="0">
                <a:hlinkClick r:id="rId9"/>
              </a:rPr>
              <a:t>http://creativecommons.org/</a:t>
            </a:r>
            <a:endParaRPr lang="en-US" b="0" dirty="0"/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054679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55575"/>
            <a:ext cx="7772400" cy="1716225"/>
          </a:xfrm>
        </p:spPr>
        <p:txBody>
          <a:bodyPr/>
          <a:lstStyle/>
          <a:p>
            <a:r>
              <a:rPr lang="en-US" dirty="0" smtClean="0"/>
              <a:t>Find t</a:t>
            </a:r>
            <a:r>
              <a:rPr lang="en-US" dirty="0" smtClean="0"/>
              <a:t>his </a:t>
            </a:r>
            <a:r>
              <a:rPr lang="en-US" dirty="0" smtClean="0"/>
              <a:t>presentation here: </a:t>
            </a:r>
            <a:r>
              <a:rPr lang="en-US" dirty="0"/>
              <a:t/>
            </a:r>
            <a:br>
              <a:rPr lang="en-US" dirty="0"/>
            </a:br>
            <a:r>
              <a:rPr lang="en-US" sz="2400" u="sng" dirty="0">
                <a:hlinkClick r:id="rId3"/>
              </a:rPr>
              <a:t>http://d-scholarship.pitt.edu</a:t>
            </a:r>
            <a:r>
              <a:rPr lang="en-US" sz="2400" u="sng" dirty="0" smtClean="0">
                <a:hlinkClick r:id="rId3"/>
              </a:rPr>
              <a:t>/21716/</a:t>
            </a:r>
            <a:r>
              <a:rPr lang="en-US" sz="2400" u="sng" dirty="0"/>
              <a:t/>
            </a:r>
            <a:br>
              <a:rPr lang="en-US" sz="2400" u="sng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dirty="0" smtClean="0"/>
              <a:t>For </a:t>
            </a:r>
            <a:r>
              <a:rPr lang="en-US" dirty="0" smtClean="0"/>
              <a:t>more detail, </a:t>
            </a:r>
            <a:r>
              <a:rPr lang="en-US" dirty="0" smtClean="0"/>
              <a:t>see: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971800"/>
            <a:ext cx="7772400" cy="35172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Collister</a:t>
            </a:r>
            <a:r>
              <a:rPr lang="en-US" dirty="0"/>
              <a:t>, Lauren Brittany</a:t>
            </a:r>
            <a:r>
              <a:rPr lang="en-US" b="0" dirty="0"/>
              <a:t> and </a:t>
            </a:r>
            <a:r>
              <a:rPr lang="en-US" dirty="0"/>
              <a:t>Deliyannides, Timothy S.</a:t>
            </a:r>
            <a:r>
              <a:rPr lang="en-US" b="0" dirty="0"/>
              <a:t> (2013) </a:t>
            </a:r>
            <a:r>
              <a:rPr lang="en-US" b="0" i="1" dirty="0"/>
              <a:t>The Library as Publisher (preconference workshop).</a:t>
            </a:r>
            <a:r>
              <a:rPr lang="en-US" b="0" dirty="0"/>
              <a:t> In: NASIG 28th Annual Conference, June 5-9, 2013, Buffalo, NY.</a:t>
            </a:r>
            <a:endParaRPr lang="en-US" dirty="0"/>
          </a:p>
          <a:p>
            <a:pPr marL="0" indent="0">
              <a:buNone/>
            </a:pPr>
            <a:r>
              <a:rPr lang="en-US" u="sng" dirty="0" smtClean="0">
                <a:hlinkClick r:id="rId3"/>
              </a:rPr>
              <a:t>http</a:t>
            </a:r>
            <a:r>
              <a:rPr lang="en-US" u="sng" dirty="0">
                <a:hlinkClick r:id="rId3"/>
              </a:rPr>
              <a:t>://d-scholarship.pitt.edu/19047</a:t>
            </a:r>
            <a:r>
              <a:rPr lang="en-US" u="sng" dirty="0" smtClean="0">
                <a:hlinkClick r:id="rId3"/>
              </a:rPr>
              <a:t>/</a:t>
            </a:r>
            <a:endParaRPr lang="en-US" u="sng" dirty="0" smtClean="0"/>
          </a:p>
          <a:p>
            <a:pPr marL="0" indent="0">
              <a:buNone/>
            </a:pPr>
            <a:r>
              <a:rPr lang="en-US" b="0" dirty="0" smtClean="0"/>
              <a:t>Here </a:t>
            </a:r>
            <a:r>
              <a:rPr lang="en-US" b="0" dirty="0" smtClean="0"/>
              <a:t>you’ll find the slides from our four-hour workshop on “The Library as Publisher” along with links to many of the documents and tools we discussed today. </a:t>
            </a:r>
          </a:p>
        </p:txBody>
      </p:sp>
    </p:spTree>
    <p:extLst>
      <p:ext uri="{BB962C8B-B14F-4D97-AF65-F5344CB8AC3E}">
        <p14:creationId xmlns:p14="http://schemas.microsoft.com/office/powerpoint/2010/main" val="1577316834"/>
      </p:ext>
    </p:extLst>
  </p:cSld>
  <p:clrMapOvr>
    <a:masterClrMapping/>
  </p:clrMapOvr>
  <p:transition xmlns:p14="http://schemas.microsoft.com/office/powerpoint/2010/main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8116" y="1217760"/>
            <a:ext cx="7772400" cy="58574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hlinkClick r:id="rId2"/>
              </a:rPr>
              <a:t>http://www.library.pitt.edu/e-journals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481" y="1737820"/>
            <a:ext cx="5179039" cy="40189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2000" endA="300" endPos="19000" dir="5400000" sy="-100000" algn="bl" rotWithShape="0"/>
          </a:effec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2" y="3176584"/>
            <a:ext cx="7772400" cy="926025"/>
          </a:xfrm>
        </p:spPr>
        <p:txBody>
          <a:bodyPr/>
          <a:lstStyle/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0888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286000"/>
            <a:ext cx="8095023" cy="43148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ULS Office of Scholarly Communication and Publishing</a:t>
            </a:r>
            <a:endParaRPr lang="en-US" sz="1800" dirty="0"/>
          </a:p>
          <a:p>
            <a:pPr marL="0" indent="0">
              <a:buNone/>
            </a:pPr>
            <a:r>
              <a:rPr lang="en-US" sz="2800" dirty="0">
                <a:hlinkClick r:id="rId3"/>
              </a:rPr>
              <a:t>oscp@</a:t>
            </a:r>
            <a:r>
              <a:rPr lang="en-US" sz="2800" dirty="0" smtClean="0">
                <a:hlinkClick r:id="rId3"/>
              </a:rPr>
              <a:t>mail.pitt.edu</a:t>
            </a:r>
            <a:r>
              <a:rPr lang="en-US" sz="1800" dirty="0" smtClean="0"/>
              <a:t>			</a:t>
            </a:r>
            <a:r>
              <a:rPr lang="en-US" sz="1600" b="1" dirty="0" smtClean="0"/>
              <a:t>Twitter: @</a:t>
            </a:r>
            <a:r>
              <a:rPr lang="en-US" sz="1600" b="1" dirty="0" err="1" smtClean="0"/>
              <a:t>OSCP_Pitt</a:t>
            </a:r>
            <a:endParaRPr lang="en-US" sz="1600" b="1" dirty="0" smtClean="0"/>
          </a:p>
          <a:p>
            <a:pPr marL="0" indent="0">
              <a:buNone/>
            </a:pPr>
            <a:endParaRPr lang="en-US" sz="1600" b="1" dirty="0" smtClean="0"/>
          </a:p>
          <a:p>
            <a:pPr>
              <a:spcBef>
                <a:spcPts val="1800"/>
              </a:spcBef>
            </a:pPr>
            <a:r>
              <a:rPr lang="en-US" sz="2400" b="1" dirty="0" smtClean="0"/>
              <a:t>Tim Deliyannides</a:t>
            </a:r>
            <a:r>
              <a:rPr lang="en-US" sz="2400" dirty="0" smtClean="0"/>
              <a:t>, Director		</a:t>
            </a:r>
            <a:r>
              <a:rPr lang="en-US" sz="1600" dirty="0"/>
              <a:t>Twitter: </a:t>
            </a:r>
            <a:r>
              <a:rPr lang="en-US" sz="1600" dirty="0" smtClean="0"/>
              <a:t>@</a:t>
            </a:r>
            <a:r>
              <a:rPr lang="en-US" sz="1600" dirty="0" err="1" smtClean="0"/>
              <a:t>deliyannides</a:t>
            </a:r>
            <a:endParaRPr lang="en-US" sz="1600" dirty="0" smtClean="0"/>
          </a:p>
          <a:p>
            <a:pPr>
              <a:spcBef>
                <a:spcPts val="1800"/>
              </a:spcBef>
            </a:pPr>
            <a:r>
              <a:rPr lang="en-US" sz="2400" b="1" dirty="0" smtClean="0"/>
              <a:t>Lauren B. </a:t>
            </a:r>
            <a:r>
              <a:rPr lang="en-US" sz="2400" b="1" dirty="0" err="1" smtClean="0"/>
              <a:t>Collister</a:t>
            </a:r>
            <a:r>
              <a:rPr lang="en-US" sz="2400" dirty="0" smtClean="0"/>
              <a:t>, 			</a:t>
            </a:r>
            <a:r>
              <a:rPr lang="en-US" sz="1600" dirty="0"/>
              <a:t>Twitter: @</a:t>
            </a:r>
            <a:r>
              <a:rPr lang="en-US" sz="1600" dirty="0" err="1" smtClean="0"/>
              <a:t>parnopaeus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2400" dirty="0" smtClean="0"/>
              <a:t>Electronic Publications Associate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						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				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826244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ULS PowerPointPresentation">
  <a:themeElements>
    <a:clrScheme name="Default Design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EDECE"/>
      </a:accent1>
      <a:accent2>
        <a:srgbClr val="587E9E"/>
      </a:accent2>
      <a:accent3>
        <a:srgbClr val="FFFFFF"/>
      </a:accent3>
      <a:accent4>
        <a:srgbClr val="000000"/>
      </a:accent4>
      <a:accent5>
        <a:srgbClr val="ECECE3"/>
      </a:accent5>
      <a:accent6>
        <a:srgbClr val="4F728F"/>
      </a:accent6>
      <a:hlink>
        <a:srgbClr val="8D1C32"/>
      </a:hlink>
      <a:folHlink>
        <a:srgbClr val="969696"/>
      </a:folHlink>
    </a:clrScheme>
    <a:fontScheme name="Default Design">
      <a:majorFont>
        <a:latin typeface="Arial"/>
        <a:ea typeface="Times New Roman"/>
        <a:cs typeface="Times New Roman"/>
      </a:majorFont>
      <a:minorFont>
        <a:latin typeface="Arial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1" i="0" u="none" strike="noStrike" cap="none" normalizeH="0" baseline="0">
            <a:ln>
              <a:noFill/>
            </a:ln>
            <a:solidFill>
              <a:srgbClr val="0000CC"/>
            </a:solidFill>
            <a:effectLst/>
            <a:latin typeface="Arial" charset="0"/>
            <a:ea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1" i="0" u="none" strike="noStrike" cap="none" normalizeH="0" baseline="0">
            <a:ln>
              <a:noFill/>
            </a:ln>
            <a:solidFill>
              <a:srgbClr val="0000CC"/>
            </a:solidFill>
            <a:effectLst/>
            <a:latin typeface="Arial" charset="0"/>
            <a:ea typeface="Times New Roman" charset="0"/>
            <a:cs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6B690"/>
        </a:accent1>
        <a:accent2>
          <a:srgbClr val="587E9E"/>
        </a:accent2>
        <a:accent3>
          <a:srgbClr val="FFFFFF"/>
        </a:accent3>
        <a:accent4>
          <a:srgbClr val="000000"/>
        </a:accent4>
        <a:accent5>
          <a:srgbClr val="D7D7C6"/>
        </a:accent5>
        <a:accent6>
          <a:srgbClr val="4F728F"/>
        </a:accent6>
        <a:hlink>
          <a:srgbClr val="8D1C32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EDECE"/>
        </a:accent1>
        <a:accent2>
          <a:srgbClr val="587E9E"/>
        </a:accent2>
        <a:accent3>
          <a:srgbClr val="FFFFFF"/>
        </a:accent3>
        <a:accent4>
          <a:srgbClr val="000000"/>
        </a:accent4>
        <a:accent5>
          <a:srgbClr val="ECECE3"/>
        </a:accent5>
        <a:accent6>
          <a:srgbClr val="4F728F"/>
        </a:accent6>
        <a:hlink>
          <a:srgbClr val="8D1C32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2455</TotalTime>
  <Words>1408</Words>
  <Application>Microsoft Macintosh PowerPoint</Application>
  <PresentationFormat>On-screen Show (4:3)</PresentationFormat>
  <Paragraphs>310</Paragraphs>
  <Slides>52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ULS PowerPointPresentation</vt:lpstr>
      <vt:lpstr>The Library  as Publisher</vt:lpstr>
      <vt:lpstr>Overview</vt:lpstr>
      <vt:lpstr>Library as Publisher</vt:lpstr>
      <vt:lpstr>Libraries as Publishers – Current Trends</vt:lpstr>
      <vt:lpstr>Why become a Publisher?</vt:lpstr>
      <vt:lpstr>Crisis in scholarly journal pricing</vt:lpstr>
      <vt:lpstr>PowerPoint Presentation</vt:lpstr>
      <vt:lpstr>Case Study: University Library System  University of Pittsburgh   </vt:lpstr>
      <vt:lpstr>Strategic Goal Innovation in Scholarly Communication</vt:lpstr>
      <vt:lpstr>PowerPoint Presentation</vt:lpstr>
      <vt:lpstr>ULS E-Journal Publishing</vt:lpstr>
      <vt:lpstr>Journal publishing goals</vt:lpstr>
      <vt:lpstr>Student Publications</vt:lpstr>
      <vt:lpstr>Scholarly Exchange™</vt:lpstr>
      <vt:lpstr>Journal Publishing </vt:lpstr>
      <vt:lpstr>Journal Publishing Strategies</vt:lpstr>
      <vt:lpstr>Software</vt:lpstr>
      <vt:lpstr>We provide:</vt:lpstr>
      <vt:lpstr>Our Process</vt:lpstr>
      <vt:lpstr>Based on self-sufficient editors</vt:lpstr>
      <vt:lpstr>Journal Proposal Form</vt:lpstr>
      <vt:lpstr>Selection Criteria</vt:lpstr>
      <vt:lpstr>Publications Advisory Board</vt:lpstr>
      <vt:lpstr>Service Agreement</vt:lpstr>
      <vt:lpstr>Author Copyright Agreement</vt:lpstr>
      <vt:lpstr>Author Copyright Agreement</vt:lpstr>
      <vt:lpstr>Graphic Design Brief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Article Template  Design Questionnaire</vt:lpstr>
      <vt:lpstr>Editor Training</vt:lpstr>
      <vt:lpstr>After the First Issue</vt:lpstr>
      <vt:lpstr>GROWTH and SUSTAINABILITY</vt:lpstr>
      <vt:lpstr>Staffing for journal publishing</vt:lpstr>
      <vt:lpstr>Sustaining the Pitt journal publishing program</vt:lpstr>
      <vt:lpstr>A Comprehensive Program for OA</vt:lpstr>
      <vt:lpstr>Learning and teaching about OA</vt:lpstr>
      <vt:lpstr>Advocacy for OA publishing</vt:lpstr>
      <vt:lpstr>Measuring scholarly impact</vt:lpstr>
      <vt:lpstr>Measuring success: altmetrics</vt:lpstr>
      <vt:lpstr>Resources</vt:lpstr>
      <vt:lpstr>Find this presentation here:  http://d-scholarship.pitt.edu/21716/  For more detail, see:</vt:lpstr>
      <vt:lpstr>PowerPoint Presentation</vt:lpstr>
      <vt:lpstr>Questions?</vt:lpstr>
      <vt:lpstr>Contact us</vt:lpstr>
    </vt:vector>
  </TitlesOfParts>
  <Company>University of Pittsburgh Library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tsd</dc:creator>
  <cp:lastModifiedBy>Timothy S Deliyannides</cp:lastModifiedBy>
  <cp:revision>153</cp:revision>
  <dcterms:created xsi:type="dcterms:W3CDTF">2011-09-21T12:17:19Z</dcterms:created>
  <dcterms:modified xsi:type="dcterms:W3CDTF">2014-05-30T15:30:52Z</dcterms:modified>
</cp:coreProperties>
</file>