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62"/>
  </p:notesMasterIdLst>
  <p:sldIdLst>
    <p:sldId id="272" r:id="rId3"/>
    <p:sldId id="273" r:id="rId4"/>
    <p:sldId id="274" r:id="rId5"/>
    <p:sldId id="275" r:id="rId6"/>
    <p:sldId id="302" r:id="rId7"/>
    <p:sldId id="280" r:id="rId8"/>
    <p:sldId id="282" r:id="rId9"/>
    <p:sldId id="281" r:id="rId10"/>
    <p:sldId id="284" r:id="rId11"/>
    <p:sldId id="287" r:id="rId12"/>
    <p:sldId id="303" r:id="rId13"/>
    <p:sldId id="304" r:id="rId14"/>
    <p:sldId id="316" r:id="rId15"/>
    <p:sldId id="286" r:id="rId16"/>
    <p:sldId id="305" r:id="rId17"/>
    <p:sldId id="306" r:id="rId18"/>
    <p:sldId id="307" r:id="rId19"/>
    <p:sldId id="331" r:id="rId20"/>
    <p:sldId id="332" r:id="rId21"/>
    <p:sldId id="308" r:id="rId22"/>
    <p:sldId id="309" r:id="rId23"/>
    <p:sldId id="318" r:id="rId24"/>
    <p:sldId id="325" r:id="rId25"/>
    <p:sldId id="292" r:id="rId26"/>
    <p:sldId id="310" r:id="rId27"/>
    <p:sldId id="317" r:id="rId28"/>
    <p:sldId id="315" r:id="rId29"/>
    <p:sldId id="339" r:id="rId30"/>
    <p:sldId id="333" r:id="rId31"/>
    <p:sldId id="334" r:id="rId32"/>
    <p:sldId id="293" r:id="rId33"/>
    <p:sldId id="301" r:id="rId34"/>
    <p:sldId id="291" r:id="rId35"/>
    <p:sldId id="340" r:id="rId36"/>
    <p:sldId id="295" r:id="rId37"/>
    <p:sldId id="296" r:id="rId38"/>
    <p:sldId id="336" r:id="rId39"/>
    <p:sldId id="294" r:id="rId40"/>
    <p:sldId id="297" r:id="rId41"/>
    <p:sldId id="299" r:id="rId42"/>
    <p:sldId id="322" r:id="rId43"/>
    <p:sldId id="313" r:id="rId44"/>
    <p:sldId id="337" r:id="rId45"/>
    <p:sldId id="338" r:id="rId46"/>
    <p:sldId id="314" r:id="rId47"/>
    <p:sldId id="320" r:id="rId48"/>
    <p:sldId id="328" r:id="rId49"/>
    <p:sldId id="329" r:id="rId50"/>
    <p:sldId id="298" r:id="rId51"/>
    <p:sldId id="311" r:id="rId52"/>
    <p:sldId id="312" r:id="rId53"/>
    <p:sldId id="300" r:id="rId54"/>
    <p:sldId id="319" r:id="rId55"/>
    <p:sldId id="326" r:id="rId56"/>
    <p:sldId id="327" r:id="rId57"/>
    <p:sldId id="323" r:id="rId58"/>
    <p:sldId id="341" r:id="rId59"/>
    <p:sldId id="330" r:id="rId60"/>
    <p:sldId id="335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 horzBarState="maximized">
    <p:restoredLeft sz="34580" autoAdjust="0"/>
    <p:restoredTop sz="86410"/>
  </p:normalViewPr>
  <p:slideViewPr>
    <p:cSldViewPr snapToGrid="0">
      <p:cViewPr varScale="1">
        <p:scale>
          <a:sx n="94" d="100"/>
          <a:sy n="94" d="100"/>
        </p:scale>
        <p:origin x="108" y="10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6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661B5F-BE38-444C-B331-8D2F393ED220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438296-0D41-4F91-A823-8A4244EC4651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Journals</a:t>
          </a:r>
          <a:endParaRPr lang="en-US" dirty="0"/>
        </a:p>
      </dgm:t>
    </dgm:pt>
    <dgm:pt modelId="{17BC7975-5461-44BD-B88A-5EE0B56D38DF}" type="parTrans" cxnId="{B1D66ACA-81B1-4438-8D5D-AC24626EA3C8}">
      <dgm:prSet/>
      <dgm:spPr/>
      <dgm:t>
        <a:bodyPr/>
        <a:lstStyle/>
        <a:p>
          <a:endParaRPr lang="en-US"/>
        </a:p>
      </dgm:t>
    </dgm:pt>
    <dgm:pt modelId="{17E6AC5B-03DD-481B-A4A8-441989D39AA6}" type="sibTrans" cxnId="{B1D66ACA-81B1-4438-8D5D-AC24626EA3C8}">
      <dgm:prSet/>
      <dgm:spPr/>
      <dgm:t>
        <a:bodyPr/>
        <a:lstStyle/>
        <a:p>
          <a:endParaRPr lang="en-US"/>
        </a:p>
      </dgm:t>
    </dgm:pt>
    <dgm:pt modelId="{60DCE53C-00CD-4B3C-85F0-83D67CEF098E}">
      <dgm:prSet phldrT="[Text]" custT="1"/>
      <dgm:spPr/>
      <dgm:t>
        <a:bodyPr/>
        <a:lstStyle/>
        <a:p>
          <a:r>
            <a:rPr lang="en-US" sz="2800" smtClean="0">
              <a:solidFill>
                <a:schemeClr val="tx1"/>
              </a:solidFill>
            </a:rPr>
            <a:t>9,772</a:t>
          </a:r>
          <a:endParaRPr lang="en-US" sz="2800" dirty="0">
            <a:solidFill>
              <a:schemeClr val="tx1"/>
            </a:solidFill>
          </a:endParaRPr>
        </a:p>
      </dgm:t>
    </dgm:pt>
    <dgm:pt modelId="{C6F6AE7B-8205-4BCD-B779-55C454532D02}" type="parTrans" cxnId="{FB48242E-4DF3-4DDF-97D4-D210C336CBDE}">
      <dgm:prSet/>
      <dgm:spPr/>
      <dgm:t>
        <a:bodyPr/>
        <a:lstStyle/>
        <a:p>
          <a:endParaRPr lang="en-US"/>
        </a:p>
      </dgm:t>
    </dgm:pt>
    <dgm:pt modelId="{16BF9B01-998A-41A1-8605-8AAC0F247FBA}" type="sibTrans" cxnId="{FB48242E-4DF3-4DDF-97D4-D210C336CBDE}">
      <dgm:prSet/>
      <dgm:spPr/>
      <dgm:t>
        <a:bodyPr/>
        <a:lstStyle/>
        <a:p>
          <a:endParaRPr lang="en-US"/>
        </a:p>
      </dgm:t>
    </dgm:pt>
    <dgm:pt modelId="{188941A2-4A22-431C-B5AE-71DF88BA1BB3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Countries</a:t>
          </a:r>
          <a:endParaRPr lang="en-US" dirty="0"/>
        </a:p>
      </dgm:t>
    </dgm:pt>
    <dgm:pt modelId="{C83FA674-F4DC-4E12-86CE-A54C1EBBB7EE}" type="parTrans" cxnId="{51FDA18A-C2C7-4472-91A6-0149384ACDD3}">
      <dgm:prSet/>
      <dgm:spPr/>
      <dgm:t>
        <a:bodyPr/>
        <a:lstStyle/>
        <a:p>
          <a:endParaRPr lang="en-US"/>
        </a:p>
      </dgm:t>
    </dgm:pt>
    <dgm:pt modelId="{82C04A72-D76A-4016-9175-936047842097}" type="sibTrans" cxnId="{51FDA18A-C2C7-4472-91A6-0149384ACDD3}">
      <dgm:prSet/>
      <dgm:spPr/>
      <dgm:t>
        <a:bodyPr/>
        <a:lstStyle/>
        <a:p>
          <a:endParaRPr lang="en-US"/>
        </a:p>
      </dgm:t>
    </dgm:pt>
    <dgm:pt modelId="{61120118-CCBE-4D4C-A765-97ED06175640}">
      <dgm:prSet phldrT="[Text]" custT="1"/>
      <dgm:spPr/>
      <dgm:t>
        <a:bodyPr/>
        <a:lstStyle/>
        <a:p>
          <a:r>
            <a:rPr lang="en-US" sz="2800" smtClean="0">
              <a:solidFill>
                <a:schemeClr val="tx1"/>
              </a:solidFill>
            </a:rPr>
            <a:t>134</a:t>
          </a:r>
          <a:endParaRPr lang="en-US" sz="2800" dirty="0">
            <a:solidFill>
              <a:schemeClr val="tx1"/>
            </a:solidFill>
          </a:endParaRPr>
        </a:p>
      </dgm:t>
    </dgm:pt>
    <dgm:pt modelId="{781960F6-8C8E-4927-8A1B-02A25C0FC1F8}" type="parTrans" cxnId="{E0FE9FEF-9745-44F5-90EB-9A2E77268E44}">
      <dgm:prSet/>
      <dgm:spPr/>
      <dgm:t>
        <a:bodyPr/>
        <a:lstStyle/>
        <a:p>
          <a:endParaRPr lang="en-US"/>
        </a:p>
      </dgm:t>
    </dgm:pt>
    <dgm:pt modelId="{52A2D468-3CE2-4F42-9EAB-E7478B3DB3B0}" type="sibTrans" cxnId="{E0FE9FEF-9745-44F5-90EB-9A2E77268E44}">
      <dgm:prSet/>
      <dgm:spPr/>
      <dgm:t>
        <a:bodyPr/>
        <a:lstStyle/>
        <a:p>
          <a:endParaRPr lang="en-US"/>
        </a:p>
      </dgm:t>
    </dgm:pt>
    <dgm:pt modelId="{39C8E9F8-AE6F-4F19-A1CB-45D0921FF43A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Articles</a:t>
          </a:r>
          <a:endParaRPr lang="en-US" dirty="0"/>
        </a:p>
      </dgm:t>
    </dgm:pt>
    <dgm:pt modelId="{01B1FD7E-9EDC-46C4-9485-63050BD0D30D}" type="parTrans" cxnId="{3BD54B38-7290-4B2A-887A-FE8501E2DB71}">
      <dgm:prSet/>
      <dgm:spPr/>
      <dgm:t>
        <a:bodyPr/>
        <a:lstStyle/>
        <a:p>
          <a:endParaRPr lang="en-US"/>
        </a:p>
      </dgm:t>
    </dgm:pt>
    <dgm:pt modelId="{A4E66300-C0D1-4FBE-99CD-3988728CC058}" type="sibTrans" cxnId="{3BD54B38-7290-4B2A-887A-FE8501E2DB71}">
      <dgm:prSet/>
      <dgm:spPr/>
      <dgm:t>
        <a:bodyPr/>
        <a:lstStyle/>
        <a:p>
          <a:endParaRPr lang="en-US"/>
        </a:p>
      </dgm:t>
    </dgm:pt>
    <dgm:pt modelId="{F13A3EAA-82E6-4CD1-9317-12560E4DDBFD}">
      <dgm:prSet phldrT="[Text]" custT="1"/>
      <dgm:spPr/>
      <dgm:t>
        <a:bodyPr/>
        <a:lstStyle/>
        <a:p>
          <a:r>
            <a:rPr lang="en-US" sz="2800" smtClean="0">
              <a:solidFill>
                <a:schemeClr val="tx1"/>
              </a:solidFill>
            </a:rPr>
            <a:t>1,646,119</a:t>
          </a:r>
          <a:endParaRPr lang="en-US" sz="2800" dirty="0">
            <a:solidFill>
              <a:schemeClr val="tx1"/>
            </a:solidFill>
          </a:endParaRPr>
        </a:p>
      </dgm:t>
    </dgm:pt>
    <dgm:pt modelId="{6824CE8F-AF64-443C-9C53-78FB4E2E0DC4}" type="parTrans" cxnId="{7C7A3DDC-6805-410B-9E96-3BEF3D58A793}">
      <dgm:prSet/>
      <dgm:spPr/>
      <dgm:t>
        <a:bodyPr/>
        <a:lstStyle/>
        <a:p>
          <a:endParaRPr lang="en-US"/>
        </a:p>
      </dgm:t>
    </dgm:pt>
    <dgm:pt modelId="{409C5C7C-FF63-4CCC-96FF-23F00FF4DCAA}" type="sibTrans" cxnId="{7C7A3DDC-6805-410B-9E96-3BEF3D58A793}">
      <dgm:prSet/>
      <dgm:spPr/>
      <dgm:t>
        <a:bodyPr/>
        <a:lstStyle/>
        <a:p>
          <a:endParaRPr lang="en-US"/>
        </a:p>
      </dgm:t>
    </dgm:pt>
    <dgm:pt modelId="{34E8A12D-5DD9-4AEF-B1AF-5FBC8EF91AFB}" type="pres">
      <dgm:prSet presAssocID="{95661B5F-BE38-444C-B331-8D2F393ED22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7EF61D-3E75-4DA4-8D35-437CA67E7FF8}" type="pres">
      <dgm:prSet presAssocID="{9D438296-0D41-4F91-A823-8A4244EC4651}" presName="compositeNode" presStyleCnt="0">
        <dgm:presLayoutVars>
          <dgm:bulletEnabled val="1"/>
        </dgm:presLayoutVars>
      </dgm:prSet>
      <dgm:spPr/>
    </dgm:pt>
    <dgm:pt modelId="{659C5018-26A1-4F85-BBA7-1996A722E892}" type="pres">
      <dgm:prSet presAssocID="{9D438296-0D41-4F91-A823-8A4244EC4651}" presName="bgRect" presStyleLbl="node1" presStyleIdx="0" presStyleCnt="3"/>
      <dgm:spPr/>
      <dgm:t>
        <a:bodyPr/>
        <a:lstStyle/>
        <a:p>
          <a:endParaRPr lang="en-US"/>
        </a:p>
      </dgm:t>
    </dgm:pt>
    <dgm:pt modelId="{FCDC878D-9FC2-483A-A138-1456153B6F7F}" type="pres">
      <dgm:prSet presAssocID="{9D438296-0D41-4F91-A823-8A4244EC4651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367F80-FD24-4D3F-8252-4EE51DB2D86E}" type="pres">
      <dgm:prSet presAssocID="{9D438296-0D41-4F91-A823-8A4244EC4651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9B4C2-7A4E-48EB-A5BC-843EA7C6B32C}" type="pres">
      <dgm:prSet presAssocID="{17E6AC5B-03DD-481B-A4A8-441989D39AA6}" presName="hSp" presStyleCnt="0"/>
      <dgm:spPr/>
    </dgm:pt>
    <dgm:pt modelId="{65B1C87B-3A71-4DE7-AFF8-386F8000CFC3}" type="pres">
      <dgm:prSet presAssocID="{17E6AC5B-03DD-481B-A4A8-441989D39AA6}" presName="vProcSp" presStyleCnt="0"/>
      <dgm:spPr/>
    </dgm:pt>
    <dgm:pt modelId="{4B1AAA2D-4CD3-43EF-A20A-851092FE0420}" type="pres">
      <dgm:prSet presAssocID="{17E6AC5B-03DD-481B-A4A8-441989D39AA6}" presName="vSp1" presStyleCnt="0"/>
      <dgm:spPr/>
    </dgm:pt>
    <dgm:pt modelId="{EF87B08A-EE5C-492C-9956-2E7C82DEF271}" type="pres">
      <dgm:prSet presAssocID="{17E6AC5B-03DD-481B-A4A8-441989D39AA6}" presName="simulatedConn" presStyleLbl="solidFgAcc1" presStyleIdx="0" presStyleCnt="2"/>
      <dgm:spPr/>
    </dgm:pt>
    <dgm:pt modelId="{36505051-3B4C-4A6B-BAC9-648BC4422C5A}" type="pres">
      <dgm:prSet presAssocID="{17E6AC5B-03DD-481B-A4A8-441989D39AA6}" presName="vSp2" presStyleCnt="0"/>
      <dgm:spPr/>
    </dgm:pt>
    <dgm:pt modelId="{8BC4E0D7-16FC-49D4-A1A5-21CBCD9A2D87}" type="pres">
      <dgm:prSet presAssocID="{17E6AC5B-03DD-481B-A4A8-441989D39AA6}" presName="sibTrans" presStyleCnt="0"/>
      <dgm:spPr/>
    </dgm:pt>
    <dgm:pt modelId="{490D61C9-3404-46BE-8C90-D5CB542A8386}" type="pres">
      <dgm:prSet presAssocID="{188941A2-4A22-431C-B5AE-71DF88BA1BB3}" presName="compositeNode" presStyleCnt="0">
        <dgm:presLayoutVars>
          <dgm:bulletEnabled val="1"/>
        </dgm:presLayoutVars>
      </dgm:prSet>
      <dgm:spPr/>
    </dgm:pt>
    <dgm:pt modelId="{09A7558C-8A63-4E72-909A-84A5A26BD062}" type="pres">
      <dgm:prSet presAssocID="{188941A2-4A22-431C-B5AE-71DF88BA1BB3}" presName="bgRect" presStyleLbl="node1" presStyleIdx="1" presStyleCnt="3" custLinFactNeighborX="105" custLinFactNeighborY="8421"/>
      <dgm:spPr/>
      <dgm:t>
        <a:bodyPr/>
        <a:lstStyle/>
        <a:p>
          <a:endParaRPr lang="en-US"/>
        </a:p>
      </dgm:t>
    </dgm:pt>
    <dgm:pt modelId="{8C489126-2FCD-4AA4-A8CB-246A251D085E}" type="pres">
      <dgm:prSet presAssocID="{188941A2-4A22-431C-B5AE-71DF88BA1BB3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51392A-3162-4C04-80BF-88A866A0B202}" type="pres">
      <dgm:prSet presAssocID="{188941A2-4A22-431C-B5AE-71DF88BA1BB3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4A9E7D-79D8-4F61-9CFF-921BCA67BBA4}" type="pres">
      <dgm:prSet presAssocID="{82C04A72-D76A-4016-9175-936047842097}" presName="hSp" presStyleCnt="0"/>
      <dgm:spPr/>
    </dgm:pt>
    <dgm:pt modelId="{584D3517-813D-4501-83E2-834C56C810EE}" type="pres">
      <dgm:prSet presAssocID="{82C04A72-D76A-4016-9175-936047842097}" presName="vProcSp" presStyleCnt="0"/>
      <dgm:spPr/>
    </dgm:pt>
    <dgm:pt modelId="{87ECF022-9747-45E4-9E9D-E4155461F99E}" type="pres">
      <dgm:prSet presAssocID="{82C04A72-D76A-4016-9175-936047842097}" presName="vSp1" presStyleCnt="0"/>
      <dgm:spPr/>
    </dgm:pt>
    <dgm:pt modelId="{B8CD04B5-F6E9-45E8-93DD-ABDCBEE202A9}" type="pres">
      <dgm:prSet presAssocID="{82C04A72-D76A-4016-9175-936047842097}" presName="simulatedConn" presStyleLbl="solidFgAcc1" presStyleIdx="1" presStyleCnt="2"/>
      <dgm:spPr/>
    </dgm:pt>
    <dgm:pt modelId="{756515CD-EB73-4B94-AE18-4ADA69AB0874}" type="pres">
      <dgm:prSet presAssocID="{82C04A72-D76A-4016-9175-936047842097}" presName="vSp2" presStyleCnt="0"/>
      <dgm:spPr/>
    </dgm:pt>
    <dgm:pt modelId="{9977315D-78E0-404D-B5D4-0A6E4D4F3AEB}" type="pres">
      <dgm:prSet presAssocID="{82C04A72-D76A-4016-9175-936047842097}" presName="sibTrans" presStyleCnt="0"/>
      <dgm:spPr/>
    </dgm:pt>
    <dgm:pt modelId="{7B855161-57E5-43A7-8F7C-B9ED71BC0126}" type="pres">
      <dgm:prSet presAssocID="{39C8E9F8-AE6F-4F19-A1CB-45D0921FF43A}" presName="compositeNode" presStyleCnt="0">
        <dgm:presLayoutVars>
          <dgm:bulletEnabled val="1"/>
        </dgm:presLayoutVars>
      </dgm:prSet>
      <dgm:spPr/>
    </dgm:pt>
    <dgm:pt modelId="{C842977B-0D1D-4B8B-9FB7-9138163AAEB0}" type="pres">
      <dgm:prSet presAssocID="{39C8E9F8-AE6F-4F19-A1CB-45D0921FF43A}" presName="bgRect" presStyleLbl="node1" presStyleIdx="2" presStyleCnt="3" custLinFactNeighborX="233" custLinFactNeighborY="18016"/>
      <dgm:spPr/>
      <dgm:t>
        <a:bodyPr/>
        <a:lstStyle/>
        <a:p>
          <a:endParaRPr lang="en-US"/>
        </a:p>
      </dgm:t>
    </dgm:pt>
    <dgm:pt modelId="{AA04AFC7-0454-4DCF-90EC-C2412D8CC35B}" type="pres">
      <dgm:prSet presAssocID="{39C8E9F8-AE6F-4F19-A1CB-45D0921FF43A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A4C23-DB41-4CCA-854D-42DB91B807BA}" type="pres">
      <dgm:prSet presAssocID="{39C8E9F8-AE6F-4F19-A1CB-45D0921FF43A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76C3BB-E29D-4397-9CF2-97190AA8E530}" type="presOf" srcId="{9D438296-0D41-4F91-A823-8A4244EC4651}" destId="{659C5018-26A1-4F85-BBA7-1996A722E892}" srcOrd="0" destOrd="0" presId="urn:microsoft.com/office/officeart/2005/8/layout/hProcess7"/>
    <dgm:cxn modelId="{8CFFBA2C-E046-44AD-B653-BFE91EAD02D2}" type="presOf" srcId="{95661B5F-BE38-444C-B331-8D2F393ED220}" destId="{34E8A12D-5DD9-4AEF-B1AF-5FBC8EF91AFB}" srcOrd="0" destOrd="0" presId="urn:microsoft.com/office/officeart/2005/8/layout/hProcess7"/>
    <dgm:cxn modelId="{E0FE9FEF-9745-44F5-90EB-9A2E77268E44}" srcId="{188941A2-4A22-431C-B5AE-71DF88BA1BB3}" destId="{61120118-CCBE-4D4C-A765-97ED06175640}" srcOrd="0" destOrd="0" parTransId="{781960F6-8C8E-4927-8A1B-02A25C0FC1F8}" sibTransId="{52A2D468-3CE2-4F42-9EAB-E7478B3DB3B0}"/>
    <dgm:cxn modelId="{19E2E7EE-41D0-493E-917C-77C896CDE4C1}" type="presOf" srcId="{39C8E9F8-AE6F-4F19-A1CB-45D0921FF43A}" destId="{AA04AFC7-0454-4DCF-90EC-C2412D8CC35B}" srcOrd="1" destOrd="0" presId="urn:microsoft.com/office/officeart/2005/8/layout/hProcess7"/>
    <dgm:cxn modelId="{51FDA18A-C2C7-4472-91A6-0149384ACDD3}" srcId="{95661B5F-BE38-444C-B331-8D2F393ED220}" destId="{188941A2-4A22-431C-B5AE-71DF88BA1BB3}" srcOrd="1" destOrd="0" parTransId="{C83FA674-F4DC-4E12-86CE-A54C1EBBB7EE}" sibTransId="{82C04A72-D76A-4016-9175-936047842097}"/>
    <dgm:cxn modelId="{94103CD9-83F4-4B30-AA40-A471E5C5CA80}" type="presOf" srcId="{F13A3EAA-82E6-4CD1-9317-12560E4DDBFD}" destId="{D44A4C23-DB41-4CCA-854D-42DB91B807BA}" srcOrd="0" destOrd="0" presId="urn:microsoft.com/office/officeart/2005/8/layout/hProcess7"/>
    <dgm:cxn modelId="{BD4E7876-B7D8-4C1F-BF23-46CBAB377A64}" type="presOf" srcId="{188941A2-4A22-431C-B5AE-71DF88BA1BB3}" destId="{8C489126-2FCD-4AA4-A8CB-246A251D085E}" srcOrd="1" destOrd="0" presId="urn:microsoft.com/office/officeart/2005/8/layout/hProcess7"/>
    <dgm:cxn modelId="{D6195677-170A-475C-B3F6-496598F97927}" type="presOf" srcId="{9D438296-0D41-4F91-A823-8A4244EC4651}" destId="{FCDC878D-9FC2-483A-A138-1456153B6F7F}" srcOrd="1" destOrd="0" presId="urn:microsoft.com/office/officeart/2005/8/layout/hProcess7"/>
    <dgm:cxn modelId="{57552A43-56BE-435A-8BCB-1ACFB2A64973}" type="presOf" srcId="{39C8E9F8-AE6F-4F19-A1CB-45D0921FF43A}" destId="{C842977B-0D1D-4B8B-9FB7-9138163AAEB0}" srcOrd="0" destOrd="0" presId="urn:microsoft.com/office/officeart/2005/8/layout/hProcess7"/>
    <dgm:cxn modelId="{FB48242E-4DF3-4DDF-97D4-D210C336CBDE}" srcId="{9D438296-0D41-4F91-A823-8A4244EC4651}" destId="{60DCE53C-00CD-4B3C-85F0-83D67CEF098E}" srcOrd="0" destOrd="0" parTransId="{C6F6AE7B-8205-4BCD-B779-55C454532D02}" sibTransId="{16BF9B01-998A-41A1-8605-8AAC0F247FBA}"/>
    <dgm:cxn modelId="{E5716F4D-FCC5-40DE-AFBC-37D062791EA1}" type="presOf" srcId="{60DCE53C-00CD-4B3C-85F0-83D67CEF098E}" destId="{A5367F80-FD24-4D3F-8252-4EE51DB2D86E}" srcOrd="0" destOrd="0" presId="urn:microsoft.com/office/officeart/2005/8/layout/hProcess7"/>
    <dgm:cxn modelId="{3178CD2D-694D-4A17-A429-8F95313CB355}" type="presOf" srcId="{188941A2-4A22-431C-B5AE-71DF88BA1BB3}" destId="{09A7558C-8A63-4E72-909A-84A5A26BD062}" srcOrd="0" destOrd="0" presId="urn:microsoft.com/office/officeart/2005/8/layout/hProcess7"/>
    <dgm:cxn modelId="{7C7A3DDC-6805-410B-9E96-3BEF3D58A793}" srcId="{39C8E9F8-AE6F-4F19-A1CB-45D0921FF43A}" destId="{F13A3EAA-82E6-4CD1-9317-12560E4DDBFD}" srcOrd="0" destOrd="0" parTransId="{6824CE8F-AF64-443C-9C53-78FB4E2E0DC4}" sibTransId="{409C5C7C-FF63-4CCC-96FF-23F00FF4DCAA}"/>
    <dgm:cxn modelId="{3BD54B38-7290-4B2A-887A-FE8501E2DB71}" srcId="{95661B5F-BE38-444C-B331-8D2F393ED220}" destId="{39C8E9F8-AE6F-4F19-A1CB-45D0921FF43A}" srcOrd="2" destOrd="0" parTransId="{01B1FD7E-9EDC-46C4-9485-63050BD0D30D}" sibTransId="{A4E66300-C0D1-4FBE-99CD-3988728CC058}"/>
    <dgm:cxn modelId="{8361AF88-8F76-4B4A-AAC6-90906FDEA444}" type="presOf" srcId="{61120118-CCBE-4D4C-A765-97ED06175640}" destId="{7051392A-3162-4C04-80BF-88A866A0B202}" srcOrd="0" destOrd="0" presId="urn:microsoft.com/office/officeart/2005/8/layout/hProcess7"/>
    <dgm:cxn modelId="{B1D66ACA-81B1-4438-8D5D-AC24626EA3C8}" srcId="{95661B5F-BE38-444C-B331-8D2F393ED220}" destId="{9D438296-0D41-4F91-A823-8A4244EC4651}" srcOrd="0" destOrd="0" parTransId="{17BC7975-5461-44BD-B88A-5EE0B56D38DF}" sibTransId="{17E6AC5B-03DD-481B-A4A8-441989D39AA6}"/>
    <dgm:cxn modelId="{143EF831-235A-4BA8-AA16-4E94BDC5E16A}" type="presParOf" srcId="{34E8A12D-5DD9-4AEF-B1AF-5FBC8EF91AFB}" destId="{367EF61D-3E75-4DA4-8D35-437CA67E7FF8}" srcOrd="0" destOrd="0" presId="urn:microsoft.com/office/officeart/2005/8/layout/hProcess7"/>
    <dgm:cxn modelId="{1953061C-56C6-4B79-8562-F86F2101D90A}" type="presParOf" srcId="{367EF61D-3E75-4DA4-8D35-437CA67E7FF8}" destId="{659C5018-26A1-4F85-BBA7-1996A722E892}" srcOrd="0" destOrd="0" presId="urn:microsoft.com/office/officeart/2005/8/layout/hProcess7"/>
    <dgm:cxn modelId="{7970DB50-B688-4CFE-908A-593FA6F86DC8}" type="presParOf" srcId="{367EF61D-3E75-4DA4-8D35-437CA67E7FF8}" destId="{FCDC878D-9FC2-483A-A138-1456153B6F7F}" srcOrd="1" destOrd="0" presId="urn:microsoft.com/office/officeart/2005/8/layout/hProcess7"/>
    <dgm:cxn modelId="{49BF556E-2495-4BE1-8730-4512D7D626F6}" type="presParOf" srcId="{367EF61D-3E75-4DA4-8D35-437CA67E7FF8}" destId="{A5367F80-FD24-4D3F-8252-4EE51DB2D86E}" srcOrd="2" destOrd="0" presId="urn:microsoft.com/office/officeart/2005/8/layout/hProcess7"/>
    <dgm:cxn modelId="{C5478D43-5183-4DE1-833C-FD64ED0ACBC3}" type="presParOf" srcId="{34E8A12D-5DD9-4AEF-B1AF-5FBC8EF91AFB}" destId="{9319B4C2-7A4E-48EB-A5BC-843EA7C6B32C}" srcOrd="1" destOrd="0" presId="urn:microsoft.com/office/officeart/2005/8/layout/hProcess7"/>
    <dgm:cxn modelId="{21519F0E-EA73-4F6C-AEFC-163D7990F090}" type="presParOf" srcId="{34E8A12D-5DD9-4AEF-B1AF-5FBC8EF91AFB}" destId="{65B1C87B-3A71-4DE7-AFF8-386F8000CFC3}" srcOrd="2" destOrd="0" presId="urn:microsoft.com/office/officeart/2005/8/layout/hProcess7"/>
    <dgm:cxn modelId="{2F8BEEF7-E75A-4E9D-B305-6B53FF470DAD}" type="presParOf" srcId="{65B1C87B-3A71-4DE7-AFF8-386F8000CFC3}" destId="{4B1AAA2D-4CD3-43EF-A20A-851092FE0420}" srcOrd="0" destOrd="0" presId="urn:microsoft.com/office/officeart/2005/8/layout/hProcess7"/>
    <dgm:cxn modelId="{F9E97238-E7DC-4AA5-AD74-8D413CF9BD26}" type="presParOf" srcId="{65B1C87B-3A71-4DE7-AFF8-386F8000CFC3}" destId="{EF87B08A-EE5C-492C-9956-2E7C82DEF271}" srcOrd="1" destOrd="0" presId="urn:microsoft.com/office/officeart/2005/8/layout/hProcess7"/>
    <dgm:cxn modelId="{F117A675-071C-4CDC-A1BC-79B7D0AD53F9}" type="presParOf" srcId="{65B1C87B-3A71-4DE7-AFF8-386F8000CFC3}" destId="{36505051-3B4C-4A6B-BAC9-648BC4422C5A}" srcOrd="2" destOrd="0" presId="urn:microsoft.com/office/officeart/2005/8/layout/hProcess7"/>
    <dgm:cxn modelId="{ED3AEE77-F920-400B-AA40-8FCA030A4948}" type="presParOf" srcId="{34E8A12D-5DD9-4AEF-B1AF-5FBC8EF91AFB}" destId="{8BC4E0D7-16FC-49D4-A1A5-21CBCD9A2D87}" srcOrd="3" destOrd="0" presId="urn:microsoft.com/office/officeart/2005/8/layout/hProcess7"/>
    <dgm:cxn modelId="{7044AD0E-E486-4CBC-B987-58D1506A32C1}" type="presParOf" srcId="{34E8A12D-5DD9-4AEF-B1AF-5FBC8EF91AFB}" destId="{490D61C9-3404-46BE-8C90-D5CB542A8386}" srcOrd="4" destOrd="0" presId="urn:microsoft.com/office/officeart/2005/8/layout/hProcess7"/>
    <dgm:cxn modelId="{AED21FBD-750D-460A-A65B-FF4342D6E675}" type="presParOf" srcId="{490D61C9-3404-46BE-8C90-D5CB542A8386}" destId="{09A7558C-8A63-4E72-909A-84A5A26BD062}" srcOrd="0" destOrd="0" presId="urn:microsoft.com/office/officeart/2005/8/layout/hProcess7"/>
    <dgm:cxn modelId="{A2B95517-F097-4C58-A745-03ED5A03F6B5}" type="presParOf" srcId="{490D61C9-3404-46BE-8C90-D5CB542A8386}" destId="{8C489126-2FCD-4AA4-A8CB-246A251D085E}" srcOrd="1" destOrd="0" presId="urn:microsoft.com/office/officeart/2005/8/layout/hProcess7"/>
    <dgm:cxn modelId="{C14917DA-45AF-4667-9C24-3D077B76B232}" type="presParOf" srcId="{490D61C9-3404-46BE-8C90-D5CB542A8386}" destId="{7051392A-3162-4C04-80BF-88A866A0B202}" srcOrd="2" destOrd="0" presId="urn:microsoft.com/office/officeart/2005/8/layout/hProcess7"/>
    <dgm:cxn modelId="{4DE06FD9-3AA2-43E2-BEB9-4616E615747E}" type="presParOf" srcId="{34E8A12D-5DD9-4AEF-B1AF-5FBC8EF91AFB}" destId="{F14A9E7D-79D8-4F61-9CFF-921BCA67BBA4}" srcOrd="5" destOrd="0" presId="urn:microsoft.com/office/officeart/2005/8/layout/hProcess7"/>
    <dgm:cxn modelId="{EEF416B4-2DEE-4568-8E53-2404AFCA3EA0}" type="presParOf" srcId="{34E8A12D-5DD9-4AEF-B1AF-5FBC8EF91AFB}" destId="{584D3517-813D-4501-83E2-834C56C810EE}" srcOrd="6" destOrd="0" presId="urn:microsoft.com/office/officeart/2005/8/layout/hProcess7"/>
    <dgm:cxn modelId="{265E0DC8-F887-4A62-A651-CD9C1B48116B}" type="presParOf" srcId="{584D3517-813D-4501-83E2-834C56C810EE}" destId="{87ECF022-9747-45E4-9E9D-E4155461F99E}" srcOrd="0" destOrd="0" presId="urn:microsoft.com/office/officeart/2005/8/layout/hProcess7"/>
    <dgm:cxn modelId="{060BE00F-4582-49EE-8AF5-14C00686A83A}" type="presParOf" srcId="{584D3517-813D-4501-83E2-834C56C810EE}" destId="{B8CD04B5-F6E9-45E8-93DD-ABDCBEE202A9}" srcOrd="1" destOrd="0" presId="urn:microsoft.com/office/officeart/2005/8/layout/hProcess7"/>
    <dgm:cxn modelId="{586763B3-8004-4216-9CED-C5DF57A7DFBA}" type="presParOf" srcId="{584D3517-813D-4501-83E2-834C56C810EE}" destId="{756515CD-EB73-4B94-AE18-4ADA69AB0874}" srcOrd="2" destOrd="0" presId="urn:microsoft.com/office/officeart/2005/8/layout/hProcess7"/>
    <dgm:cxn modelId="{038F4D7B-4CDE-42D3-8C31-1063E4049488}" type="presParOf" srcId="{34E8A12D-5DD9-4AEF-B1AF-5FBC8EF91AFB}" destId="{9977315D-78E0-404D-B5D4-0A6E4D4F3AEB}" srcOrd="7" destOrd="0" presId="urn:microsoft.com/office/officeart/2005/8/layout/hProcess7"/>
    <dgm:cxn modelId="{6C40F4C0-152D-4475-8379-A173560C0736}" type="presParOf" srcId="{34E8A12D-5DD9-4AEF-B1AF-5FBC8EF91AFB}" destId="{7B855161-57E5-43A7-8F7C-B9ED71BC0126}" srcOrd="8" destOrd="0" presId="urn:microsoft.com/office/officeart/2005/8/layout/hProcess7"/>
    <dgm:cxn modelId="{BDA206F6-7AE3-4B4A-9C28-39EE1847248F}" type="presParOf" srcId="{7B855161-57E5-43A7-8F7C-B9ED71BC0126}" destId="{C842977B-0D1D-4B8B-9FB7-9138163AAEB0}" srcOrd="0" destOrd="0" presId="urn:microsoft.com/office/officeart/2005/8/layout/hProcess7"/>
    <dgm:cxn modelId="{BF9560E6-B15E-4505-A595-E42BA0300046}" type="presParOf" srcId="{7B855161-57E5-43A7-8F7C-B9ED71BC0126}" destId="{AA04AFC7-0454-4DCF-90EC-C2412D8CC35B}" srcOrd="1" destOrd="0" presId="urn:microsoft.com/office/officeart/2005/8/layout/hProcess7"/>
    <dgm:cxn modelId="{4D1A6450-D1F3-4AA4-BC18-62F4F90A69A7}" type="presParOf" srcId="{7B855161-57E5-43A7-8F7C-B9ED71BC0126}" destId="{D44A4C23-DB41-4CCA-854D-42DB91B807B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7/16/2014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20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Repositories: an early platform</a:t>
            </a:r>
            <a:r>
              <a:rPr lang="en-US" baseline="0" dirty="0" smtClean="0"/>
              <a:t> for OA</a:t>
            </a:r>
          </a:p>
          <a:p>
            <a:r>
              <a:rPr lang="en-US" baseline="0" dirty="0" smtClean="0"/>
              <a:t>May be institutional, subject-oriented, or commercial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4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Not all OA journals are listed in DOAJ. There are easily many more OA journals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14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34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7/16/2014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7/16/2014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7/16/2014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7/16/2014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t>7/16/2014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-scholarship.pitt.edu/2233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rary.pitt.edu/oscp/glossary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pyright.gov/title17/" TargetMode="External"/><Relationship Id="rId2" Type="http://schemas.openxmlformats.org/officeDocument/2006/relationships/hyperlink" Target="http://www.copyright.gov/circs/circ0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pyright.gov/title17/92appb.html" TargetMode="External"/><Relationship Id="rId5" Type="http://schemas.openxmlformats.org/officeDocument/2006/relationships/hyperlink" Target="http://www.copyright.gov/title17/92chap1.html#110" TargetMode="External"/><Relationship Id="rId4" Type="http://schemas.openxmlformats.org/officeDocument/2006/relationships/hyperlink" Target="http://www.publicdomainday.org/node/3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rary.pitt.edu/copyright-faq" TargetMode="External"/><Relationship Id="rId2" Type="http://schemas.openxmlformats.org/officeDocument/2006/relationships/hyperlink" Target="http://librarycopyright.net/resources/digitalslider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strictdispatch.org/category/copyright/" TargetMode="External"/><Relationship Id="rId2" Type="http://schemas.openxmlformats.org/officeDocument/2006/relationships/hyperlink" Target="http://copyright.columbia.edu/copyright/blo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ipcurriercopyright.blogspot.com/" TargetMode="External"/><Relationship Id="rId5" Type="http://schemas.openxmlformats.org/officeDocument/2006/relationships/hyperlink" Target="http://www.sparc.arl.org/news" TargetMode="External"/><Relationship Id="rId4" Type="http://schemas.openxmlformats.org/officeDocument/2006/relationships/hyperlink" Target="http://www.sparc.arl.org/blo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.umn.edu/copyright/fairthoughts" TargetMode="External"/><Relationship Id="rId2" Type="http://schemas.openxmlformats.org/officeDocument/2006/relationships/hyperlink" Target="http://www.copyright.gov/fls/fl102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library.pitt.edu/copyright-faq#fairuse" TargetMode="External"/><Relationship Id="rId4" Type="http://schemas.openxmlformats.org/officeDocument/2006/relationships/hyperlink" Target="http://copyright.columbia.edu/copyright/fair-use/fair-use-checklist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creativecommons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s.sciencecommons.org/" TargetMode="External"/><Relationship Id="rId2" Type="http://schemas.openxmlformats.org/officeDocument/2006/relationships/hyperlink" Target="http://www.sparc.arl.org/resources/authors/addendum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erpa.ac.uk/romeo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accessweek.org/" TargetMode="External"/><Relationship Id="rId2" Type="http://schemas.openxmlformats.org/officeDocument/2006/relationships/hyperlink" Target="http://pitt.libguides.com/openacces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tfinresearch.tumblr.com/" TargetMode="External"/><Relationship Id="rId5" Type="http://schemas.openxmlformats.org/officeDocument/2006/relationships/hyperlink" Target="http://dx.doi.org/10.6084/m9.figshare.954994" TargetMode="External"/><Relationship Id="rId4" Type="http://schemas.openxmlformats.org/officeDocument/2006/relationships/hyperlink" Target="http://mitpress.mit.edu/books/open-access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pendoar.org/" TargetMode="External"/><Relationship Id="rId3" Type="http://schemas.openxmlformats.org/officeDocument/2006/relationships/hyperlink" Target="https://www.oercommons.org/" TargetMode="External"/><Relationship Id="rId7" Type="http://schemas.openxmlformats.org/officeDocument/2006/relationships/hyperlink" Target="http://www.figshare.com/" TargetMode="External"/><Relationship Id="rId2" Type="http://schemas.openxmlformats.org/officeDocument/2006/relationships/hyperlink" Target="http://www.merlot.org/merlot/index.htm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datadryad.org/" TargetMode="External"/><Relationship Id="rId11" Type="http://schemas.openxmlformats.org/officeDocument/2006/relationships/hyperlink" Target="http://www.knowledgeunlatched.org/" TargetMode="External"/><Relationship Id="rId5" Type="http://schemas.openxmlformats.org/officeDocument/2006/relationships/hyperlink" Target="http://thedata.org/" TargetMode="External"/><Relationship Id="rId10" Type="http://schemas.openxmlformats.org/officeDocument/2006/relationships/hyperlink" Target="http://www.oapen.org/home" TargetMode="External"/><Relationship Id="rId4" Type="http://schemas.openxmlformats.org/officeDocument/2006/relationships/hyperlink" Target="http://www.dataone.org/" TargetMode="External"/><Relationship Id="rId9" Type="http://schemas.openxmlformats.org/officeDocument/2006/relationships/hyperlink" Target="http://www.doaj.org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lyoa.com/2012/11/30/criteria-for-determining-predatory-open-access-publishers-2nd-edition/" TargetMode="External"/><Relationship Id="rId2" Type="http://schemas.openxmlformats.org/officeDocument/2006/relationships/hyperlink" Target="http://scholarlyoa.com/publisher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ublicationethics.org/files/Code%20of%20conduct%20for%20publishers%20FINAL_1_0.pdf" TargetMode="External"/><Relationship Id="rId4" Type="http://schemas.openxmlformats.org/officeDocument/2006/relationships/hyperlink" Target="http://oaspa.org/membership/code-of-conduct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brary.pitt.edu/e-journals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lrap.org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urnalindicators.com/" TargetMode="External"/><Relationship Id="rId2" Type="http://schemas.openxmlformats.org/officeDocument/2006/relationships/hyperlink" Target="http://www.eigenfactor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cimagojr.com/index.php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pitt.libguides.com/ld.php?content_id=402849" TargetMode="External"/><Relationship Id="rId2" Type="http://schemas.openxmlformats.org/officeDocument/2006/relationships/hyperlink" Target="http://pitt.libguides.com/bibliometric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-scholarship.pitt.edu/21657/" TargetMode="External"/><Relationship Id="rId4" Type="http://schemas.openxmlformats.org/officeDocument/2006/relationships/hyperlink" Target="http://d-scholarship.pitt.edu/20647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://am.ascb.org/dora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plu.mx/pit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kwalker.com/en/alerts" TargetMode="External"/><Relationship Id="rId2" Type="http://schemas.openxmlformats.org/officeDocument/2006/relationships/hyperlink" Target="https://www.impactstory.org/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ubriq.com/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jhb23@pitt.edu" TargetMode="External"/><Relationship Id="rId2" Type="http://schemas.openxmlformats.org/officeDocument/2006/relationships/hyperlink" Target="http://www.library.pitt.edu/osc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witter.com/OSCP_Pitt" TargetMode="External"/><Relationship Id="rId4" Type="http://schemas.openxmlformats.org/officeDocument/2006/relationships/hyperlink" Target="mailto:oscp@mail.pitt.edu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87/20100308" TargetMode="External"/><Relationship Id="rId2" Type="http://schemas.openxmlformats.org/officeDocument/2006/relationships/hyperlink" Target="http://informationr.net/ir/14-1/paper39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itpress.mit.edu/books/open-access" TargetMode="External"/><Relationship Id="rId4" Type="http://schemas.openxmlformats.org/officeDocument/2006/relationships/hyperlink" Target="http://pitt.libguides.com/bibliometri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 Barnett</a:t>
            </a:r>
          </a:p>
          <a:p>
            <a:r>
              <a:rPr lang="en-US" sz="2200" dirty="0" smtClean="0"/>
              <a:t>Scholarly Communications Librarian</a:t>
            </a:r>
          </a:p>
          <a:p>
            <a:r>
              <a:rPr lang="en-US" sz="2200" dirty="0" smtClean="0"/>
              <a:t>University of Pittsburgh</a:t>
            </a:r>
          </a:p>
          <a:p>
            <a:r>
              <a:rPr lang="en-US" sz="2200" dirty="0" smtClean="0">
                <a:hlinkClick r:id="rId3"/>
              </a:rPr>
              <a:t>http://d-scholarship.pitt.edu/22330</a:t>
            </a:r>
            <a:endParaRPr lang="en-US" sz="2200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your consideration: </a:t>
            </a:r>
            <a:br>
              <a:rPr lang="en-US" dirty="0" smtClean="0"/>
            </a:br>
            <a:r>
              <a:rPr lang="en-US" dirty="0" smtClean="0"/>
              <a:t>New approaches to scholarly communications &amp; publishing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660" y="6257172"/>
            <a:ext cx="2691067" cy="50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in the world is “scholarly communication”?</a:t>
            </a:r>
            <a:endParaRPr lang="en-US" dirty="0"/>
          </a:p>
          <a:p>
            <a:r>
              <a:rPr lang="en-US" i="1" strike="sngStrike" dirty="0" smtClean="0">
                <a:solidFill>
                  <a:srgbClr val="FF0000"/>
                </a:solidFill>
              </a:rPr>
              <a:t>Advice</a:t>
            </a:r>
            <a:r>
              <a:rPr lang="en-US" dirty="0" smtClean="0"/>
              <a:t> Information for graduate students and early career researchers</a:t>
            </a:r>
          </a:p>
          <a:p>
            <a:r>
              <a:rPr lang="en-US" dirty="0" smtClean="0"/>
              <a:t>Copyright +</a:t>
            </a:r>
          </a:p>
          <a:p>
            <a:r>
              <a:rPr lang="en-US" dirty="0" smtClean="0"/>
              <a:t>Open access to research</a:t>
            </a:r>
          </a:p>
          <a:p>
            <a:r>
              <a:rPr lang="en-US" dirty="0" smtClean="0"/>
              <a:t>Measuring scholarly impact</a:t>
            </a:r>
          </a:p>
          <a:p>
            <a:r>
              <a:rPr lang="en-US" dirty="0" smtClean="0"/>
              <a:t>Resources to go (pro tips)</a:t>
            </a:r>
          </a:p>
          <a:p>
            <a:r>
              <a:rPr lang="en-US" dirty="0" smtClean="0"/>
              <a:t>Your turn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I’m a librarian, not a scholar, not an early career researcher</a:t>
            </a:r>
          </a:p>
          <a:p>
            <a:r>
              <a:rPr lang="en-US" dirty="0" smtClean="0"/>
              <a:t>I can offer ideas, suggestions, and opinions</a:t>
            </a:r>
          </a:p>
          <a:p>
            <a:r>
              <a:rPr lang="en-US" dirty="0" smtClean="0"/>
              <a:t>This is most definitely </a:t>
            </a:r>
            <a:r>
              <a:rPr lang="en-US" i="1" dirty="0" smtClean="0"/>
              <a:t>not</a:t>
            </a:r>
            <a:r>
              <a:rPr lang="en-US" dirty="0" smtClean="0"/>
              <a:t> legal advice</a:t>
            </a:r>
          </a:p>
          <a:p>
            <a:r>
              <a:rPr lang="en-US" dirty="0" smtClean="0"/>
              <a:t>Nor is it professional advice (for </a:t>
            </a:r>
            <a:r>
              <a:rPr lang="en-US" i="1" dirty="0" smtClean="0"/>
              <a:t>your</a:t>
            </a:r>
            <a:r>
              <a:rPr lang="en-US" dirty="0" smtClean="0"/>
              <a:t> profession)</a:t>
            </a:r>
          </a:p>
          <a:p>
            <a:r>
              <a:rPr lang="en-US" dirty="0" smtClean="0"/>
              <a:t>Ultimately, you have to do what you believe is best for your career</a:t>
            </a:r>
          </a:p>
          <a:p>
            <a:r>
              <a:rPr lang="en-US" dirty="0" smtClean="0"/>
              <a:t>I’m learning, too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first, a disclaimer . .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“The </a:t>
            </a:r>
            <a:r>
              <a:rPr lang="en-US" dirty="0"/>
              <a:t>creation, transformation, dissemination, and preservation of knowledge related to teaching, research, and scholarly </a:t>
            </a:r>
            <a:r>
              <a:rPr lang="en-US" dirty="0" smtClean="0"/>
              <a:t>endeavors”</a:t>
            </a:r>
          </a:p>
          <a:p>
            <a:r>
              <a:rPr lang="en-US" dirty="0" smtClean="0"/>
              <a:t>“The </a:t>
            </a:r>
            <a:r>
              <a:rPr lang="en-US" dirty="0"/>
              <a:t>process of academics, scholars and researchers sharing and publishing their research findings so that they are available to the wider academic </a:t>
            </a:r>
            <a:r>
              <a:rPr lang="en-US" dirty="0" smtClean="0"/>
              <a:t>community”</a:t>
            </a:r>
          </a:p>
          <a:p>
            <a:r>
              <a:rPr lang="en-US" dirty="0" smtClean="0"/>
              <a:t>So, simply stated, it’s the process of scholars sharing their research results with the wider world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Scholarly communications 101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56" y="2043525"/>
            <a:ext cx="5697584" cy="414051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#1: SC glossary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72608" y="6380479"/>
            <a:ext cx="4602480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www.library.pitt.edu/oscp/glossary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327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" t="1684" r="1605" b="4525"/>
          <a:stretch/>
        </p:blipFill>
        <p:spPr>
          <a:xfrm>
            <a:off x="2179864" y="0"/>
            <a:ext cx="7845879" cy="6857999"/>
          </a:xfrm>
        </p:spPr>
      </p:pic>
    </p:spTree>
    <p:extLst>
      <p:ext uri="{BB962C8B-B14F-4D97-AF65-F5344CB8AC3E}">
        <p14:creationId xmlns:p14="http://schemas.microsoft.com/office/powerpoint/2010/main" val="180712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" t="3555" r="5166" b="4296"/>
          <a:stretch/>
        </p:blipFill>
        <p:spPr>
          <a:xfrm>
            <a:off x="2306320" y="1"/>
            <a:ext cx="7142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Graduate </a:t>
            </a:r>
            <a:r>
              <a:rPr lang="en-US" dirty="0"/>
              <a:t>students and Early Career Researchers (ECRs) report</a:t>
            </a:r>
          </a:p>
          <a:p>
            <a:pPr lvl="1"/>
            <a:r>
              <a:rPr lang="en-US" dirty="0"/>
              <a:t>Writing blog posts about their research and teaching</a:t>
            </a:r>
          </a:p>
          <a:p>
            <a:pPr lvl="1"/>
            <a:r>
              <a:rPr lang="en-US" dirty="0"/>
              <a:t>Publicizing their work on social media</a:t>
            </a:r>
          </a:p>
          <a:p>
            <a:pPr lvl="1"/>
            <a:r>
              <a:rPr lang="en-US" dirty="0"/>
              <a:t>Finding collaborators via social networks </a:t>
            </a:r>
            <a:r>
              <a:rPr lang="en-US" dirty="0" smtClean="0"/>
              <a:t>and </a:t>
            </a:r>
            <a:r>
              <a:rPr lang="en-US" dirty="0"/>
              <a:t>blogs</a:t>
            </a:r>
          </a:p>
          <a:p>
            <a:pPr lvl="1"/>
            <a:r>
              <a:rPr lang="en-US" dirty="0"/>
              <a:t>Sharing papers on Academia.edu, </a:t>
            </a:r>
            <a:r>
              <a:rPr lang="en-US" dirty="0" err="1" smtClean="0"/>
              <a:t>ResearchGate</a:t>
            </a:r>
            <a:r>
              <a:rPr lang="en-US" dirty="0" smtClean="0"/>
              <a:t>, </a:t>
            </a:r>
            <a:r>
              <a:rPr lang="en-US" dirty="0" err="1" smtClean="0"/>
              <a:t>Mendeley</a:t>
            </a:r>
            <a:r>
              <a:rPr lang="en-US" dirty="0"/>
              <a:t>, etc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New scholars invest </a:t>
            </a:r>
            <a:r>
              <a:rPr lang="en-US" dirty="0"/>
              <a:t>a lot of time in social media and dissemination—time that could be used for research</a:t>
            </a:r>
          </a:p>
          <a:p>
            <a:r>
              <a:rPr lang="en-US" dirty="0"/>
              <a:t>How do </a:t>
            </a:r>
            <a:r>
              <a:rPr lang="en-US" dirty="0" smtClean="0"/>
              <a:t>you manage all </a:t>
            </a:r>
            <a:r>
              <a:rPr lang="en-US" dirty="0"/>
              <a:t>of these information streams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can librarians and others help?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Prone to flooding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85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Librarians and libraries deal with this </a:t>
            </a:r>
            <a:r>
              <a:rPr lang="en-US" i="1" dirty="0" smtClean="0"/>
              <a:t>a lot</a:t>
            </a:r>
          </a:p>
          <a:p>
            <a:pPr lvl="1"/>
            <a:r>
              <a:rPr lang="en-US" dirty="0" smtClean="0"/>
              <a:t>Contracts for electronic resources or special collections</a:t>
            </a:r>
          </a:p>
          <a:p>
            <a:pPr lvl="1"/>
            <a:r>
              <a:rPr lang="en-US" dirty="0" smtClean="0"/>
              <a:t>Public performance rights</a:t>
            </a:r>
          </a:p>
          <a:p>
            <a:pPr lvl="1"/>
            <a:r>
              <a:rPr lang="en-US" dirty="0" smtClean="0"/>
              <a:t>Face-to-face teaching</a:t>
            </a:r>
          </a:p>
          <a:p>
            <a:pPr lvl="1"/>
            <a:r>
              <a:rPr lang="en-US" dirty="0" smtClean="0"/>
              <a:t>Distance education</a:t>
            </a:r>
          </a:p>
          <a:p>
            <a:pPr lvl="1"/>
            <a:r>
              <a:rPr lang="en-US" dirty="0" smtClean="0"/>
              <a:t>Citation and reuse of others’ works</a:t>
            </a:r>
          </a:p>
          <a:p>
            <a:pPr lvl="1"/>
            <a:r>
              <a:rPr lang="en-US" dirty="0" smtClean="0"/>
              <a:t>Fair use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Copyright &amp; other intellectual 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3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Generally, </a:t>
            </a:r>
            <a:r>
              <a:rPr lang="en-US" dirty="0" smtClean="0"/>
              <a:t>librarians </a:t>
            </a:r>
            <a:r>
              <a:rPr lang="en-US" dirty="0"/>
              <a:t>can only suggest or </a:t>
            </a:r>
            <a:r>
              <a:rPr lang="en-US" dirty="0" smtClean="0"/>
              <a:t>guide</a:t>
            </a:r>
          </a:p>
          <a:p>
            <a:r>
              <a:rPr lang="en-US" dirty="0"/>
              <a:t>W</a:t>
            </a:r>
            <a:r>
              <a:rPr lang="en-US" dirty="0" smtClean="0"/>
              <a:t>e cannot and should not </a:t>
            </a:r>
            <a:r>
              <a:rPr lang="en-US" dirty="0"/>
              <a:t>give legal </a:t>
            </a:r>
            <a:r>
              <a:rPr lang="en-US" dirty="0" smtClean="0"/>
              <a:t>advice</a:t>
            </a:r>
          </a:p>
          <a:p>
            <a:r>
              <a:rPr lang="en-US" dirty="0" smtClean="0"/>
              <a:t>Others may be able to help</a:t>
            </a:r>
            <a:endParaRPr lang="en-US" dirty="0"/>
          </a:p>
          <a:p>
            <a:pPr lvl="1"/>
            <a:r>
              <a:rPr lang="en-US" dirty="0"/>
              <a:t>General counsel</a:t>
            </a:r>
          </a:p>
          <a:p>
            <a:pPr lvl="1"/>
            <a:r>
              <a:rPr lang="en-US" dirty="0"/>
              <a:t>Computing and technology services</a:t>
            </a:r>
          </a:p>
          <a:p>
            <a:pPr lvl="1"/>
            <a:r>
              <a:rPr lang="en-US" dirty="0"/>
              <a:t>Distance </a:t>
            </a:r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A copyright or contract law specialist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advice please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Copyright Basics </a:t>
            </a:r>
            <a:r>
              <a:rPr lang="en-US" dirty="0" smtClean="0"/>
              <a:t>(Circular 1 from the U.S. Copyright Office)</a:t>
            </a:r>
          </a:p>
          <a:p>
            <a:r>
              <a:rPr lang="en-US" dirty="0" smtClean="0">
                <a:hlinkClick r:id="rId3"/>
              </a:rPr>
              <a:t>U.S. Copyright Law</a:t>
            </a:r>
            <a:r>
              <a:rPr lang="en-US" dirty="0" smtClean="0"/>
              <a:t>, Title 17 of the U.S. Code</a:t>
            </a:r>
          </a:p>
          <a:p>
            <a:r>
              <a:rPr lang="en-US" dirty="0" smtClean="0">
                <a:hlinkClick r:id="rId4"/>
              </a:rPr>
              <a:t>World Copyright Terms</a:t>
            </a:r>
            <a:endParaRPr lang="en-US" dirty="0" smtClean="0"/>
          </a:p>
          <a:p>
            <a:r>
              <a:rPr lang="en-US" dirty="0" smtClean="0"/>
              <a:t>Your university’s copyright and intellectual property policies</a:t>
            </a:r>
          </a:p>
          <a:p>
            <a:r>
              <a:rPr lang="en-US" dirty="0" smtClean="0"/>
              <a:t>Your university’s compliance with the </a:t>
            </a:r>
            <a:r>
              <a:rPr lang="en-US" dirty="0" smtClean="0">
                <a:hlinkClick r:id="rId5"/>
              </a:rPr>
              <a:t>Technology, Education, and Copyright (TEACH) Act</a:t>
            </a:r>
            <a:r>
              <a:rPr lang="en-US" dirty="0" smtClean="0"/>
              <a:t> – nonprofit educational use of copyright protected works in distance education</a:t>
            </a:r>
          </a:p>
          <a:p>
            <a:r>
              <a:rPr lang="en-US" dirty="0" smtClean="0">
                <a:hlinkClick r:id="rId6"/>
              </a:rPr>
              <a:t>Digital Millennium Copyright Act</a:t>
            </a:r>
            <a:r>
              <a:rPr lang="en-US" dirty="0" smtClean="0"/>
              <a:t> (Appendix B, U.S. Copyright Law) – copyright in the digital environment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#2: Copyright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5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depends (on where and when the work was published)</a:t>
            </a:r>
          </a:p>
          <a:p>
            <a:r>
              <a:rPr lang="en-US" dirty="0" smtClean="0"/>
              <a:t>The short version: Most new works are protected for the life of the author + 70 years</a:t>
            </a:r>
          </a:p>
          <a:p>
            <a:r>
              <a:rPr lang="en-US" dirty="0" smtClean="0"/>
              <a:t>Works published before 1978 were required to have a copyright notice; this is </a:t>
            </a:r>
            <a:r>
              <a:rPr lang="en-US" u="sng" dirty="0" smtClean="0"/>
              <a:t>no longer the case</a:t>
            </a:r>
            <a:r>
              <a:rPr lang="en-US" dirty="0" smtClean="0"/>
              <a:t>—but the work is still protected</a:t>
            </a:r>
          </a:p>
          <a:p>
            <a:r>
              <a:rPr lang="en-US" dirty="0" smtClean="0"/>
              <a:t>Works published between 1923 and 1978 could have protection for up to 95 years</a:t>
            </a:r>
          </a:p>
          <a:p>
            <a:r>
              <a:rPr lang="en-US" dirty="0" smtClean="0">
                <a:hlinkClick r:id="rId2"/>
              </a:rPr>
              <a:t>Is It Protected by Copyright?</a:t>
            </a:r>
            <a:r>
              <a:rPr lang="en-US" dirty="0" smtClean="0"/>
              <a:t> For Works First Published in the U.S.A.</a:t>
            </a:r>
          </a:p>
          <a:p>
            <a:r>
              <a:rPr lang="en-US" dirty="0" smtClean="0">
                <a:hlinkClick r:id="rId3"/>
              </a:rPr>
              <a:t>ULS Copyright FAQ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 tip #3: How long does it last?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44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Copyright Advisory Office Blog</a:t>
            </a:r>
            <a:r>
              <a:rPr lang="en-US" dirty="0" smtClean="0"/>
              <a:t> (Columbia University Libraries)</a:t>
            </a:r>
          </a:p>
          <a:p>
            <a:r>
              <a:rPr lang="en-US" dirty="0" smtClean="0">
                <a:hlinkClick r:id="rId3"/>
              </a:rPr>
              <a:t>Direct Dispatch: ALA Washington Office Blog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SPARC Blog</a:t>
            </a:r>
            <a:r>
              <a:rPr lang="en-US" dirty="0" smtClean="0"/>
              <a:t> and </a:t>
            </a:r>
            <a:r>
              <a:rPr lang="en-US" dirty="0" smtClean="0">
                <a:hlinkClick r:id="rId5"/>
              </a:rPr>
              <a:t>SPARC News &amp; Media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Kip Currier Copyright and “Open” Movements Blog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 tip #4: Keeping up with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74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rights of copyright owners are subject to limitations</a:t>
            </a:r>
          </a:p>
          <a:p>
            <a:r>
              <a:rPr lang="en-US" dirty="0" smtClean="0"/>
              <a:t>A fair use of a copyrighted work might include criticism, comment, news reporting, teaching, scholarship, and research</a:t>
            </a:r>
          </a:p>
          <a:p>
            <a:r>
              <a:rPr lang="en-US" dirty="0" smtClean="0"/>
              <a:t>Four factors for determining fair use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smtClean="0"/>
              <a:t>purpose and character </a:t>
            </a:r>
            <a:r>
              <a:rPr lang="en-US" dirty="0" smtClean="0"/>
              <a:t>of the use (commercial, nonprofit, etc.)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smtClean="0"/>
              <a:t>nature </a:t>
            </a:r>
            <a:r>
              <a:rPr lang="en-US" dirty="0" smtClean="0"/>
              <a:t>of the copyrighted work (factual or creative)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smtClean="0"/>
              <a:t>amount and substantiality </a:t>
            </a:r>
            <a:r>
              <a:rPr lang="en-US" dirty="0" smtClean="0"/>
              <a:t>of the portion used 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smtClean="0"/>
              <a:t>effect of the use upon the potential market </a:t>
            </a:r>
            <a:r>
              <a:rPr lang="en-US" dirty="0" smtClean="0"/>
              <a:t>for, or value of, the work</a:t>
            </a:r>
          </a:p>
          <a:p>
            <a:r>
              <a:rPr lang="en-US" dirty="0" smtClean="0"/>
              <a:t>“There </a:t>
            </a:r>
            <a:r>
              <a:rPr lang="en-US" dirty="0"/>
              <a:t>is no specific number of words, lines, or notes that may safely be taken without </a:t>
            </a:r>
            <a:r>
              <a:rPr lang="en-US" dirty="0" smtClean="0"/>
              <a:t>permission”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8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to learn how to determine fair use on your own—but don’t be afraid to ask for help</a:t>
            </a:r>
          </a:p>
          <a:p>
            <a:r>
              <a:rPr lang="en-US" dirty="0" smtClean="0">
                <a:hlinkClick r:id="rId2"/>
              </a:rPr>
              <a:t>U.S. Copyright Office</a:t>
            </a:r>
            <a:r>
              <a:rPr lang="en-US" dirty="0" smtClean="0"/>
              <a:t> factsheet on fair use</a:t>
            </a:r>
          </a:p>
          <a:p>
            <a:r>
              <a:rPr lang="en-US" dirty="0" smtClean="0">
                <a:hlinkClick r:id="rId3"/>
              </a:rPr>
              <a:t>Thinking through fair use</a:t>
            </a:r>
            <a:r>
              <a:rPr lang="en-US" dirty="0" smtClean="0"/>
              <a:t> (University of Minnesota)</a:t>
            </a:r>
          </a:p>
          <a:p>
            <a:r>
              <a:rPr lang="en-US" dirty="0" smtClean="0">
                <a:hlinkClick r:id="rId4"/>
              </a:rPr>
              <a:t>Fair use checklist</a:t>
            </a:r>
            <a:r>
              <a:rPr lang="en-US" dirty="0" smtClean="0"/>
              <a:t> (Columbia University)</a:t>
            </a:r>
          </a:p>
          <a:p>
            <a:r>
              <a:rPr lang="en-US" dirty="0" smtClean="0"/>
              <a:t>Other resources to help with images and other types of IP</a:t>
            </a:r>
          </a:p>
          <a:p>
            <a:r>
              <a:rPr lang="en-US" dirty="0" smtClean="0">
                <a:hlinkClick r:id="rId5"/>
              </a:rPr>
              <a:t>ULS Copyright FAQ on fair use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#5: Determining fair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8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Creative Commons</a:t>
            </a:r>
            <a:r>
              <a:rPr lang="en-US" dirty="0" smtClean="0"/>
              <a:t> licenses</a:t>
            </a:r>
          </a:p>
          <a:p>
            <a:r>
              <a:rPr lang="en-US" dirty="0" smtClean="0"/>
              <a:t>Alternative to “all rights reserved”</a:t>
            </a:r>
          </a:p>
          <a:p>
            <a:r>
              <a:rPr lang="en-US" dirty="0" smtClean="0"/>
              <a:t>Enables authors/creators to apply copyright terms to their works in a way that allows others to use, build upon, and share your creations while still getting credit</a:t>
            </a:r>
          </a:p>
          <a:p>
            <a:r>
              <a:rPr lang="en-US" dirty="0" smtClean="0"/>
              <a:t>Multiple licenses = more compatible with web activities and communication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with something extra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381" y="1935163"/>
            <a:ext cx="8129237" cy="43894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 tip#6: CC licenses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02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0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4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Librarians may not be able to advise university authors</a:t>
            </a:r>
          </a:p>
          <a:p>
            <a:r>
              <a:rPr lang="en-US" dirty="0" smtClean="0"/>
              <a:t>Your institution’s general counsel may not advise you either . . .</a:t>
            </a:r>
          </a:p>
          <a:p>
            <a:r>
              <a:rPr lang="en-US" dirty="0" smtClean="0"/>
              <a:t>But you can be better informed about the language used and its meaning in author agreements—and librarians can often help with that</a:t>
            </a:r>
          </a:p>
          <a:p>
            <a:r>
              <a:rPr lang="en-US" dirty="0" smtClean="0"/>
              <a:t>A publisher may or may not accept these terms—but at least you will better understand your agreements (and may be able to effect change over time)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23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SPARC Author Addendum for Author </a:t>
            </a:r>
            <a:r>
              <a:rPr lang="en-US" dirty="0" smtClean="0">
                <a:hlinkClick r:id="rId2"/>
              </a:rPr>
              <a:t>Rights</a:t>
            </a:r>
            <a:endParaRPr lang="en-US" dirty="0" smtClean="0"/>
          </a:p>
          <a:p>
            <a:pPr lvl="1"/>
            <a:r>
              <a:rPr lang="en-US" dirty="0" smtClean="0"/>
              <a:t>Developed by the Scholarly Publishing and Academic Resources Coalition (SPARC)</a:t>
            </a:r>
          </a:p>
          <a:p>
            <a:pPr lvl="1"/>
            <a:r>
              <a:rPr lang="en-US" dirty="0" smtClean="0"/>
              <a:t>A legal tool used by authors to modify publisher agreements to keep key rights, such as archiving, redistribution, etc.)</a:t>
            </a:r>
            <a:endParaRPr lang="en-US" dirty="0"/>
          </a:p>
          <a:p>
            <a:r>
              <a:rPr lang="en-US" dirty="0">
                <a:hlinkClick r:id="rId3"/>
              </a:rPr>
              <a:t>Scholars’ Copyright Addendum Engine</a:t>
            </a:r>
            <a:r>
              <a:rPr lang="en-US" dirty="0"/>
              <a:t> (SCAE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Developed by Science Commons</a:t>
            </a:r>
          </a:p>
          <a:p>
            <a:pPr lvl="1"/>
            <a:r>
              <a:rPr lang="en-US" dirty="0" smtClean="0"/>
              <a:t>Non-exclusive rights to create derivative works and to reproduce, distribute, publicly perform, and publicly display your article in connection with teaching, conference presentations, lectures, other scholarly works, and professional activities.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#7: Terms of agreement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9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SHERPA </a:t>
            </a:r>
            <a:r>
              <a:rPr lang="en-US" dirty="0" err="1" smtClean="0">
                <a:hlinkClick r:id="rId2"/>
              </a:rPr>
              <a:t>RoMEO</a:t>
            </a:r>
            <a:endParaRPr lang="en-US" dirty="0" smtClean="0"/>
          </a:p>
          <a:p>
            <a:pPr lvl="1"/>
            <a:r>
              <a:rPr lang="en-US" dirty="0" smtClean="0"/>
              <a:t>Database of publisher copyright and author self-archiving policies</a:t>
            </a:r>
          </a:p>
          <a:p>
            <a:pPr lvl="1"/>
            <a:r>
              <a:rPr lang="en-US" dirty="0" smtClean="0"/>
              <a:t>Developed by the University of Nottingham but aims to be international in scope </a:t>
            </a:r>
            <a:r>
              <a:rPr lang="en-US" i="1" dirty="0" smtClean="0"/>
              <a:t>(better coverage of the English-speaking world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#8: SHERPA </a:t>
            </a:r>
            <a:r>
              <a:rPr lang="en-US" dirty="0" err="1" smtClean="0"/>
              <a:t>RoMEO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1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8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Open access literature is digital, online, free of charge, and free of most copyright and licensing restrictions.</a:t>
            </a:r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2800" dirty="0"/>
              <a:t>Peter </a:t>
            </a:r>
            <a:r>
              <a:rPr lang="en-US" sz="2800" dirty="0" err="1"/>
              <a:t>Suber</a:t>
            </a:r>
            <a:r>
              <a:rPr lang="en-US" sz="2800" dirty="0"/>
              <a:t>, </a:t>
            </a:r>
            <a:r>
              <a:rPr lang="en-US" sz="2800" i="1" dirty="0"/>
              <a:t>Open Access.</a:t>
            </a:r>
            <a:r>
              <a:rPr lang="en-US" sz="2800" dirty="0"/>
              <a:t> MIT Press. </a:t>
            </a:r>
            <a:r>
              <a:rPr lang="en-US" sz="2800" dirty="0" smtClean="0"/>
              <a:t>2012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access to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Open access is compatible with . . .</a:t>
            </a:r>
          </a:p>
          <a:p>
            <a:pPr lvl="1"/>
            <a:r>
              <a:rPr lang="en-US" dirty="0" smtClean="0"/>
              <a:t>Peer </a:t>
            </a:r>
            <a:r>
              <a:rPr lang="en-US" dirty="0"/>
              <a:t>review</a:t>
            </a:r>
          </a:p>
          <a:p>
            <a:pPr lvl="1"/>
            <a:r>
              <a:rPr lang="en-US" dirty="0"/>
              <a:t>Promotion and tenure criteria</a:t>
            </a:r>
          </a:p>
          <a:p>
            <a:pPr lvl="1"/>
            <a:r>
              <a:rPr lang="en-US" dirty="0"/>
              <a:t>Copyright law</a:t>
            </a:r>
          </a:p>
          <a:p>
            <a:pPr lvl="1"/>
            <a:r>
              <a:rPr lang="en-US" dirty="0"/>
              <a:t>Revenue and profits</a:t>
            </a:r>
          </a:p>
          <a:p>
            <a:pPr lvl="1"/>
            <a:r>
              <a:rPr lang="en-US" dirty="0"/>
              <a:t>Any genre or </a:t>
            </a:r>
            <a:r>
              <a:rPr lang="en-US" dirty="0" smtClean="0"/>
              <a:t>format</a:t>
            </a:r>
          </a:p>
          <a:p>
            <a:r>
              <a:rPr lang="en-US" dirty="0" smtClean="0"/>
              <a:t>OA does not . . .</a:t>
            </a:r>
          </a:p>
          <a:p>
            <a:pPr lvl="1"/>
            <a:r>
              <a:rPr lang="en-US" dirty="0" smtClean="0"/>
              <a:t>Equal low quality </a:t>
            </a:r>
          </a:p>
          <a:p>
            <a:pPr lvl="1"/>
            <a:r>
              <a:rPr lang="en-US" dirty="0" smtClean="0"/>
              <a:t>Constitute vanity publishing</a:t>
            </a:r>
          </a:p>
          <a:p>
            <a:pPr lvl="1"/>
            <a:r>
              <a:rPr lang="en-US" dirty="0" smtClean="0"/>
              <a:t>Violate copyright</a:t>
            </a:r>
          </a:p>
          <a:p>
            <a:pPr lvl="1"/>
            <a:r>
              <a:rPr lang="en-US" dirty="0" smtClean="0"/>
              <a:t>Reduce author choice or academic freedom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OA is and isn’t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2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Significant and continual growth in scholarly publishing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≈50 million research articles published 1665-2009 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≈1.35 million journal articles published per year (2006 est.) </a:t>
            </a:r>
            <a:endParaRPr lang="en-US" dirty="0" smtClean="0"/>
          </a:p>
          <a:p>
            <a:pPr lvl="1">
              <a:spcAft>
                <a:spcPts val="1200"/>
              </a:spcAft>
            </a:pPr>
            <a:r>
              <a:rPr lang="en-US" dirty="0" smtClean="0"/>
              <a:t>Average </a:t>
            </a:r>
            <a:r>
              <a:rPr lang="en-US" dirty="0"/>
              <a:t>number of science articles per journal increased from 185 to 273 from 1990 to 2009 </a:t>
            </a:r>
            <a:endParaRPr lang="en-US" sz="1600" baseline="30000" dirty="0"/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Number of scientific articles indexed by ISI was &lt;600,000 in 1990 &amp; &gt;1 million in 2009 – a rise of 72% </a:t>
            </a:r>
            <a:endParaRPr lang="en-US" dirty="0" smtClean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Rise of the Internet and the Worldwide Web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Concern among libraries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Huge costs and price increases for journals, electronic resources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Concentration of ownership among handful of publishing companies</a:t>
            </a:r>
          </a:p>
          <a:p>
            <a:pPr lvl="1" algn="r">
              <a:spcBef>
                <a:spcPts val="600"/>
              </a:spcBef>
              <a:spcAft>
                <a:spcPts val="1200"/>
              </a:spcAft>
            </a:pPr>
            <a:r>
              <a:rPr lang="en-US" sz="2300" i="1" dirty="0" smtClean="0"/>
              <a:t>Sources: </a:t>
            </a:r>
            <a:r>
              <a:rPr lang="en-US" sz="2300" i="1" dirty="0" err="1" smtClean="0"/>
              <a:t>Jinha</a:t>
            </a:r>
            <a:r>
              <a:rPr lang="en-US" sz="2300" i="1" dirty="0" smtClean="0"/>
              <a:t> (2010), Bjork et al. (2009), &amp; Jump (2010)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did OA come from?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82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ULS </a:t>
            </a:r>
            <a:r>
              <a:rPr lang="en-US" dirty="0" smtClean="0">
                <a:hlinkClick r:id="rId2"/>
              </a:rPr>
              <a:t>Open Access </a:t>
            </a:r>
            <a:r>
              <a:rPr lang="en-US" dirty="0" err="1" smtClean="0">
                <a:hlinkClick r:id="rId2"/>
              </a:rPr>
              <a:t>LibGuide</a:t>
            </a:r>
            <a:endParaRPr lang="en-US" dirty="0" smtClean="0"/>
          </a:p>
          <a:p>
            <a:pPr lvl="1"/>
            <a:r>
              <a:rPr lang="en-US" dirty="0" smtClean="0"/>
              <a:t>OA explained, origins, resources, tools</a:t>
            </a:r>
          </a:p>
          <a:p>
            <a:r>
              <a:rPr lang="en-US" dirty="0" smtClean="0">
                <a:hlinkClick r:id="rId3"/>
              </a:rPr>
              <a:t>Open Access Week</a:t>
            </a:r>
            <a:endParaRPr lang="en-US" dirty="0" smtClean="0"/>
          </a:p>
          <a:p>
            <a:pPr lvl="1"/>
            <a:r>
              <a:rPr lang="en-US" dirty="0" smtClean="0"/>
              <a:t>An international commemoration of OA</a:t>
            </a:r>
          </a:p>
          <a:p>
            <a:r>
              <a:rPr lang="en-US" i="1" dirty="0" smtClean="0">
                <a:hlinkClick r:id="rId4"/>
              </a:rPr>
              <a:t>Open Access</a:t>
            </a:r>
            <a:r>
              <a:rPr lang="en-US" dirty="0" smtClean="0"/>
              <a:t> by Peter </a:t>
            </a:r>
            <a:r>
              <a:rPr lang="en-US" dirty="0" err="1" smtClean="0"/>
              <a:t>Suber</a:t>
            </a:r>
            <a:endParaRPr lang="en-US" dirty="0" smtClean="0"/>
          </a:p>
          <a:p>
            <a:r>
              <a:rPr lang="en-US" i="1" dirty="0" smtClean="0">
                <a:hlinkClick r:id="rId5"/>
              </a:rPr>
              <a:t>Being Open as an Early Career Researcher</a:t>
            </a:r>
            <a:endParaRPr lang="en-US" i="1" dirty="0" smtClean="0"/>
          </a:p>
          <a:p>
            <a:pPr lvl="1"/>
            <a:r>
              <a:rPr lang="en-US" dirty="0" smtClean="0"/>
              <a:t>Presentation by Erin McKiernan, neuroscientist</a:t>
            </a:r>
          </a:p>
          <a:p>
            <a:r>
              <a:rPr lang="en-US" i="1" dirty="0" smtClean="0">
                <a:hlinkClick r:id="rId6"/>
              </a:rPr>
              <a:t>WTFINRESEARCH?!</a:t>
            </a:r>
            <a:endParaRPr lang="en-US" i="1" dirty="0" smtClean="0"/>
          </a:p>
          <a:p>
            <a:pPr lvl="1"/>
            <a:r>
              <a:rPr lang="en-US" dirty="0" smtClean="0"/>
              <a:t>A Tumblr that encourages you to “share the irony” of articles about open access published in closed access journals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#9: All about OA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9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Faculty adopted</a:t>
            </a:r>
          </a:p>
          <a:p>
            <a:pPr lvl="1"/>
            <a:r>
              <a:rPr lang="en-US" dirty="0" smtClean="0"/>
              <a:t>Institution-wide</a:t>
            </a:r>
          </a:p>
          <a:p>
            <a:pPr lvl="1"/>
            <a:r>
              <a:rPr lang="en-US" dirty="0" smtClean="0"/>
              <a:t>College or departmental</a:t>
            </a:r>
          </a:p>
          <a:p>
            <a:r>
              <a:rPr lang="en-US" dirty="0" smtClean="0"/>
              <a:t>Author grants institution </a:t>
            </a:r>
            <a:r>
              <a:rPr lang="en-US" u="sng" dirty="0" smtClean="0"/>
              <a:t>non</a:t>
            </a:r>
            <a:r>
              <a:rPr lang="en-US" u="sng" dirty="0"/>
              <a:t>-exclusive rig</a:t>
            </a:r>
            <a:r>
              <a:rPr lang="en-US" dirty="0"/>
              <a:t>ht to post online for open access </a:t>
            </a:r>
            <a:r>
              <a:rPr lang="en-US" dirty="0" smtClean="0"/>
              <a:t>scholarly articles </a:t>
            </a:r>
            <a:r>
              <a:rPr lang="en-US" dirty="0"/>
              <a:t>written by the </a:t>
            </a:r>
            <a:r>
              <a:rPr lang="en-US" dirty="0" smtClean="0"/>
              <a:t>researcher </a:t>
            </a:r>
          </a:p>
          <a:p>
            <a:r>
              <a:rPr lang="en-US" u="sng" dirty="0"/>
              <a:t>Faculty members retain </a:t>
            </a:r>
            <a:r>
              <a:rPr lang="en-US" u="sng" dirty="0" smtClean="0"/>
              <a:t>copyright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smtClean="0"/>
              <a:t>articles </a:t>
            </a:r>
            <a:r>
              <a:rPr lang="en-US" dirty="0"/>
              <a:t>and can turn copyright over to a third party, such as a </a:t>
            </a:r>
            <a:r>
              <a:rPr lang="en-US" dirty="0" smtClean="0"/>
              <a:t>publisher</a:t>
            </a:r>
          </a:p>
          <a:p>
            <a:r>
              <a:rPr lang="en-US" dirty="0"/>
              <a:t>Faculty </a:t>
            </a:r>
            <a:r>
              <a:rPr lang="en-US" dirty="0" smtClean="0"/>
              <a:t>may be </a:t>
            </a:r>
            <a:r>
              <a:rPr lang="en-US" dirty="0"/>
              <a:t>discouraged from signing publishing contracts that </a:t>
            </a:r>
            <a:r>
              <a:rPr lang="en-US" dirty="0" smtClean="0"/>
              <a:t>prohibit OA posting </a:t>
            </a:r>
            <a:r>
              <a:rPr lang="en-US" dirty="0"/>
              <a:t>but usually receive an </a:t>
            </a:r>
            <a:r>
              <a:rPr lang="en-US" dirty="0" smtClean="0"/>
              <a:t>exemption</a:t>
            </a:r>
          </a:p>
          <a:p>
            <a:r>
              <a:rPr lang="en-US" dirty="0" smtClean="0"/>
              <a:t>An institutional </a:t>
            </a:r>
            <a:r>
              <a:rPr lang="en-US" dirty="0"/>
              <a:t>repository </a:t>
            </a:r>
            <a:r>
              <a:rPr lang="en-US" dirty="0" smtClean="0"/>
              <a:t>may be </a:t>
            </a:r>
            <a:r>
              <a:rPr lang="en-US" dirty="0"/>
              <a:t>designated as the official </a:t>
            </a:r>
            <a:r>
              <a:rPr lang="en-US" dirty="0" smtClean="0"/>
              <a:t>distributor for faculty works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13523452"/>
              </p:ext>
            </p:extLst>
          </p:nvPr>
        </p:nvGraphicFramePr>
        <p:xfrm>
          <a:off x="0" y="1949115"/>
          <a:ext cx="12192000" cy="4908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access journals (DOAJ)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83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Open educational resources (OERs)</a:t>
            </a:r>
          </a:p>
          <a:p>
            <a:pPr lvl="1"/>
            <a:r>
              <a:rPr lang="en-US" dirty="0" smtClean="0"/>
              <a:t>Teaching and learning materials freely available online for everyone to use</a:t>
            </a:r>
          </a:p>
          <a:p>
            <a:pPr lvl="1"/>
            <a:r>
              <a:rPr lang="en-US" dirty="0" smtClean="0"/>
              <a:t>Examples: Full courses, course modules, syllabi, lectures, homework assignments, quizzes, lab and classroom activities, pedagogical materials, games, simulations, and many more</a:t>
            </a:r>
          </a:p>
          <a:p>
            <a:r>
              <a:rPr lang="en-US" dirty="0" smtClean="0"/>
              <a:t>Open textbooks</a:t>
            </a:r>
          </a:p>
          <a:p>
            <a:pPr lvl="1"/>
            <a:r>
              <a:rPr lang="en-US" dirty="0" smtClean="0"/>
              <a:t>A type of OER</a:t>
            </a:r>
          </a:p>
          <a:p>
            <a:r>
              <a:rPr lang="en-US" dirty="0" smtClean="0"/>
              <a:t>Open data</a:t>
            </a:r>
          </a:p>
          <a:p>
            <a:pPr lvl="1"/>
            <a:r>
              <a:rPr lang="en-US" dirty="0" smtClean="0"/>
              <a:t>Data that are freely available to use and republish, without copyright or patent restrictions</a:t>
            </a:r>
          </a:p>
          <a:p>
            <a:r>
              <a:rPr lang="en-US" dirty="0" smtClean="0"/>
              <a:t>Open source software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open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3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Educational resources (OERs) – </a:t>
            </a:r>
          </a:p>
          <a:p>
            <a:pPr lvl="1"/>
            <a:r>
              <a:rPr lang="en-US" dirty="0">
                <a:hlinkClick r:id="rId2"/>
              </a:rPr>
              <a:t>Merlot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3"/>
              </a:rPr>
              <a:t>OER Commons</a:t>
            </a:r>
            <a:endParaRPr lang="en-US" dirty="0"/>
          </a:p>
          <a:p>
            <a:r>
              <a:rPr lang="en-US" dirty="0"/>
              <a:t>Data – 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DataOne</a:t>
            </a:r>
            <a:r>
              <a:rPr lang="en-US" dirty="0" smtClean="0"/>
              <a:t> </a:t>
            </a:r>
            <a:r>
              <a:rPr lang="en-US" dirty="0"/>
              <a:t>(NSF-funded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>
                <a:hlinkClick r:id="rId5"/>
              </a:rPr>
              <a:t>Dataverse </a:t>
            </a:r>
            <a:r>
              <a:rPr lang="en-US" dirty="0">
                <a:hlinkClick r:id="rId5"/>
              </a:rPr>
              <a:t>Network Project</a:t>
            </a:r>
            <a:r>
              <a:rPr lang="en-US" dirty="0"/>
              <a:t> (</a:t>
            </a:r>
            <a:r>
              <a:rPr lang="en-US" dirty="0" smtClean="0"/>
              <a:t>Harvard-sponsored)</a:t>
            </a:r>
          </a:p>
          <a:p>
            <a:pPr lvl="1"/>
            <a:r>
              <a:rPr lang="en-US" dirty="0" smtClean="0">
                <a:hlinkClick r:id="rId6"/>
              </a:rPr>
              <a:t>Dryad</a:t>
            </a:r>
            <a:r>
              <a:rPr lang="en-US" dirty="0" smtClean="0"/>
              <a:t> </a:t>
            </a:r>
            <a:r>
              <a:rPr lang="en-US" dirty="0"/>
              <a:t>(science, medicine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>
                <a:hlinkClick r:id="rId7"/>
              </a:rPr>
              <a:t>Figshare</a:t>
            </a:r>
            <a:r>
              <a:rPr lang="en-US" dirty="0" smtClean="0"/>
              <a:t> </a:t>
            </a:r>
            <a:r>
              <a:rPr lang="en-US" dirty="0"/>
              <a:t>(commercial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Repositories – </a:t>
            </a:r>
          </a:p>
          <a:p>
            <a:pPr lvl="1"/>
            <a:r>
              <a:rPr lang="en-US" dirty="0" smtClean="0">
                <a:hlinkClick r:id="rId8"/>
              </a:rPr>
              <a:t>OpenDOAR</a:t>
            </a:r>
            <a:endParaRPr lang="en-US" dirty="0" smtClean="0"/>
          </a:p>
          <a:p>
            <a:r>
              <a:rPr lang="en-US" dirty="0" smtClean="0"/>
              <a:t>Journals </a:t>
            </a:r>
            <a:r>
              <a:rPr lang="en-US" dirty="0"/>
              <a:t>– </a:t>
            </a:r>
            <a:endParaRPr lang="en-US" dirty="0" smtClean="0"/>
          </a:p>
          <a:p>
            <a:pPr lvl="1"/>
            <a:r>
              <a:rPr lang="en-US" dirty="0" smtClean="0">
                <a:hlinkClick r:id="rId9"/>
              </a:rPr>
              <a:t>Directory of Open Access Journals</a:t>
            </a:r>
            <a:r>
              <a:rPr lang="en-US" dirty="0" smtClean="0"/>
              <a:t> (DOAJ)</a:t>
            </a:r>
          </a:p>
          <a:p>
            <a:r>
              <a:rPr lang="en-US" dirty="0" smtClean="0"/>
              <a:t>Books </a:t>
            </a:r>
            <a:r>
              <a:rPr lang="en-US" dirty="0"/>
              <a:t>–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hlinkClick r:id="rId10"/>
              </a:rPr>
              <a:t>OAPEN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hlinkClick r:id="rId11"/>
              </a:rPr>
              <a:t>Knowledge Unlatched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#10: Finding open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47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Quality (of peer review and content)</a:t>
            </a:r>
          </a:p>
          <a:p>
            <a:pPr lvl="1"/>
            <a:r>
              <a:rPr lang="en-US" dirty="0" smtClean="0"/>
              <a:t>OA isn’t self-publishing</a:t>
            </a:r>
          </a:p>
          <a:p>
            <a:pPr lvl="1"/>
            <a:r>
              <a:rPr lang="en-US" dirty="0" smtClean="0"/>
              <a:t>Bad peer review can affect both subscription and free journals</a:t>
            </a:r>
          </a:p>
          <a:p>
            <a:r>
              <a:rPr lang="en-US" dirty="0" smtClean="0"/>
              <a:t>Cost (“paying to publish”)</a:t>
            </a:r>
          </a:p>
          <a:p>
            <a:pPr lvl="1"/>
            <a:r>
              <a:rPr lang="en-US" dirty="0" smtClean="0"/>
              <a:t>Generally only OA journals in STEM disciplines have article-processing charges (APCs)</a:t>
            </a:r>
          </a:p>
          <a:p>
            <a:r>
              <a:rPr lang="en-US" dirty="0"/>
              <a:t>A fear of being scooped or plagiarized</a:t>
            </a:r>
          </a:p>
          <a:p>
            <a:r>
              <a:rPr lang="en-US" dirty="0"/>
              <a:t>The worry over prestige = </a:t>
            </a:r>
            <a:r>
              <a:rPr lang="en-US" dirty="0" smtClean="0"/>
              <a:t>“OA </a:t>
            </a:r>
            <a:r>
              <a:rPr lang="en-US" dirty="0"/>
              <a:t>won’t help me with tenure and </a:t>
            </a:r>
            <a:r>
              <a:rPr lang="en-US" dirty="0" smtClean="0"/>
              <a:t>promotion”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Scholarly concerns about OA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53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Beall’s List: Potential, Possible, or Probably Predatory Scholarly Open-Access Publishers</a:t>
            </a:r>
            <a:endParaRPr lang="en-US" dirty="0" smtClean="0"/>
          </a:p>
          <a:p>
            <a:pPr lvl="1"/>
            <a:r>
              <a:rPr lang="en-US" dirty="0" smtClean="0"/>
              <a:t>Compiled by Jeffrey </a:t>
            </a:r>
            <a:r>
              <a:rPr lang="en-US" dirty="0" err="1" smtClean="0"/>
              <a:t>Beall</a:t>
            </a:r>
            <a:r>
              <a:rPr lang="en-US" dirty="0" smtClean="0"/>
              <a:t>, a librarian at </a:t>
            </a:r>
            <a:r>
              <a:rPr lang="en-US" dirty="0" err="1" smtClean="0"/>
              <a:t>Auraria</a:t>
            </a:r>
            <a:r>
              <a:rPr lang="en-US" dirty="0" smtClean="0"/>
              <a:t> Library, Colorado</a:t>
            </a:r>
          </a:p>
          <a:p>
            <a:pPr lvl="1"/>
            <a:r>
              <a:rPr lang="en-US" dirty="0" smtClean="0"/>
              <a:t>Also provides a list of </a:t>
            </a:r>
            <a:r>
              <a:rPr lang="en-US" dirty="0" smtClean="0">
                <a:hlinkClick r:id="rId3"/>
              </a:rPr>
              <a:t>criteria</a:t>
            </a:r>
            <a:r>
              <a:rPr lang="en-US" dirty="0" smtClean="0"/>
              <a:t> for determining predatory publishers</a:t>
            </a:r>
          </a:p>
          <a:p>
            <a:r>
              <a:rPr lang="en-US" dirty="0" smtClean="0"/>
              <a:t>Also see Open Access Scholarly Publishers Association (OASPA) </a:t>
            </a:r>
            <a:r>
              <a:rPr lang="en-US" dirty="0" smtClean="0">
                <a:hlinkClick r:id="rId4"/>
              </a:rPr>
              <a:t>Code of Conduct</a:t>
            </a:r>
            <a:endParaRPr lang="en-US" dirty="0" smtClean="0"/>
          </a:p>
          <a:p>
            <a:r>
              <a:rPr lang="en-US" dirty="0" smtClean="0"/>
              <a:t>And Committee on Publication Ethics (COPE) </a:t>
            </a:r>
            <a:r>
              <a:rPr lang="en-US" dirty="0" smtClean="0">
                <a:hlinkClick r:id="rId5"/>
              </a:rPr>
              <a:t>Code of Conduct for Journal Publishers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#11: Beall’s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2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library as publisher</a:t>
            </a:r>
          </a:p>
          <a:p>
            <a:r>
              <a:rPr lang="en-US" dirty="0" smtClean="0"/>
              <a:t>Publish more than 35 OA journals in a variety of disciplines and languages</a:t>
            </a:r>
          </a:p>
          <a:p>
            <a:r>
              <a:rPr lang="en-US" dirty="0" smtClean="0"/>
              <a:t>Publishing partners at Pitt and around the world</a:t>
            </a:r>
          </a:p>
          <a:p>
            <a:r>
              <a:rPr lang="en-US" dirty="0" smtClean="0"/>
              <a:t>Using the Open Journal Systems (OJS) platform from Public Knowledge Project (PKP)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ULS e-journal publishing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4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Co-editor of </a:t>
            </a:r>
            <a:r>
              <a:rPr lang="en-US" i="1" dirty="0" smtClean="0">
                <a:hlinkClick r:id="rId2"/>
              </a:rPr>
              <a:t>Pennsylvania Libraries: Research &amp; Practice</a:t>
            </a:r>
            <a:r>
              <a:rPr lang="en-US" i="1" dirty="0" smtClean="0"/>
              <a:t> (</a:t>
            </a:r>
            <a:r>
              <a:rPr lang="en-US" i="1" dirty="0" err="1" smtClean="0"/>
              <a:t>PaLRaP</a:t>
            </a:r>
            <a:r>
              <a:rPr lang="en-US" i="1" dirty="0" smtClean="0"/>
              <a:t>)</a:t>
            </a:r>
          </a:p>
          <a:p>
            <a:r>
              <a:rPr lang="en-US" dirty="0"/>
              <a:t>Sponsored by the College &amp; Research Division, Pennsylvania Library Association</a:t>
            </a:r>
          </a:p>
          <a:p>
            <a:r>
              <a:rPr lang="en-US" dirty="0"/>
              <a:t>Published by the </a:t>
            </a:r>
            <a:r>
              <a:rPr lang="en-US" dirty="0" smtClean="0"/>
              <a:t>ULS e</a:t>
            </a:r>
            <a:r>
              <a:rPr lang="en-US" dirty="0"/>
              <a:t>-journal program</a:t>
            </a:r>
          </a:p>
          <a:p>
            <a:r>
              <a:rPr lang="en-US" dirty="0" smtClean="0"/>
              <a:t>Online, peer-reviewed, OA journal for/by/about PA libraries and library professionals</a:t>
            </a:r>
          </a:p>
          <a:p>
            <a:r>
              <a:rPr lang="en-US" dirty="0" smtClean="0"/>
              <a:t>Focus on academic libraries but welcome contributions from all libraries</a:t>
            </a:r>
          </a:p>
          <a:p>
            <a:r>
              <a:rPr lang="en-US" dirty="0"/>
              <a:t>Includes research and practice articles, features, commentaries, and news</a:t>
            </a:r>
          </a:p>
          <a:p>
            <a:r>
              <a:rPr lang="en-US" dirty="0" smtClean="0"/>
              <a:t>Publish twice a year; now preparing for our 4</a:t>
            </a:r>
            <a:r>
              <a:rPr lang="en-US" baseline="30000" dirty="0" smtClean="0"/>
              <a:t>th</a:t>
            </a:r>
            <a:r>
              <a:rPr lang="en-US" dirty="0" smtClean="0"/>
              <a:t> issue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life as a journal editor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2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474" y="4638675"/>
            <a:ext cx="6296526" cy="221932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learning experience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2127986"/>
            <a:ext cx="10972800" cy="4389120"/>
          </a:xfrm>
        </p:spPr>
        <p:txBody>
          <a:bodyPr/>
          <a:lstStyle/>
          <a:p>
            <a:r>
              <a:rPr lang="en-US" dirty="0" smtClean="0"/>
              <a:t>Soliciting contributions</a:t>
            </a:r>
          </a:p>
          <a:p>
            <a:r>
              <a:rPr lang="en-US" dirty="0" smtClean="0"/>
              <a:t>Evaluating research</a:t>
            </a:r>
          </a:p>
          <a:p>
            <a:r>
              <a:rPr lang="en-US" dirty="0" smtClean="0"/>
              <a:t>Communicating with authors and reviewers</a:t>
            </a:r>
          </a:p>
          <a:p>
            <a:r>
              <a:rPr lang="en-US" dirty="0" smtClean="0"/>
              <a:t>Developmental editing, copyediting, and layout</a:t>
            </a:r>
          </a:p>
          <a:p>
            <a:r>
              <a:rPr lang="en-US" dirty="0" smtClean="0"/>
              <a:t>Training in use of the platform, editorial practices, writing, and research</a:t>
            </a:r>
          </a:p>
          <a:p>
            <a:r>
              <a:rPr lang="en-US" dirty="0" smtClean="0"/>
              <a:t>Promoting and fundraising</a:t>
            </a:r>
          </a:p>
          <a:p>
            <a:r>
              <a:rPr lang="en-US" i="1" dirty="0" smtClean="0"/>
              <a:t>It’s a lot of work! (But it’s fun, too)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1016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Bibliometrics</a:t>
            </a:r>
          </a:p>
          <a:p>
            <a:r>
              <a:rPr lang="en-US" dirty="0" smtClean="0"/>
              <a:t>Alternative metrics (</a:t>
            </a:r>
            <a:r>
              <a:rPr lang="en-US" dirty="0" err="1" smtClean="0"/>
              <a:t>altmetrics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research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5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branch of library science concerned with the application of mathematical and statistical analysis to bibliography; the statistical analysis of books, articles, or other </a:t>
            </a:r>
            <a:r>
              <a:rPr lang="en-US" dirty="0" smtClean="0"/>
              <a:t>publications (</a:t>
            </a:r>
            <a:r>
              <a:rPr lang="en-US" i="1" dirty="0" smtClean="0"/>
              <a:t>OED Online)</a:t>
            </a:r>
          </a:p>
          <a:p>
            <a:r>
              <a:rPr lang="en-US" dirty="0" smtClean="0"/>
              <a:t>In </a:t>
            </a:r>
            <a:r>
              <a:rPr lang="en-US" dirty="0"/>
              <a:t>other words…data about </a:t>
            </a:r>
            <a:r>
              <a:rPr lang="en-US" dirty="0" smtClean="0"/>
              <a:t>publications </a:t>
            </a:r>
            <a:r>
              <a:rPr lang="en-US" dirty="0"/>
              <a:t>or citation </a:t>
            </a:r>
            <a:r>
              <a:rPr lang="en-US" dirty="0" smtClean="0"/>
              <a:t>frequency</a:t>
            </a:r>
          </a:p>
          <a:p>
            <a:endParaRPr lang="en-US" dirty="0" smtClean="0"/>
          </a:p>
          <a:p>
            <a:pPr lvl="1" algn="r"/>
            <a:r>
              <a:rPr lang="en-US" sz="2000" i="1" dirty="0" smtClean="0"/>
              <a:t>Source: Kear (2014)</a:t>
            </a:r>
            <a:endParaRPr lang="en-US" sz="20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</a:t>
            </a:r>
            <a:r>
              <a:rPr lang="en-US" dirty="0" err="1" smtClean="0"/>
              <a:t>bibliometrics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48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may help answer questions such as</a:t>
            </a:r>
          </a:p>
          <a:p>
            <a:pPr lvl="1"/>
            <a:r>
              <a:rPr lang="en-US" dirty="0" smtClean="0"/>
              <a:t>What are the best journals in my discipline? (Or most cited?)</a:t>
            </a:r>
          </a:p>
          <a:p>
            <a:pPr lvl="1"/>
            <a:r>
              <a:rPr lang="en-US" dirty="0" smtClean="0"/>
              <a:t>Who is citing my articles?</a:t>
            </a:r>
          </a:p>
          <a:p>
            <a:pPr lvl="1"/>
            <a:r>
              <a:rPr lang="en-US" dirty="0" smtClean="0"/>
              <a:t>How many times have I been cited? And where?</a:t>
            </a:r>
          </a:p>
          <a:p>
            <a:pPr lvl="1"/>
            <a:r>
              <a:rPr lang="en-US" dirty="0" smtClean="0"/>
              <a:t>How do I know this article is important?</a:t>
            </a:r>
          </a:p>
          <a:p>
            <a:pPr lvl="1"/>
            <a:r>
              <a:rPr lang="en-US" dirty="0" smtClean="0"/>
              <a:t>Which journal should I publish in?</a:t>
            </a:r>
          </a:p>
          <a:p>
            <a:pPr lvl="1"/>
            <a:endParaRPr lang="en-US" dirty="0" smtClean="0"/>
          </a:p>
          <a:p>
            <a:pPr lvl="2" algn="r"/>
            <a:r>
              <a:rPr lang="en-US" i="1" dirty="0" smtClean="0"/>
              <a:t>Source: Kear (2014)</a:t>
            </a:r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bibliometrics</a:t>
            </a:r>
            <a:r>
              <a:rPr lang="en-US" dirty="0" smtClean="0"/>
              <a:t> matter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5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</a:p>
          <a:p>
            <a:r>
              <a:rPr lang="en-US" dirty="0" smtClean="0"/>
              <a:t>Comprehensiveness</a:t>
            </a:r>
          </a:p>
          <a:p>
            <a:pPr lvl="1"/>
            <a:r>
              <a:rPr lang="en-US" dirty="0" smtClean="0"/>
              <a:t>Journals only—what about books and proceedings?</a:t>
            </a:r>
          </a:p>
          <a:p>
            <a:pPr lvl="1"/>
            <a:r>
              <a:rPr lang="en-US" dirty="0"/>
              <a:t>Location and language of the journal</a:t>
            </a:r>
          </a:p>
          <a:p>
            <a:pPr lvl="1"/>
            <a:r>
              <a:rPr lang="en-US" dirty="0" smtClean="0"/>
              <a:t>Disciplinary coverage</a:t>
            </a:r>
            <a:endParaRPr lang="en-US" dirty="0"/>
          </a:p>
          <a:p>
            <a:r>
              <a:rPr lang="en-US" dirty="0" smtClean="0"/>
              <a:t>Reliance on the Journal Impact Factor (without understanding it)</a:t>
            </a:r>
          </a:p>
          <a:p>
            <a:r>
              <a:rPr lang="en-US" dirty="0" smtClean="0"/>
              <a:t>Is it possible to game the system?</a:t>
            </a:r>
          </a:p>
          <a:p>
            <a:r>
              <a:rPr lang="en-US" dirty="0" smtClean="0"/>
              <a:t>Scholarly “worth” reduced to a number (which may or may not have real meaning)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concerns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5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Article </a:t>
            </a:r>
            <a:r>
              <a:rPr lang="en-US" dirty="0" smtClean="0"/>
              <a:t>Influence</a:t>
            </a:r>
            <a:endParaRPr lang="en-US" dirty="0"/>
          </a:p>
          <a:p>
            <a:r>
              <a:rPr lang="en-US" dirty="0" smtClean="0">
                <a:hlinkClick r:id="rId2"/>
              </a:rPr>
              <a:t>Eigenfactor</a:t>
            </a:r>
            <a:endParaRPr lang="en-US" dirty="0"/>
          </a:p>
          <a:p>
            <a:r>
              <a:rPr lang="en-US" dirty="0"/>
              <a:t>Impact Factor</a:t>
            </a:r>
          </a:p>
          <a:p>
            <a:r>
              <a:rPr lang="en-US" dirty="0"/>
              <a:t>Journal Analyzer</a:t>
            </a:r>
          </a:p>
          <a:p>
            <a:r>
              <a:rPr lang="en-US" dirty="0">
                <a:hlinkClick r:id="rId3"/>
              </a:rPr>
              <a:t>SNIP</a:t>
            </a:r>
            <a:endParaRPr lang="en-US" dirty="0"/>
          </a:p>
          <a:p>
            <a:r>
              <a:rPr lang="en-US" dirty="0" smtClean="0">
                <a:hlinkClick r:id="rId4"/>
              </a:rPr>
              <a:t>SJR</a:t>
            </a:r>
            <a:r>
              <a:rPr lang="en-US" dirty="0" smtClean="0"/>
              <a:t> (</a:t>
            </a:r>
            <a:r>
              <a:rPr lang="en-US" dirty="0" err="1" smtClean="0"/>
              <a:t>SCImago</a:t>
            </a:r>
            <a:r>
              <a:rPr lang="en-US" dirty="0" smtClean="0"/>
              <a:t> Journal Rank)</a:t>
            </a:r>
          </a:p>
          <a:p>
            <a:endParaRPr lang="en-US" dirty="0"/>
          </a:p>
          <a:p>
            <a:pPr marL="274320" lvl="2" indent="-274320" algn="r">
              <a:buClr>
                <a:schemeClr val="accent3"/>
              </a:buClr>
              <a:buSzPct val="95000"/>
            </a:pPr>
            <a:r>
              <a:rPr lang="en-US" i="1" dirty="0"/>
              <a:t>Source: </a:t>
            </a:r>
            <a:r>
              <a:rPr lang="en-US" i="1" dirty="0" smtClean="0"/>
              <a:t>Kear </a:t>
            </a:r>
            <a:r>
              <a:rPr lang="en-US" i="1" dirty="0"/>
              <a:t>(2014</a:t>
            </a:r>
            <a:r>
              <a:rPr lang="en-US" i="1" dirty="0" smtClean="0"/>
              <a:t>)</a:t>
            </a:r>
            <a:endParaRPr lang="en-US" i="1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Journal Citation Reports (Thomson Reuters)</a:t>
            </a:r>
          </a:p>
          <a:p>
            <a:r>
              <a:rPr lang="en-US" dirty="0" smtClean="0"/>
              <a:t>Scopus (Elsevier)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 impact tools and measures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4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H-index (researchers impact)</a:t>
            </a:r>
          </a:p>
          <a:p>
            <a:r>
              <a:rPr lang="en-US" dirty="0" smtClean="0"/>
              <a:t>H-graph (depicts impact of a set of articles</a:t>
            </a:r>
          </a:p>
          <a:p>
            <a:endParaRPr lang="en-US" dirty="0"/>
          </a:p>
          <a:p>
            <a:pPr lvl="2" algn="r"/>
            <a:r>
              <a:rPr lang="en-US" i="1" dirty="0" smtClean="0"/>
              <a:t>Source: </a:t>
            </a:r>
            <a:r>
              <a:rPr lang="en-US" i="1" dirty="0" smtClean="0"/>
              <a:t>Kear </a:t>
            </a:r>
            <a:r>
              <a:rPr lang="en-US" i="1" dirty="0" smtClean="0"/>
              <a:t>(2014).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Citation Map (Web of Science)</a:t>
            </a:r>
          </a:p>
          <a:p>
            <a:r>
              <a:rPr lang="en-US" dirty="0" smtClean="0"/>
              <a:t>Citation Reports (Web of Science)</a:t>
            </a:r>
          </a:p>
          <a:p>
            <a:r>
              <a:rPr lang="en-US" dirty="0" smtClean="0"/>
              <a:t>Citation Tracker (Scopus)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 tools and measures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66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Generally used at the institutional level to evaluate research impact</a:t>
            </a:r>
          </a:p>
          <a:p>
            <a:pPr lvl="1"/>
            <a:r>
              <a:rPr lang="en-US" dirty="0" err="1" smtClean="0"/>
              <a:t>SciVal</a:t>
            </a:r>
            <a:r>
              <a:rPr lang="en-US" dirty="0" smtClean="0"/>
              <a:t> (Elsevier Scopus dataset)</a:t>
            </a:r>
          </a:p>
          <a:p>
            <a:pPr lvl="1"/>
            <a:r>
              <a:rPr lang="en-US" dirty="0" err="1" smtClean="0"/>
              <a:t>InCites</a:t>
            </a:r>
            <a:r>
              <a:rPr lang="en-US" dirty="0" smtClean="0"/>
              <a:t> (Thomson Reuters Web of Science)</a:t>
            </a:r>
          </a:p>
          <a:p>
            <a:pPr lvl="1"/>
            <a:r>
              <a:rPr lang="en-US" dirty="0" err="1" smtClean="0"/>
              <a:t>Symplectic</a:t>
            </a:r>
            <a:r>
              <a:rPr lang="en-US" dirty="0" smtClean="0"/>
              <a:t> Elements </a:t>
            </a:r>
            <a:r>
              <a:rPr lang="en-US" i="1" dirty="0" smtClean="0"/>
              <a:t>(orange—different focus to the others)</a:t>
            </a:r>
            <a:endParaRPr lang="en-US" i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evaluation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50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ULS </a:t>
            </a:r>
            <a:r>
              <a:rPr lang="en-US" dirty="0" err="1" smtClean="0"/>
              <a:t>LibGuide</a:t>
            </a:r>
            <a:r>
              <a:rPr lang="en-US" dirty="0" smtClean="0"/>
              <a:t>: </a:t>
            </a:r>
            <a:r>
              <a:rPr lang="en-US" dirty="0" smtClean="0">
                <a:hlinkClick r:id="rId2"/>
              </a:rPr>
              <a:t>Citation Searching and </a:t>
            </a:r>
            <a:r>
              <a:rPr lang="en-US" dirty="0" err="1" smtClean="0">
                <a:hlinkClick r:id="rId2"/>
              </a:rPr>
              <a:t>Bibliometric</a:t>
            </a:r>
            <a:r>
              <a:rPr lang="en-US" dirty="0" smtClean="0">
                <a:hlinkClick r:id="rId2"/>
              </a:rPr>
              <a:t> Measures</a:t>
            </a:r>
            <a:endParaRPr lang="en-US" dirty="0" smtClean="0"/>
          </a:p>
          <a:p>
            <a:pPr lvl="1"/>
            <a:r>
              <a:rPr lang="en-US" dirty="0" smtClean="0"/>
              <a:t>By Robin Kear, University of Pittsburgh</a:t>
            </a:r>
          </a:p>
          <a:p>
            <a:r>
              <a:rPr lang="en-US" dirty="0" smtClean="0">
                <a:hlinkClick r:id="rId3"/>
              </a:rPr>
              <a:t>Robin’s handout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Scholarly Communication Lunch and Learn Talk #8: Using </a:t>
            </a:r>
            <a:r>
              <a:rPr lang="en-US" dirty="0" err="1" smtClean="0">
                <a:hlinkClick r:id="rId4"/>
              </a:rPr>
              <a:t>Bibliometric</a:t>
            </a:r>
            <a:r>
              <a:rPr lang="en-US" dirty="0" smtClean="0">
                <a:hlinkClick r:id="rId4"/>
              </a:rPr>
              <a:t> (Publication and Citation) Indicators to Demonstrate Impact</a:t>
            </a:r>
            <a:endParaRPr lang="en-US" dirty="0" smtClean="0"/>
          </a:p>
          <a:p>
            <a:pPr lvl="1"/>
            <a:r>
              <a:rPr lang="en-US" dirty="0" smtClean="0"/>
              <a:t>By Berenika Webster and Robin Kear, University of Pittsburgh</a:t>
            </a:r>
          </a:p>
          <a:p>
            <a:r>
              <a:rPr lang="en-US" dirty="0" smtClean="0">
                <a:hlinkClick r:id="rId5"/>
              </a:rPr>
              <a:t>Bibliometrics Seminar</a:t>
            </a:r>
            <a:r>
              <a:rPr lang="en-US" dirty="0" smtClean="0"/>
              <a:t> held at Pitt (22 May 2014)</a:t>
            </a:r>
          </a:p>
          <a:p>
            <a:pPr lvl="1"/>
            <a:r>
              <a:rPr lang="en-US" dirty="0" smtClean="0"/>
              <a:t>Presentations and recordings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 tip #12: Understanding </a:t>
            </a:r>
            <a:r>
              <a:rPr lang="en-US" dirty="0" err="1" smtClean="0"/>
              <a:t>bibliometrics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70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San Francisco Declaration on Research Assessment</a:t>
            </a:r>
            <a:endParaRPr lang="en-US" dirty="0" smtClean="0"/>
          </a:p>
          <a:p>
            <a:r>
              <a:rPr lang="en-US" dirty="0" smtClean="0"/>
              <a:t>Initiated by the American Society for Cell Biology + a group of editors and publishers of scholarly journals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#13: Explore the DORA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60" y="3729038"/>
            <a:ext cx="4912504" cy="2595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7860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Do </a:t>
            </a:r>
            <a:r>
              <a:rPr lang="en-US" i="1" dirty="0"/>
              <a:t>not use journal-based metrics, such as Journal Impact Factors, as a surrogate measure of the quality of individual research articles, to assess an individual scientist’s contributions, or in hiring, promotion, or funding </a:t>
            </a:r>
            <a:r>
              <a:rPr lang="en-US" i="1" dirty="0" smtClean="0"/>
              <a:t>decisions</a:t>
            </a:r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general recommendation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57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Funding agencies</a:t>
            </a:r>
          </a:p>
          <a:p>
            <a:pPr lvl="1"/>
            <a:r>
              <a:rPr lang="en-US" i="1" dirty="0" smtClean="0"/>
              <a:t>Consider the value and impact of all research outputs (e.g., datasets, software) in addition to research publications</a:t>
            </a:r>
          </a:p>
          <a:p>
            <a:r>
              <a:rPr lang="en-US" dirty="0" smtClean="0"/>
              <a:t>Institutions</a:t>
            </a:r>
          </a:p>
          <a:p>
            <a:pPr lvl="1"/>
            <a:r>
              <a:rPr lang="en-US" i="1" dirty="0" smtClean="0"/>
              <a:t>Be explicit about the criteria used to reach hiring, tenure, and promotion decisions</a:t>
            </a:r>
          </a:p>
          <a:p>
            <a:r>
              <a:rPr lang="en-US" dirty="0" smtClean="0"/>
              <a:t>Publishers</a:t>
            </a:r>
          </a:p>
          <a:p>
            <a:pPr lvl="1"/>
            <a:r>
              <a:rPr lang="en-US" i="1" dirty="0" smtClean="0"/>
              <a:t>Greatly reduce emphasis on the journal impact factor as a promotional tool</a:t>
            </a:r>
          </a:p>
          <a:p>
            <a:r>
              <a:rPr lang="en-US" dirty="0" smtClean="0"/>
              <a:t>Organizations supplying metrics</a:t>
            </a:r>
          </a:p>
          <a:p>
            <a:pPr lvl="1"/>
            <a:r>
              <a:rPr lang="en-US" i="1" dirty="0" smtClean="0"/>
              <a:t>Be open and transparent by providing data and methods used to calculate all metrics</a:t>
            </a:r>
          </a:p>
          <a:p>
            <a:r>
              <a:rPr lang="en-US" dirty="0" smtClean="0"/>
              <a:t>Researchers</a:t>
            </a:r>
          </a:p>
          <a:p>
            <a:pPr lvl="1"/>
            <a:r>
              <a:rPr lang="en-US" i="1" dirty="0" smtClean="0"/>
              <a:t>When involved in . . . Making decisions about funding, hiring, tenure, or promotion, make assessments based on scientific content rather than publication metrics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17 specific recommendations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0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Altmetrics</a:t>
            </a:r>
            <a:r>
              <a:rPr lang="en-US" dirty="0"/>
              <a:t> = Alternative ways of measuring the use and impact of scholarship</a:t>
            </a:r>
          </a:p>
          <a:p>
            <a:r>
              <a:rPr lang="en-US" dirty="0" err="1"/>
              <a:t>Altmetrics</a:t>
            </a:r>
            <a:r>
              <a:rPr lang="en-US" dirty="0"/>
              <a:t> combine traditional impact measures (citation counts) with non-traditional </a:t>
            </a:r>
            <a:r>
              <a:rPr lang="en-US" dirty="0" smtClean="0"/>
              <a:t>measures</a:t>
            </a:r>
          </a:p>
          <a:p>
            <a:pPr marL="274320" lvl="1" indent="-274320">
              <a:buSzPct val="95000"/>
            </a:pPr>
            <a:r>
              <a:rPr lang="en-US" sz="2600" dirty="0"/>
              <a:t>“</a:t>
            </a:r>
            <a:r>
              <a:rPr lang="en-US" sz="2600" dirty="0" err="1"/>
              <a:t>Altmetrics</a:t>
            </a:r>
            <a:r>
              <a:rPr lang="en-US" sz="2600" dirty="0"/>
              <a:t> are measures </a:t>
            </a:r>
            <a:r>
              <a:rPr lang="en-US" sz="2600" dirty="0" smtClean="0"/>
              <a:t>of </a:t>
            </a:r>
            <a:r>
              <a:rPr lang="en-US" sz="2600" dirty="0"/>
              <a:t>scholarly impact mined from activity in online tools and environments</a:t>
            </a:r>
            <a:r>
              <a:rPr lang="en-US" sz="2600" dirty="0" smtClean="0"/>
              <a:t>” </a:t>
            </a:r>
            <a:r>
              <a:rPr lang="en-US" sz="2600" i="1" dirty="0" smtClean="0"/>
              <a:t>– </a:t>
            </a:r>
            <a:r>
              <a:rPr lang="en-US" sz="2600" i="1" dirty="0"/>
              <a:t>Jason </a:t>
            </a:r>
            <a:r>
              <a:rPr lang="en-US" sz="2600" i="1" dirty="0" err="1"/>
              <a:t>Priem</a:t>
            </a:r>
            <a:r>
              <a:rPr lang="en-US" sz="2600" i="1" dirty="0"/>
              <a:t>, Co-Founder, </a:t>
            </a:r>
            <a:r>
              <a:rPr lang="en-US" sz="2600" i="1" dirty="0" err="1" smtClean="0"/>
              <a:t>ImpactStory</a:t>
            </a:r>
            <a:endParaRPr lang="en-US" i="1" dirty="0"/>
          </a:p>
          <a:p>
            <a:r>
              <a:rPr lang="en-US" dirty="0" err="1"/>
              <a:t>Altmetrics</a:t>
            </a:r>
            <a:r>
              <a:rPr lang="en-US" dirty="0"/>
              <a:t> = </a:t>
            </a:r>
            <a:r>
              <a:rPr lang="en-US" i="1" dirty="0" smtClean="0"/>
              <a:t>All metrics</a:t>
            </a:r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</a:t>
            </a:r>
            <a:r>
              <a:rPr lang="en-US" dirty="0" err="1" smtClean="0"/>
              <a:t>altmetrics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76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</a:t>
            </a:r>
            <a:r>
              <a:rPr lang="en-US" i="1" dirty="0"/>
              <a:t>comprehensive</a:t>
            </a:r>
            <a:endParaRPr lang="en-US" dirty="0"/>
          </a:p>
          <a:p>
            <a:pPr lvl="1"/>
            <a:r>
              <a:rPr lang="en-US" dirty="0"/>
              <a:t>Citations, usage, social media</a:t>
            </a:r>
          </a:p>
          <a:p>
            <a:r>
              <a:rPr lang="en-US" dirty="0"/>
              <a:t>Covers impact of </a:t>
            </a:r>
            <a:r>
              <a:rPr lang="en-US" i="1" dirty="0"/>
              <a:t>online behavior</a:t>
            </a:r>
          </a:p>
          <a:p>
            <a:pPr lvl="1"/>
            <a:r>
              <a:rPr lang="en-US" dirty="0"/>
              <a:t>Because scholars increasingly </a:t>
            </a:r>
            <a:r>
              <a:rPr lang="en-US" dirty="0" smtClean="0"/>
              <a:t>work </a:t>
            </a:r>
            <a:r>
              <a:rPr lang="en-US" dirty="0"/>
              <a:t>online</a:t>
            </a:r>
          </a:p>
          <a:p>
            <a:r>
              <a:rPr lang="en-US" dirty="0"/>
              <a:t>Measures impact </a:t>
            </a:r>
            <a:r>
              <a:rPr lang="en-US" i="1" dirty="0"/>
              <a:t>immediately</a:t>
            </a:r>
          </a:p>
          <a:p>
            <a:pPr lvl="1"/>
            <a:r>
              <a:rPr lang="en-US" dirty="0"/>
              <a:t>Because citation counts take years to </a:t>
            </a:r>
            <a:r>
              <a:rPr lang="en-US" dirty="0" smtClean="0"/>
              <a:t>appear </a:t>
            </a:r>
            <a:r>
              <a:rPr lang="en-US" dirty="0"/>
              <a:t>in </a:t>
            </a:r>
            <a:r>
              <a:rPr lang="en-US" dirty="0" smtClean="0"/>
              <a:t>literature</a:t>
            </a:r>
          </a:p>
          <a:p>
            <a:r>
              <a:rPr lang="en-US" sz="2800" dirty="0"/>
              <a:t>Show </a:t>
            </a:r>
            <a:r>
              <a:rPr lang="en-US" sz="2800" i="1" dirty="0"/>
              <a:t>impact</a:t>
            </a:r>
            <a:r>
              <a:rPr lang="en-US" sz="2800" dirty="0"/>
              <a:t> for early </a:t>
            </a:r>
            <a:r>
              <a:rPr lang="en-US" sz="2800" dirty="0" smtClean="0"/>
              <a:t>career </a:t>
            </a:r>
            <a:r>
              <a:rPr lang="en-US" sz="2800" dirty="0"/>
              <a:t>faculty &amp; graduate </a:t>
            </a:r>
            <a:r>
              <a:rPr lang="en-US" sz="2800" dirty="0" smtClean="0"/>
              <a:t>students</a:t>
            </a:r>
          </a:p>
          <a:p>
            <a:r>
              <a:rPr lang="en-US" sz="2800" dirty="0"/>
              <a:t>Good numbers = </a:t>
            </a:r>
            <a:r>
              <a:rPr lang="en-US" sz="2800" i="1" dirty="0" smtClean="0"/>
              <a:t>potential</a:t>
            </a:r>
            <a:r>
              <a:rPr lang="en-US" sz="2800" dirty="0" smtClean="0"/>
              <a:t> </a:t>
            </a:r>
            <a:r>
              <a:rPr lang="en-US" sz="2800" dirty="0"/>
              <a:t>for further </a:t>
            </a:r>
            <a:r>
              <a:rPr lang="en-US" sz="2800" dirty="0" smtClean="0"/>
              <a:t>publishing</a:t>
            </a:r>
            <a:r>
              <a:rPr lang="en-US" sz="2800" dirty="0"/>
              <a:t>, research, </a:t>
            </a:r>
            <a:br>
              <a:rPr lang="en-US" sz="2800" dirty="0"/>
            </a:br>
            <a:r>
              <a:rPr lang="en-US" sz="2800" dirty="0" smtClean="0"/>
              <a:t>employment, and funding?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benefits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7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Prestige and tenure are </a:t>
            </a:r>
            <a:r>
              <a:rPr lang="en-US" dirty="0" smtClean="0"/>
              <a:t>often still </a:t>
            </a:r>
            <a:r>
              <a:rPr lang="en-US" dirty="0"/>
              <a:t>locked into </a:t>
            </a:r>
            <a:r>
              <a:rPr lang="en-US" dirty="0" smtClean="0"/>
              <a:t>Journal </a:t>
            </a:r>
            <a:r>
              <a:rPr lang="en-US" dirty="0"/>
              <a:t>Impact Factor</a:t>
            </a:r>
          </a:p>
          <a:p>
            <a:r>
              <a:rPr lang="en-US" dirty="0" smtClean="0"/>
              <a:t>Apples</a:t>
            </a:r>
            <a:r>
              <a:rPr lang="en-US" dirty="0"/>
              <a:t> </a:t>
            </a:r>
            <a:r>
              <a:rPr lang="en-US" dirty="0" smtClean="0"/>
              <a:t>and oranges?</a:t>
            </a:r>
            <a:endParaRPr lang="en-US" dirty="0"/>
          </a:p>
          <a:p>
            <a:pPr lvl="1"/>
            <a:r>
              <a:rPr lang="en-US" dirty="0"/>
              <a:t>A “like” is not the same as a citation</a:t>
            </a:r>
          </a:p>
          <a:p>
            <a:r>
              <a:rPr lang="en-US" dirty="0"/>
              <a:t>Older vs. newer works</a:t>
            </a:r>
          </a:p>
          <a:p>
            <a:pPr lvl="1"/>
            <a:r>
              <a:rPr lang="en-US" dirty="0"/>
              <a:t>Newer works may receive </a:t>
            </a:r>
            <a:r>
              <a:rPr lang="en-US" dirty="0" smtClean="0"/>
              <a:t>more attention </a:t>
            </a:r>
            <a:r>
              <a:rPr lang="en-US" dirty="0"/>
              <a:t>from social </a:t>
            </a:r>
            <a:r>
              <a:rPr lang="en-US" dirty="0" smtClean="0"/>
              <a:t>media</a:t>
            </a:r>
          </a:p>
          <a:p>
            <a:r>
              <a:rPr lang="en-US" dirty="0" smtClean="0"/>
              <a:t>Gaming the system</a:t>
            </a:r>
          </a:p>
          <a:p>
            <a:pPr lvl="1"/>
            <a:r>
              <a:rPr lang="en-US" dirty="0" smtClean="0"/>
              <a:t>Also a concern with traditional metrics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concerns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Altmetrics</a:t>
            </a:r>
            <a:r>
              <a:rPr lang="en-US" dirty="0" smtClean="0"/>
              <a:t>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138" y="2466639"/>
            <a:ext cx="2124127" cy="20391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2828995"/>
            <a:ext cx="1628775" cy="65722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718" y="4190059"/>
            <a:ext cx="1836146" cy="214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11" y="4953849"/>
            <a:ext cx="2343477" cy="61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2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Profiles for researchers, schools, </a:t>
            </a:r>
            <a:br>
              <a:rPr lang="en-US" dirty="0" smtClean="0"/>
            </a:br>
            <a:r>
              <a:rPr lang="en-US" dirty="0" smtClean="0"/>
              <a:t>departments, labs, and more</a:t>
            </a:r>
          </a:p>
          <a:p>
            <a:r>
              <a:rPr lang="en-US" dirty="0" smtClean="0"/>
              <a:t>Researcher-level widgets</a:t>
            </a:r>
          </a:p>
          <a:p>
            <a:r>
              <a:rPr lang="en-US" dirty="0" smtClean="0"/>
              <a:t>Journal article-level widgets</a:t>
            </a:r>
          </a:p>
          <a:p>
            <a:r>
              <a:rPr lang="en-US" dirty="0" smtClean="0"/>
              <a:t>Repository item-level widgets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PlumX</a:t>
            </a:r>
            <a:r>
              <a:rPr lang="en-US" dirty="0" smtClean="0"/>
              <a:t> at Pitt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00" y="324852"/>
            <a:ext cx="3319512" cy="48186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" y="4443250"/>
            <a:ext cx="8486728" cy="23064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9010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8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024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7675" y="2330238"/>
            <a:ext cx="5295693" cy="16435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30000"/>
              </a:spcBef>
            </a:pPr>
            <a:r>
              <a:rPr lang="en-US" sz="1800" spc="-50" dirty="0">
                <a:solidFill>
                  <a:schemeClr val="tx1"/>
                </a:solidFill>
                <a:latin typeface="+mj-lt"/>
                <a:cs typeface="Tahoma" pitchFamily="34" charset="0"/>
              </a:rPr>
              <a:t>Data in </a:t>
            </a:r>
            <a:r>
              <a:rPr lang="en-US" sz="1800" b="1" spc="-50" dirty="0">
                <a:solidFill>
                  <a:srgbClr val="0070C0"/>
                </a:solidFill>
                <a:latin typeface="+mj-lt"/>
                <a:cs typeface="Tahoma" pitchFamily="34" charset="0"/>
              </a:rPr>
              <a:t>blue</a:t>
            </a:r>
            <a:r>
              <a:rPr lang="en-US" sz="1800" spc="-50" dirty="0">
                <a:solidFill>
                  <a:schemeClr val="tx1"/>
                </a:solidFill>
                <a:latin typeface="+mj-lt"/>
                <a:cs typeface="Tahoma" pitchFamily="34" charset="0"/>
              </a:rPr>
              <a:t> are hyperlinked so we can find out more about the downloads and </a:t>
            </a:r>
            <a:r>
              <a:rPr lang="en-US" sz="1800" spc="-50" dirty="0" smtClean="0">
                <a:solidFill>
                  <a:schemeClr val="tx1"/>
                </a:solidFill>
                <a:latin typeface="+mj-lt"/>
                <a:cs typeface="Tahoma" pitchFamily="34" charset="0"/>
              </a:rPr>
              <a:t>tweets</a:t>
            </a:r>
          </a:p>
          <a:p>
            <a:pPr lvl="0" eaLnBrk="0" hangingPunct="0">
              <a:spcBef>
                <a:spcPct val="30000"/>
              </a:spcBef>
            </a:pPr>
            <a:endParaRPr lang="en-US" sz="1800" spc="-50" dirty="0">
              <a:solidFill>
                <a:schemeClr val="tx1"/>
              </a:solidFill>
              <a:latin typeface="+mj-lt"/>
              <a:cs typeface="Tahoma" pitchFamily="34" charset="0"/>
            </a:endParaRPr>
          </a:p>
          <a:p>
            <a:pPr lvl="0" eaLnBrk="0" hangingPunct="0">
              <a:spcBef>
                <a:spcPct val="30000"/>
              </a:spcBef>
            </a:pPr>
            <a:r>
              <a:rPr lang="en-US" sz="1800" spc="-50" dirty="0">
                <a:solidFill>
                  <a:schemeClr val="tx1"/>
                </a:solidFill>
                <a:latin typeface="+mj-lt"/>
                <a:cs typeface="Tahoma" pitchFamily="34" charset="0"/>
              </a:rPr>
              <a:t>Data in </a:t>
            </a:r>
            <a:r>
              <a:rPr lang="en-US" sz="1800" b="1" spc="-50" dirty="0">
                <a:solidFill>
                  <a:schemeClr val="bg1">
                    <a:lumMod val="50000"/>
                  </a:schemeClr>
                </a:solidFill>
                <a:latin typeface="+mj-lt"/>
                <a:cs typeface="Tahoma" pitchFamily="34" charset="0"/>
              </a:rPr>
              <a:t>gray</a:t>
            </a:r>
            <a:r>
              <a:rPr lang="en-US" sz="1800" spc="-50" dirty="0">
                <a:solidFill>
                  <a:schemeClr val="tx1"/>
                </a:solidFill>
                <a:latin typeface="+mj-lt"/>
                <a:cs typeface="Tahoma" pitchFamily="34" charset="0"/>
              </a:rPr>
              <a:t> are not hyperlinked so no further information is available—at least at this </a:t>
            </a:r>
            <a:r>
              <a:rPr lang="en-US" sz="1800" spc="-50" dirty="0" smtClean="0">
                <a:solidFill>
                  <a:schemeClr val="tx1"/>
                </a:solidFill>
                <a:latin typeface="+mj-lt"/>
                <a:cs typeface="Tahoma" pitchFamily="34" charset="0"/>
              </a:rPr>
              <a:t>time</a:t>
            </a:r>
            <a:endParaRPr lang="en-US" sz="1800" spc="-50" dirty="0">
              <a:solidFill>
                <a:schemeClr val="tx1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95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hlinkClick r:id="rId2"/>
              </a:rPr>
              <a:t>Impactstory</a:t>
            </a:r>
            <a:endParaRPr lang="en-US" dirty="0"/>
          </a:p>
          <a:p>
            <a:pPr lvl="1"/>
            <a:r>
              <a:rPr lang="en-US" dirty="0" smtClean="0"/>
              <a:t>Created by scholars and funded by Open Society Foundation, Alfred P. Sloan Foundation, National Science Foundation</a:t>
            </a:r>
          </a:p>
          <a:p>
            <a:pPr lvl="1"/>
            <a:r>
              <a:rPr lang="en-US" dirty="0" smtClean="0"/>
              <a:t>See where works have been cited, viewed, downloaded, tweeted . . .</a:t>
            </a:r>
          </a:p>
          <a:p>
            <a:pPr lvl="1"/>
            <a:r>
              <a:rPr lang="en-US" dirty="0" smtClean="0"/>
              <a:t>Reports impact of articles, slides, datasets, software</a:t>
            </a:r>
          </a:p>
          <a:p>
            <a:pPr lvl="1"/>
            <a:r>
              <a:rPr lang="en-US" dirty="0" smtClean="0"/>
              <a:t>Free!</a:t>
            </a:r>
          </a:p>
          <a:p>
            <a:r>
              <a:rPr lang="en-US" dirty="0" smtClean="0">
                <a:hlinkClick r:id="rId3"/>
              </a:rPr>
              <a:t>Talkwalker Alerts</a:t>
            </a:r>
            <a:endParaRPr lang="en-US" dirty="0" smtClean="0"/>
          </a:p>
          <a:p>
            <a:pPr lvl="1"/>
            <a:r>
              <a:rPr lang="en-US" dirty="0" smtClean="0"/>
              <a:t>Create alerts about yourself or your research</a:t>
            </a:r>
          </a:p>
          <a:p>
            <a:pPr lvl="1"/>
            <a:r>
              <a:rPr lang="en-US" dirty="0" smtClean="0"/>
              <a:t>Talkwalker monitors social media and online media and alerts you when there’s something of interest being discussed</a:t>
            </a:r>
          </a:p>
          <a:p>
            <a:pPr lvl="1"/>
            <a:r>
              <a:rPr lang="en-US" dirty="0" smtClean="0"/>
              <a:t>Free!</a:t>
            </a:r>
          </a:p>
          <a:p>
            <a:pPr lvl="1"/>
            <a:r>
              <a:rPr lang="en-US" dirty="0" smtClean="0"/>
              <a:t>Alternative to Google Alerts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#14: Easy intro to </a:t>
            </a:r>
            <a:r>
              <a:rPr lang="en-US" dirty="0" err="1" smtClean="0"/>
              <a:t>altmetrics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07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Rubriq</a:t>
            </a:r>
            <a:r>
              <a:rPr lang="en-US" dirty="0" smtClean="0"/>
              <a:t> – “explore the possibilities of independent peer review”</a:t>
            </a:r>
          </a:p>
          <a:p>
            <a:r>
              <a:rPr lang="en-US" dirty="0" smtClean="0"/>
              <a:t>For a fee, Rubriq will conduct peer review of your manuscript on your behalf</a:t>
            </a:r>
          </a:p>
          <a:p>
            <a:r>
              <a:rPr lang="en-US" dirty="0" err="1" smtClean="0"/>
              <a:t>Rubriq</a:t>
            </a:r>
            <a:r>
              <a:rPr lang="en-US" dirty="0" smtClean="0"/>
              <a:t> </a:t>
            </a:r>
            <a:r>
              <a:rPr lang="en-US" dirty="0" smtClean="0"/>
              <a:t>reviewers will give feedback and </a:t>
            </a:r>
            <a:r>
              <a:rPr lang="en-US" dirty="0" smtClean="0"/>
              <a:t>recommend </a:t>
            </a:r>
            <a:r>
              <a:rPr lang="en-US" dirty="0" smtClean="0"/>
              <a:t>journals that are the best match for your </a:t>
            </a:r>
            <a:r>
              <a:rPr lang="en-US" dirty="0" smtClean="0"/>
              <a:t>work</a:t>
            </a:r>
          </a:p>
          <a:p>
            <a:r>
              <a:rPr lang="en-US" dirty="0" smtClean="0"/>
              <a:t>This is untried by me but sounds interesting . . 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 #15: Rubriq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65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Barnett</a:t>
            </a:r>
          </a:p>
          <a:p>
            <a:r>
              <a:rPr lang="en-US" dirty="0" smtClean="0"/>
              <a:t>Scholarly Communications Librarian</a:t>
            </a:r>
          </a:p>
          <a:p>
            <a:r>
              <a:rPr lang="en-US" dirty="0" smtClean="0">
                <a:hlinkClick r:id="rId2"/>
              </a:rPr>
              <a:t>Office of Scholarly Communication and Publishing</a:t>
            </a:r>
            <a:endParaRPr lang="en-US" dirty="0" smtClean="0"/>
          </a:p>
          <a:p>
            <a:r>
              <a:rPr lang="en-US" dirty="0" smtClean="0"/>
              <a:t>University Library System, University of Pittsburgh</a:t>
            </a:r>
          </a:p>
          <a:p>
            <a:r>
              <a:rPr lang="en-US" dirty="0" smtClean="0">
                <a:hlinkClick r:id="rId3"/>
              </a:rPr>
              <a:t>jhb23@pitt.edu</a:t>
            </a:r>
            <a:r>
              <a:rPr lang="en-US" dirty="0" smtClean="0"/>
              <a:t> or </a:t>
            </a:r>
            <a:r>
              <a:rPr lang="en-US" dirty="0" smtClean="0">
                <a:hlinkClick r:id="rId4"/>
              </a:rPr>
              <a:t>oscp@mail.pitt.edu</a:t>
            </a:r>
            <a:r>
              <a:rPr lang="en-US" dirty="0" smtClean="0"/>
              <a:t> </a:t>
            </a:r>
          </a:p>
          <a:p>
            <a:r>
              <a:rPr lang="en-US" dirty="0" smtClean="0"/>
              <a:t>Twitter: </a:t>
            </a:r>
            <a:r>
              <a:rPr lang="en-US" dirty="0" smtClean="0">
                <a:hlinkClick r:id="rId5"/>
              </a:rPr>
              <a:t>@</a:t>
            </a:r>
            <a:r>
              <a:rPr lang="en-US" dirty="0" err="1" smtClean="0">
                <a:hlinkClick r:id="rId5"/>
              </a:rPr>
              <a:t>OSCP_Pitt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03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Bjork, B., Roos, A., and </a:t>
            </a:r>
            <a:r>
              <a:rPr lang="en-US" dirty="0" err="1"/>
              <a:t>Lauri</a:t>
            </a:r>
            <a:r>
              <a:rPr lang="en-US" dirty="0"/>
              <a:t>, M. (2009). Scientific journal publishing: Yearly volume and open access availability. </a:t>
            </a:r>
            <a:r>
              <a:rPr lang="en-US" i="1" dirty="0"/>
              <a:t>Information Research </a:t>
            </a:r>
            <a:r>
              <a:rPr lang="en-US" dirty="0"/>
              <a:t>14(1), paper 391. </a:t>
            </a:r>
            <a:r>
              <a:rPr lang="en-US" u="sng" dirty="0">
                <a:hlinkClick r:id="rId2"/>
              </a:rPr>
              <a:t>http://InformationR.net/ir/14-1/paper391.html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/>
              <a:t>Jinha</a:t>
            </a:r>
            <a:r>
              <a:rPr lang="en-US" dirty="0"/>
              <a:t>, A. (2010). Article 50 million: an estimate of the number of scholarly articles in existence. </a:t>
            </a:r>
            <a:r>
              <a:rPr lang="en-US" i="1" dirty="0"/>
              <a:t>Learned Publishing </a:t>
            </a:r>
            <a:r>
              <a:rPr lang="en-US" dirty="0"/>
              <a:t>23(2), 258-263. doi:</a:t>
            </a:r>
            <a:r>
              <a:rPr lang="en-US" u="sng" dirty="0">
                <a:hlinkClick r:id="rId3"/>
              </a:rPr>
              <a:t>10.1087/20100308</a:t>
            </a:r>
            <a:r>
              <a:rPr lang="en-US" dirty="0"/>
              <a:t> </a:t>
            </a:r>
          </a:p>
          <a:p>
            <a:r>
              <a:rPr lang="en-US" dirty="0"/>
              <a:t>Jump, P. (2010). The expanding universe of scientific authorship. </a:t>
            </a:r>
            <a:r>
              <a:rPr lang="en-US" i="1" dirty="0"/>
              <a:t>Times Higher Education Supplement</a:t>
            </a:r>
            <a:r>
              <a:rPr lang="en-US" dirty="0"/>
              <a:t> (8 July 2010), 10</a:t>
            </a:r>
            <a:r>
              <a:rPr lang="en-US" dirty="0" smtClean="0"/>
              <a:t>.</a:t>
            </a:r>
          </a:p>
          <a:p>
            <a:r>
              <a:rPr lang="en-US" dirty="0" smtClean="0"/>
              <a:t>Kear, R. (2014). Citation and </a:t>
            </a:r>
            <a:r>
              <a:rPr lang="en-US" dirty="0" err="1" smtClean="0"/>
              <a:t>bibliometric</a:t>
            </a:r>
            <a:r>
              <a:rPr lang="en-US" dirty="0" smtClean="0"/>
              <a:t> measures. </a:t>
            </a:r>
            <a:r>
              <a:rPr lang="en-US" dirty="0" err="1" smtClean="0"/>
              <a:t>LibGuide</a:t>
            </a:r>
            <a:r>
              <a:rPr lang="en-US" dirty="0" smtClean="0"/>
              <a:t>. </a:t>
            </a:r>
            <a:r>
              <a:rPr lang="en-US" dirty="0"/>
              <a:t>Retrieved from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pitt.libguides.com/bibliometrics</a:t>
            </a:r>
            <a:r>
              <a:rPr lang="en-US" dirty="0" smtClean="0"/>
              <a:t>  </a:t>
            </a:r>
          </a:p>
          <a:p>
            <a:r>
              <a:rPr lang="en-US" dirty="0" err="1"/>
              <a:t>Suber</a:t>
            </a:r>
            <a:r>
              <a:rPr lang="en-US" dirty="0"/>
              <a:t>, P. (2012). </a:t>
            </a:r>
            <a:r>
              <a:rPr lang="en-US" i="1" dirty="0"/>
              <a:t>Open access</a:t>
            </a:r>
            <a:r>
              <a:rPr lang="en-US" dirty="0"/>
              <a:t>. MIT Press. </a:t>
            </a:r>
            <a:r>
              <a:rPr lang="en-US" dirty="0">
                <a:hlinkClick r:id="rId5"/>
              </a:rPr>
              <a:t>http://mitpress.mit.edu/books/open-access</a:t>
            </a:r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92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on brainstorming" id="{C229246F-E851-40FB-8E1D-535DCA6AFD71}" vid="{8D346C02-FE09-4A8E-BC58-EB73E373F0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3BE57A2-D666-4652-B423-3EEF5C79D9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0</TotalTime>
  <Words>2834</Words>
  <Application>Microsoft Office PowerPoint</Application>
  <PresentationFormat>Widescreen</PresentationFormat>
  <Paragraphs>362</Paragraphs>
  <Slides>59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Calibri</vt:lpstr>
      <vt:lpstr>Century Gothic</vt:lpstr>
      <vt:lpstr>Palatino Linotype</vt:lpstr>
      <vt:lpstr>Tahoma</vt:lpstr>
      <vt:lpstr>Wingdings 2</vt:lpstr>
      <vt:lpstr>Presentation on brainstorming</vt:lpstr>
      <vt:lpstr>For your consideration:  New approaches to scholarly communications &amp; publishing</vt:lpstr>
      <vt:lpstr>Today’s goals</vt:lpstr>
      <vt:lpstr>But first, a disclaimer . . .</vt:lpstr>
      <vt:lpstr>Scholarly communications 101</vt:lpstr>
      <vt:lpstr>Pro tip #1: SC glossary</vt:lpstr>
      <vt:lpstr>PowerPoint Presentation</vt:lpstr>
      <vt:lpstr>PowerPoint Presentation</vt:lpstr>
      <vt:lpstr>Prone to flooding</vt:lpstr>
      <vt:lpstr>Copyright &amp; other intellectual property</vt:lpstr>
      <vt:lpstr>No advice please</vt:lpstr>
      <vt:lpstr>Pro tip #2: Copyright resources</vt:lpstr>
      <vt:lpstr>Pro tip #3: How long does it last?</vt:lpstr>
      <vt:lpstr>Pro tip #4: Keeping up with copyright</vt:lpstr>
      <vt:lpstr>Fair use</vt:lpstr>
      <vt:lpstr>Pro tip #5: Determining fair use</vt:lpstr>
      <vt:lpstr>Copyright with something extra</vt:lpstr>
      <vt:lpstr>Pro tip#6: CC licenses</vt:lpstr>
      <vt:lpstr>PowerPoint Presentation</vt:lpstr>
      <vt:lpstr>PowerPoint Presentation</vt:lpstr>
      <vt:lpstr>Author agreements</vt:lpstr>
      <vt:lpstr>Pro tip #7: Terms of agreement</vt:lpstr>
      <vt:lpstr>Pro tip #8: SHERPA RoMEO</vt:lpstr>
      <vt:lpstr>PowerPoint Presentation</vt:lpstr>
      <vt:lpstr>Open access to research</vt:lpstr>
      <vt:lpstr>What OA is and isn’t</vt:lpstr>
      <vt:lpstr>Where did OA come from?</vt:lpstr>
      <vt:lpstr>Pro tip #9: All about OA</vt:lpstr>
      <vt:lpstr>OA policies</vt:lpstr>
      <vt:lpstr>PowerPoint Presentation</vt:lpstr>
      <vt:lpstr>Open access journals (DOAJ)</vt:lpstr>
      <vt:lpstr>Other open models</vt:lpstr>
      <vt:lpstr>Pro tip #10: Finding open content</vt:lpstr>
      <vt:lpstr>Scholarly concerns about OA</vt:lpstr>
      <vt:lpstr>Pro tip #11: Beall’s List</vt:lpstr>
      <vt:lpstr>ULS e-journal publishing</vt:lpstr>
      <vt:lpstr>My life as a journal editor</vt:lpstr>
      <vt:lpstr>A learning experience</vt:lpstr>
      <vt:lpstr>Measuring research impact</vt:lpstr>
      <vt:lpstr>Defining bibliometrics</vt:lpstr>
      <vt:lpstr>Why bibliometrics matter</vt:lpstr>
      <vt:lpstr>Some concerns</vt:lpstr>
      <vt:lpstr>Journal impact tools and measures</vt:lpstr>
      <vt:lpstr>Citation tools and measures</vt:lpstr>
      <vt:lpstr>Research evaluation tools</vt:lpstr>
      <vt:lpstr>Pro tip #12: Understanding bibliometrics</vt:lpstr>
      <vt:lpstr>Pro tip #13: Explore the DORA</vt:lpstr>
      <vt:lpstr>1 general recommendation</vt:lpstr>
      <vt:lpstr>17 specific recommendations</vt:lpstr>
      <vt:lpstr>Defining altmetrics</vt:lpstr>
      <vt:lpstr>The benefits</vt:lpstr>
      <vt:lpstr>Some concerns</vt:lpstr>
      <vt:lpstr>Altmetrics services</vt:lpstr>
      <vt:lpstr>PlumX at Pitt</vt:lpstr>
      <vt:lpstr>PowerPoint Presentation</vt:lpstr>
      <vt:lpstr>PowerPoint Presentation</vt:lpstr>
      <vt:lpstr>Pro tip #14: Easy intro to altmetrics</vt:lpstr>
      <vt:lpstr>Pro tip #15: Rubriq</vt:lpstr>
      <vt:lpstr>Your turn</vt:lpstr>
      <vt:lpstr>Sources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2014-07-14T21:13:35Z</dcterms:created>
  <dcterms:modified xsi:type="dcterms:W3CDTF">2014-07-16T19:33:23Z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TC034606379991</vt:lpwstr>
  </property>
</Properties>
</file>