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6"/>
  </p:notesMasterIdLst>
  <p:sldIdLst>
    <p:sldId id="256" r:id="rId2"/>
    <p:sldId id="264" r:id="rId3"/>
    <p:sldId id="295" r:id="rId4"/>
    <p:sldId id="262" r:id="rId5"/>
    <p:sldId id="265" r:id="rId6"/>
    <p:sldId id="257" r:id="rId7"/>
    <p:sldId id="291" r:id="rId8"/>
    <p:sldId id="292" r:id="rId9"/>
    <p:sldId id="258" r:id="rId10"/>
    <p:sldId id="269" r:id="rId11"/>
    <p:sldId id="275" r:id="rId12"/>
    <p:sldId id="271" r:id="rId13"/>
    <p:sldId id="272" r:id="rId14"/>
    <p:sldId id="274" r:id="rId15"/>
    <p:sldId id="273" r:id="rId16"/>
    <p:sldId id="276" r:id="rId17"/>
    <p:sldId id="280" r:id="rId18"/>
    <p:sldId id="277" r:id="rId19"/>
    <p:sldId id="278" r:id="rId20"/>
    <p:sldId id="279" r:id="rId21"/>
    <p:sldId id="281" r:id="rId22"/>
    <p:sldId id="286" r:id="rId23"/>
    <p:sldId id="259" r:id="rId24"/>
    <p:sldId id="266" r:id="rId25"/>
    <p:sldId id="284" r:id="rId26"/>
    <p:sldId id="283" r:id="rId27"/>
    <p:sldId id="290" r:id="rId28"/>
    <p:sldId id="267" r:id="rId29"/>
    <p:sldId id="268" r:id="rId30"/>
    <p:sldId id="288" r:id="rId31"/>
    <p:sldId id="293" r:id="rId32"/>
    <p:sldId id="289" r:id="rId33"/>
    <p:sldId id="294" r:id="rId34"/>
    <p:sldId id="28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1952" y="-104"/>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458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15B278-EE87-9947-8D6C-F79D971E4BC6}" type="datetimeFigureOut">
              <a:rPr lang="en-US" smtClean="0"/>
              <a:t>9/18/15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6EA81D-3AA5-AA4A-98E1-ED388ED7E521}" type="slidenum">
              <a:rPr lang="en-US" smtClean="0"/>
              <a:t>‹#›</a:t>
            </a:fld>
            <a:endParaRPr lang="en-US"/>
          </a:p>
        </p:txBody>
      </p:sp>
    </p:spTree>
    <p:extLst>
      <p:ext uri="{BB962C8B-B14F-4D97-AF65-F5344CB8AC3E}">
        <p14:creationId xmlns:p14="http://schemas.microsoft.com/office/powerpoint/2010/main" val="31265607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Journal of power sources</a:t>
            </a:r>
            <a:endParaRPr lang="en-US" dirty="0"/>
          </a:p>
        </p:txBody>
      </p:sp>
      <p:sp>
        <p:nvSpPr>
          <p:cNvPr id="4" name="Slide Number Placeholder 3"/>
          <p:cNvSpPr>
            <a:spLocks noGrp="1"/>
          </p:cNvSpPr>
          <p:nvPr>
            <p:ph type="sldNum" sz="quarter" idx="10"/>
          </p:nvPr>
        </p:nvSpPr>
        <p:spPr/>
        <p:txBody>
          <a:bodyPr/>
          <a:lstStyle/>
          <a:p>
            <a:fld id="{A76EA81D-3AA5-AA4A-98E1-ED388ED7E521}" type="slidenum">
              <a:rPr lang="en-US" smtClean="0"/>
              <a:t>10</a:t>
            </a:fld>
            <a:endParaRPr lang="en-US"/>
          </a:p>
        </p:txBody>
      </p:sp>
    </p:spTree>
    <p:extLst>
      <p:ext uri="{BB962C8B-B14F-4D97-AF65-F5344CB8AC3E}">
        <p14:creationId xmlns:p14="http://schemas.microsoft.com/office/powerpoint/2010/main" val="4017990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Hyperlinked to the </a:t>
            </a:r>
            <a:r>
              <a:rPr lang="en-US" dirty="0" err="1" smtClean="0"/>
              <a:t>Altmetric</a:t>
            </a:r>
            <a:r>
              <a:rPr lang="en-US" dirty="0" smtClean="0"/>
              <a:t> site</a:t>
            </a:r>
            <a:endParaRPr lang="en-US" dirty="0"/>
          </a:p>
        </p:txBody>
      </p:sp>
      <p:sp>
        <p:nvSpPr>
          <p:cNvPr id="4" name="Slide Number Placeholder 3"/>
          <p:cNvSpPr>
            <a:spLocks noGrp="1"/>
          </p:cNvSpPr>
          <p:nvPr>
            <p:ph type="sldNum" sz="quarter" idx="10"/>
          </p:nvPr>
        </p:nvSpPr>
        <p:spPr/>
        <p:txBody>
          <a:bodyPr/>
          <a:lstStyle/>
          <a:p>
            <a:fld id="{A76EA81D-3AA5-AA4A-98E1-ED388ED7E521}" type="slidenum">
              <a:rPr lang="en-US" smtClean="0"/>
              <a:t>16</a:t>
            </a:fld>
            <a:endParaRPr lang="en-US"/>
          </a:p>
        </p:txBody>
      </p:sp>
    </p:spTree>
    <p:extLst>
      <p:ext uri="{BB962C8B-B14F-4D97-AF65-F5344CB8AC3E}">
        <p14:creationId xmlns:p14="http://schemas.microsoft.com/office/powerpoint/2010/main" val="243475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types of outputs as long as deposited with D-Scholarship</a:t>
            </a:r>
            <a:endParaRPr lang="en-US" dirty="0"/>
          </a:p>
        </p:txBody>
      </p:sp>
      <p:sp>
        <p:nvSpPr>
          <p:cNvPr id="4" name="Slide Number Placeholder 3"/>
          <p:cNvSpPr>
            <a:spLocks noGrp="1"/>
          </p:cNvSpPr>
          <p:nvPr>
            <p:ph type="sldNum" sz="quarter" idx="10"/>
          </p:nvPr>
        </p:nvSpPr>
        <p:spPr/>
        <p:txBody>
          <a:bodyPr/>
          <a:lstStyle/>
          <a:p>
            <a:fld id="{A76EA81D-3AA5-AA4A-98E1-ED388ED7E521}" type="slidenum">
              <a:rPr lang="en-US" smtClean="0"/>
              <a:t>19</a:t>
            </a:fld>
            <a:endParaRPr lang="en-US"/>
          </a:p>
        </p:txBody>
      </p:sp>
    </p:spTree>
    <p:extLst>
      <p:ext uri="{BB962C8B-B14F-4D97-AF65-F5344CB8AC3E}">
        <p14:creationId xmlns:p14="http://schemas.microsoft.com/office/powerpoint/2010/main" val="662262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$60 annual </a:t>
            </a:r>
            <a:r>
              <a:rPr lang="en-US" baseline="30000" dirty="0" err="1" smtClean="0"/>
              <a:t>Impactstory</a:t>
            </a:r>
            <a:r>
              <a:rPr lang="en-US" baseline="30000" dirty="0" smtClean="0"/>
              <a:t> supports a range of research products including articles, posters, figures, slides, videos, datasets, software products and so on. </a:t>
            </a:r>
          </a:p>
          <a:p>
            <a:endParaRPr lang="en-US" baseline="30000" dirty="0" smtClean="0"/>
          </a:p>
          <a:p>
            <a:r>
              <a:rPr lang="en-US" baseline="30000" dirty="0" smtClean="0"/>
              <a:t>It relies on third party data for scores and statistics. Third parties include services such as </a:t>
            </a:r>
            <a:r>
              <a:rPr lang="en-US" baseline="30000" dirty="0" err="1" smtClean="0"/>
              <a:t>Altmetric</a:t>
            </a:r>
            <a:r>
              <a:rPr lang="en-US" baseline="30000" dirty="0" smtClean="0"/>
              <a:t>, YouTube, </a:t>
            </a:r>
            <a:r>
              <a:rPr lang="en-US" baseline="30000" dirty="0" err="1" smtClean="0"/>
              <a:t>PLoS</a:t>
            </a:r>
            <a:r>
              <a:rPr lang="en-US" baseline="30000" dirty="0" smtClean="0"/>
              <a:t>, Scopus, PMC, </a:t>
            </a:r>
            <a:r>
              <a:rPr lang="en-US" baseline="30000" dirty="0" err="1" smtClean="0"/>
              <a:t>Vimeo</a:t>
            </a:r>
            <a:r>
              <a:rPr lang="en-US" baseline="30000" dirty="0" smtClean="0"/>
              <a:t>, Dryad, </a:t>
            </a:r>
            <a:r>
              <a:rPr lang="en-US" baseline="30000" dirty="0" err="1" smtClean="0"/>
              <a:t>GitHub</a:t>
            </a:r>
            <a:r>
              <a:rPr lang="en-US" baseline="30000" dirty="0" smtClean="0"/>
              <a:t>, </a:t>
            </a:r>
            <a:r>
              <a:rPr lang="en-US" baseline="30000" dirty="0" err="1" smtClean="0"/>
              <a:t>Figshare</a:t>
            </a:r>
            <a:r>
              <a:rPr lang="en-US" baseline="30000" dirty="0" smtClean="0"/>
              <a:t>, </a:t>
            </a:r>
            <a:r>
              <a:rPr lang="en-US" baseline="30000" dirty="0" err="1" smtClean="0"/>
              <a:t>Slideshare</a:t>
            </a:r>
            <a:r>
              <a:rPr lang="en-US" baseline="30000" dirty="0" smtClean="0"/>
              <a:t>, </a:t>
            </a:r>
            <a:r>
              <a:rPr lang="en-US" baseline="30000" dirty="0" err="1" smtClean="0"/>
              <a:t>CiteULike</a:t>
            </a:r>
            <a:r>
              <a:rPr lang="en-US" baseline="30000" dirty="0" smtClean="0"/>
              <a:t>, </a:t>
            </a:r>
            <a:r>
              <a:rPr lang="en-US" baseline="30000" dirty="0" err="1" smtClean="0"/>
              <a:t>Delicioius</a:t>
            </a:r>
            <a:r>
              <a:rPr lang="en-US" baseline="30000" dirty="0" smtClean="0"/>
              <a:t>, </a:t>
            </a:r>
            <a:r>
              <a:rPr lang="en-US" baseline="30000" dirty="0" err="1" smtClean="0"/>
              <a:t>Mendeley</a:t>
            </a:r>
            <a:r>
              <a:rPr lang="en-US" baseline="30000" dirty="0" smtClean="0"/>
              <a:t>, Wikipedia, Twitter, </a:t>
            </a:r>
            <a:r>
              <a:rPr lang="en-US" baseline="30000" dirty="0" err="1" smtClean="0"/>
              <a:t>Arxiv</a:t>
            </a:r>
            <a:r>
              <a:rPr lang="en-US" baseline="30000" dirty="0" smtClean="0"/>
              <a:t>, </a:t>
            </a:r>
            <a:r>
              <a:rPr lang="en-US" baseline="30000" dirty="0" err="1" smtClean="0"/>
              <a:t>CrossRef</a:t>
            </a:r>
            <a:r>
              <a:rPr lang="en-US" baseline="30000" dirty="0" smtClean="0"/>
              <a:t>, and a few others. Users simply add their products and then monitor </a:t>
            </a:r>
            <a:r>
              <a:rPr lang="en-US" baseline="30000" dirty="0" err="1" smtClean="0"/>
              <a:t>altmetric</a:t>
            </a:r>
            <a:r>
              <a:rPr lang="en-US" baseline="30000" dirty="0" smtClean="0"/>
              <a:t>-based impact scores of their products.</a:t>
            </a:r>
            <a:endParaRPr lang="en-US" dirty="0" smtClean="0"/>
          </a:p>
          <a:p>
            <a:r>
              <a:rPr lang="en-US" dirty="0" smtClean="0"/>
              <a:t>fee</a:t>
            </a:r>
            <a:endParaRPr lang="en-US" dirty="0"/>
          </a:p>
        </p:txBody>
      </p:sp>
      <p:sp>
        <p:nvSpPr>
          <p:cNvPr id="4" name="Slide Number Placeholder 3"/>
          <p:cNvSpPr>
            <a:spLocks noGrp="1"/>
          </p:cNvSpPr>
          <p:nvPr>
            <p:ph type="sldNum" sz="quarter" idx="10"/>
          </p:nvPr>
        </p:nvSpPr>
        <p:spPr/>
        <p:txBody>
          <a:bodyPr/>
          <a:lstStyle/>
          <a:p>
            <a:fld id="{A76EA81D-3AA5-AA4A-98E1-ED388ED7E521}" type="slidenum">
              <a:rPr lang="en-US" smtClean="0"/>
              <a:t>22</a:t>
            </a:fld>
            <a:endParaRPr lang="en-US"/>
          </a:p>
        </p:txBody>
      </p:sp>
    </p:spTree>
    <p:extLst>
      <p:ext uri="{BB962C8B-B14F-4D97-AF65-F5344CB8AC3E}">
        <p14:creationId xmlns:p14="http://schemas.microsoft.com/office/powerpoint/2010/main" val="103297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Launched in April 2014.  Claims 70k users.  Own research shows that papers which were given “kudos treatment” attracted 19% more traffic than control group.  Publications only (need DOI)</a:t>
            </a:r>
            <a:endParaRPr lang="en-US" dirty="0"/>
          </a:p>
        </p:txBody>
      </p:sp>
      <p:sp>
        <p:nvSpPr>
          <p:cNvPr id="4" name="Slide Number Placeholder 3"/>
          <p:cNvSpPr>
            <a:spLocks noGrp="1"/>
          </p:cNvSpPr>
          <p:nvPr>
            <p:ph type="sldNum" sz="quarter" idx="10"/>
          </p:nvPr>
        </p:nvSpPr>
        <p:spPr/>
        <p:txBody>
          <a:bodyPr/>
          <a:lstStyle/>
          <a:p>
            <a:fld id="{A76EA81D-3AA5-AA4A-98E1-ED388ED7E521}" type="slidenum">
              <a:rPr lang="en-US" smtClean="0"/>
              <a:t>34</a:t>
            </a:fld>
            <a:endParaRPr lang="en-US"/>
          </a:p>
        </p:txBody>
      </p:sp>
    </p:spTree>
    <p:extLst>
      <p:ext uri="{BB962C8B-B14F-4D97-AF65-F5344CB8AC3E}">
        <p14:creationId xmlns:p14="http://schemas.microsoft.com/office/powerpoint/2010/main" val="14833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2682481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4275598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8940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378316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981200"/>
            <a:ext cx="411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11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6" name="Slide Number Placeholder 5"/>
          <p:cNvSpPr>
            <a:spLocks noGrp="1" noChangeArrowheads="1"/>
          </p:cNvSpPr>
          <p:nvPr>
            <p:ph type="sldNum" sz="quarter" idx="11"/>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3171788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35038"/>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955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35275"/>
            <a:ext cx="4040188" cy="326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21955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35275"/>
            <a:ext cx="4041775" cy="326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8" name="Rectangle 5"/>
          <p:cNvSpPr>
            <a:spLocks noGrp="1" noChangeArrowheads="1"/>
          </p:cNvSpPr>
          <p:nvPr>
            <p:ph type="ftr" sz="quarter" idx="11"/>
          </p:nvPr>
        </p:nvSpPr>
        <p:spPr/>
        <p:txBody>
          <a:bodyPr/>
          <a:lstStyle>
            <a:lvl1pPr>
              <a:defRPr/>
            </a:lvl1pPr>
          </a:lstStyle>
          <a:p>
            <a:endParaRPr lang="en-US"/>
          </a:p>
        </p:txBody>
      </p:sp>
      <p:sp>
        <p:nvSpPr>
          <p:cNvPr id="9"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361021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4" name="Rectangle 5"/>
          <p:cNvSpPr>
            <a:spLocks noGrp="1" noChangeArrowheads="1"/>
          </p:cNvSpPr>
          <p:nvPr>
            <p:ph type="ftr" sz="quarter" idx="11"/>
          </p:nvPr>
        </p:nvSpPr>
        <p:spPr/>
        <p:txBody>
          <a:bodyPr/>
          <a:lstStyle>
            <a:lvl1pPr>
              <a:defRPr/>
            </a:lvl1pPr>
          </a:lstStyle>
          <a:p>
            <a:endParaRPr lang="en-US"/>
          </a:p>
        </p:txBody>
      </p:sp>
      <p:sp>
        <p:nvSpPr>
          <p:cNvPr id="5"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110520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3" name="Rectangle 5"/>
          <p:cNvSpPr>
            <a:spLocks noGrp="1" noChangeArrowheads="1"/>
          </p:cNvSpPr>
          <p:nvPr>
            <p:ph type="ftr" sz="quarter" idx="11"/>
          </p:nvPr>
        </p:nvSpPr>
        <p:spPr/>
        <p:txBody>
          <a:bodyPr/>
          <a:lstStyle>
            <a:lvl1pPr>
              <a:defRPr/>
            </a:lvl1pPr>
          </a:lstStyle>
          <a:p>
            <a:endParaRPr lang="en-US"/>
          </a:p>
        </p:txBody>
      </p:sp>
      <p:sp>
        <p:nvSpPr>
          <p:cNvPr id="4"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2629293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01700"/>
            <a:ext cx="3008313" cy="11557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889000"/>
            <a:ext cx="5111750" cy="5237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963112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77899"/>
            <a:ext cx="5486400" cy="3749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288391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92476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914400"/>
            <a:ext cx="20955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914400"/>
            <a:ext cx="61341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E17DD4B4-EBCD-4749-A949-2FA3CA8F5DCE}" type="datetimeFigureOut">
              <a:rPr lang="en-US" smtClean="0"/>
              <a:t>9/16/15</a:t>
            </a:fld>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fld id="{ED4D46BF-F2A4-D741-972A-982577379D4C}" type="slidenum">
              <a:rPr lang="en-US" smtClean="0"/>
              <a:t>‹#›</a:t>
            </a:fld>
            <a:endParaRPr lang="en-US"/>
          </a:p>
        </p:txBody>
      </p:sp>
    </p:spTree>
    <p:extLst>
      <p:ext uri="{BB962C8B-B14F-4D97-AF65-F5344CB8AC3E}">
        <p14:creationId xmlns:p14="http://schemas.microsoft.com/office/powerpoint/2010/main" val="330679749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powerpoint-C sub.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49300" y="914400"/>
            <a:ext cx="7924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8" name="Rectangle 3"/>
          <p:cNvSpPr>
            <a:spLocks noGrp="1" noChangeArrowheads="1"/>
          </p:cNvSpPr>
          <p:nvPr>
            <p:ph type="body" idx="1"/>
          </p:nvPr>
        </p:nvSpPr>
        <p:spPr bwMode="auto">
          <a:xfrm>
            <a:off x="749300" y="19812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Rectangle 4"/>
          <p:cNvSpPr>
            <a:spLocks noGrp="1" noChangeArrowheads="1"/>
          </p:cNvSpPr>
          <p:nvPr>
            <p:ph type="dt" sz="half" idx="2"/>
          </p:nvPr>
        </p:nvSpPr>
        <p:spPr bwMode="auto">
          <a:xfrm>
            <a:off x="7315200" y="6299200"/>
            <a:ext cx="1447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solidFill>
                  <a:srgbClr val="002B5E"/>
                </a:solidFill>
                <a:latin typeface="Georgia" pitchFamily="-112" charset="0"/>
                <a:ea typeface="ＭＳ Ｐゴシック" pitchFamily="-112" charset="-128"/>
                <a:cs typeface="ＭＳ Ｐゴシック" pitchFamily="-112" charset="-128"/>
              </a:defRPr>
            </a:lvl1pPr>
          </a:lstStyle>
          <a:p>
            <a:fld id="{E17DD4B4-EBCD-4749-A949-2FA3CA8F5DCE}" type="datetimeFigureOut">
              <a:rPr lang="en-US" smtClean="0"/>
              <a:t>9/16/15</a:t>
            </a:fld>
            <a:endParaRPr lang="en-US"/>
          </a:p>
        </p:txBody>
      </p:sp>
      <p:sp>
        <p:nvSpPr>
          <p:cNvPr id="1029" name="Rectangle 5"/>
          <p:cNvSpPr>
            <a:spLocks noGrp="1" noChangeArrowheads="1"/>
          </p:cNvSpPr>
          <p:nvPr>
            <p:ph type="ftr" sz="quarter" idx="3"/>
          </p:nvPr>
        </p:nvSpPr>
        <p:spPr bwMode="auto">
          <a:xfrm>
            <a:off x="749300" y="6299200"/>
            <a:ext cx="6223000" cy="55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solidFill>
                  <a:srgbClr val="002B5E"/>
                </a:solidFill>
                <a:latin typeface="Georgia" pitchFamily="-112" charset="0"/>
                <a:ea typeface="ＭＳ Ｐゴシック" pitchFamily="-112" charset="-128"/>
                <a:cs typeface="ＭＳ Ｐゴシック" pitchFamily="-112" charset="-128"/>
              </a:defRPr>
            </a:lvl1pPr>
          </a:lstStyle>
          <a:p>
            <a:endParaRPr lang="en-US"/>
          </a:p>
        </p:txBody>
      </p:sp>
      <p:sp>
        <p:nvSpPr>
          <p:cNvPr id="1031" name="TextBox 8"/>
          <p:cNvSpPr txBox="1">
            <a:spLocks noChangeArrowheads="1"/>
          </p:cNvSpPr>
          <p:nvPr/>
        </p:nvSpPr>
        <p:spPr bwMode="auto">
          <a:xfrm>
            <a:off x="3835400" y="254000"/>
            <a:ext cx="492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400" b="1" dirty="0" smtClean="0">
                <a:solidFill>
                  <a:schemeClr val="bg1"/>
                </a:solidFill>
                <a:latin typeface="Georgia" charset="0"/>
              </a:rPr>
              <a:t>ULS</a:t>
            </a:r>
            <a:endParaRPr lang="en-US" sz="1400" b="1" dirty="0">
              <a:solidFill>
                <a:schemeClr val="bg1"/>
              </a:solidFill>
              <a:latin typeface="Georgia"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3600" b="1">
          <a:solidFill>
            <a:srgbClr val="948151"/>
          </a:solidFill>
          <a:latin typeface="+mj-lt"/>
          <a:ea typeface="+mj-ea"/>
          <a:cs typeface="+mj-cs"/>
        </a:defRPr>
      </a:lvl1pPr>
      <a:lvl2pPr algn="l" rtl="0" eaLnBrk="1" fontAlgn="base" hangingPunct="1">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5pPr>
      <a:lvl6pPr marL="457200" algn="l" rtl="0" eaLnBrk="1" fontAlgn="base" hangingPunct="1">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6pPr>
      <a:lvl7pPr marL="914400" algn="l" rtl="0" eaLnBrk="1" fontAlgn="base" hangingPunct="1">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7pPr>
      <a:lvl8pPr marL="1371600" algn="l" rtl="0" eaLnBrk="1" fontAlgn="base" hangingPunct="1">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8pPr>
      <a:lvl9pPr marL="1828800" algn="l" rtl="0" eaLnBrk="1" fontAlgn="base" hangingPunct="1">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9pPr>
    </p:titleStyle>
    <p:bodyStyle>
      <a:lvl1pPr marL="342900" indent="-342900" algn="l" rtl="0" eaLnBrk="1" fontAlgn="base" hangingPunct="1">
        <a:spcBef>
          <a:spcPct val="20000"/>
        </a:spcBef>
        <a:spcAft>
          <a:spcPts val="600"/>
        </a:spcAft>
        <a:buClr>
          <a:srgbClr val="000000"/>
        </a:buClr>
        <a:buChar char="•"/>
        <a:defRPr sz="3200">
          <a:solidFill>
            <a:srgbClr val="002B5E"/>
          </a:solidFill>
          <a:latin typeface="+mn-lt"/>
          <a:ea typeface="+mn-ea"/>
          <a:cs typeface="+mn-cs"/>
        </a:defRPr>
      </a:lvl1pPr>
      <a:lvl2pPr marL="742950" indent="-285750" algn="l" rtl="0" eaLnBrk="1" fontAlgn="base" hangingPunct="1">
        <a:spcBef>
          <a:spcPct val="20000"/>
        </a:spcBef>
        <a:spcAft>
          <a:spcPts val="1200"/>
        </a:spcAft>
        <a:buClr>
          <a:srgbClr val="000000"/>
        </a:buClr>
        <a:buChar char="–"/>
        <a:defRPr sz="2800">
          <a:solidFill>
            <a:srgbClr val="002B5E"/>
          </a:solidFill>
          <a:latin typeface="+mn-lt"/>
          <a:ea typeface="+mn-ea"/>
        </a:defRPr>
      </a:lvl2pPr>
      <a:lvl3pPr marL="1143000" indent="-228600" algn="l" rtl="0" eaLnBrk="1" fontAlgn="base" hangingPunct="1">
        <a:spcBef>
          <a:spcPct val="20000"/>
        </a:spcBef>
        <a:spcAft>
          <a:spcPts val="1200"/>
        </a:spcAft>
        <a:buClr>
          <a:srgbClr val="000000"/>
        </a:buClr>
        <a:buChar char="•"/>
        <a:defRPr sz="2400">
          <a:solidFill>
            <a:srgbClr val="002B5E"/>
          </a:solidFill>
          <a:latin typeface="+mn-lt"/>
          <a:ea typeface="+mn-ea"/>
        </a:defRPr>
      </a:lvl3pPr>
      <a:lvl4pPr marL="1600200" indent="-228600" algn="l" rtl="0" eaLnBrk="1" fontAlgn="base" hangingPunct="1">
        <a:spcBef>
          <a:spcPct val="20000"/>
        </a:spcBef>
        <a:spcAft>
          <a:spcPts val="1200"/>
        </a:spcAft>
        <a:buClr>
          <a:srgbClr val="000000"/>
        </a:buClr>
        <a:buChar char="–"/>
        <a:defRPr sz="2000">
          <a:solidFill>
            <a:srgbClr val="002B5E"/>
          </a:solidFill>
          <a:latin typeface="+mn-lt"/>
          <a:ea typeface="+mn-ea"/>
        </a:defRPr>
      </a:lvl4pPr>
      <a:lvl5pPr marL="2057400" indent="-228600" algn="l" rtl="0" eaLnBrk="1" fontAlgn="base" hangingPunct="1">
        <a:spcBef>
          <a:spcPct val="20000"/>
        </a:spcBef>
        <a:spcAft>
          <a:spcPts val="1200"/>
        </a:spcAft>
        <a:buClr>
          <a:srgbClr val="000000"/>
        </a:buClr>
        <a:buChar char="»"/>
        <a:defRPr sz="2000">
          <a:solidFill>
            <a:srgbClr val="002B5E"/>
          </a:solidFill>
          <a:latin typeface="+mn-lt"/>
          <a:ea typeface="+mn-ea"/>
        </a:defRPr>
      </a:lvl5pPr>
      <a:lvl6pPr marL="2514600" indent="-228600" algn="l" rtl="0" eaLnBrk="1" fontAlgn="base" hangingPunct="1">
        <a:spcBef>
          <a:spcPct val="20000"/>
        </a:spcBef>
        <a:spcAft>
          <a:spcPct val="0"/>
        </a:spcAft>
        <a:buChar char="»"/>
        <a:defRPr sz="2000">
          <a:solidFill>
            <a:srgbClr val="003E7E"/>
          </a:solidFill>
          <a:latin typeface="+mn-lt"/>
          <a:ea typeface="+mn-ea"/>
        </a:defRPr>
      </a:lvl6pPr>
      <a:lvl7pPr marL="2971800" indent="-228600" algn="l" rtl="0" eaLnBrk="1" fontAlgn="base" hangingPunct="1">
        <a:spcBef>
          <a:spcPct val="20000"/>
        </a:spcBef>
        <a:spcAft>
          <a:spcPct val="0"/>
        </a:spcAft>
        <a:buChar char="»"/>
        <a:defRPr sz="2000">
          <a:solidFill>
            <a:srgbClr val="003E7E"/>
          </a:solidFill>
          <a:latin typeface="+mn-lt"/>
          <a:ea typeface="+mn-ea"/>
        </a:defRPr>
      </a:lvl7pPr>
      <a:lvl8pPr marL="3429000" indent="-228600" algn="l" rtl="0" eaLnBrk="1" fontAlgn="base" hangingPunct="1">
        <a:spcBef>
          <a:spcPct val="20000"/>
        </a:spcBef>
        <a:spcAft>
          <a:spcPct val="0"/>
        </a:spcAft>
        <a:buChar char="»"/>
        <a:defRPr sz="2000">
          <a:solidFill>
            <a:srgbClr val="003E7E"/>
          </a:solidFill>
          <a:latin typeface="+mn-lt"/>
          <a:ea typeface="+mn-ea"/>
        </a:defRPr>
      </a:lvl8pPr>
      <a:lvl9pPr marL="3886200" indent="-228600" algn="l" rtl="0" eaLnBrk="1" fontAlgn="base" hangingPunct="1">
        <a:spcBef>
          <a:spcPct val="20000"/>
        </a:spcBef>
        <a:spcAft>
          <a:spcPct val="0"/>
        </a:spcAft>
        <a:buChar char="»"/>
        <a:defRPr sz="2000">
          <a:solidFill>
            <a:srgbClr val="003E7E"/>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jcr.incites.thomsonreuters.com/JCRJournalHomeAction.action" TargetMode="External"/><Relationship Id="rId4" Type="http://schemas.openxmlformats.org/officeDocument/2006/relationships/hyperlink" Target="http://www.scimagojr.com/journalrank.php"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http://www.altmetric.com/details/4473644?src=bookmarklet" TargetMode="External"/><Relationship Id="rId4"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scopus.com/record/pubmetrics.url?eid=2-s2.0-79959340048&amp;origin=recordpage" TargetMode="Externa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plumanalytics.com/learn/about-metrics/" TargetMode="Externa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 Id="rId3" Type="http://schemas.openxmlformats.org/officeDocument/2006/relationships/hyperlink" Target="https://orcid.pitt.edu/"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witter.com/Protohedgeho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rowkudos.com/articles/10.3152/147154401781776999" TargetMode="External"/><Relationship Id="rId4" Type="http://schemas.openxmlformats.org/officeDocument/2006/relationships/image" Target="../media/image30.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67996"/>
            <a:ext cx="7772400" cy="1470025"/>
          </a:xfrm>
        </p:spPr>
        <p:txBody>
          <a:bodyPr>
            <a:normAutofit fontScale="90000"/>
          </a:bodyPr>
          <a:lstStyle/>
          <a:p>
            <a:r>
              <a:rPr lang="en-US" dirty="0" err="1"/>
              <a:t>Bibliometrics</a:t>
            </a:r>
            <a:r>
              <a:rPr lang="en-US" dirty="0"/>
              <a:t>, </a:t>
            </a:r>
            <a:r>
              <a:rPr lang="en-US" dirty="0" err="1"/>
              <a:t>altmetrics</a:t>
            </a:r>
            <a:r>
              <a:rPr lang="en-US" dirty="0"/>
              <a:t> and social networks to support your research career development</a:t>
            </a:r>
          </a:p>
        </p:txBody>
      </p:sp>
      <p:sp>
        <p:nvSpPr>
          <p:cNvPr id="3" name="Subtitle 2"/>
          <p:cNvSpPr>
            <a:spLocks noGrp="1"/>
          </p:cNvSpPr>
          <p:nvPr>
            <p:ph type="subTitle" idx="1"/>
          </p:nvPr>
        </p:nvSpPr>
        <p:spPr/>
        <p:txBody>
          <a:bodyPr/>
          <a:lstStyle/>
          <a:p>
            <a:r>
              <a:rPr lang="en-US" dirty="0" smtClean="0"/>
              <a:t>Berenika Webster</a:t>
            </a:r>
          </a:p>
          <a:p>
            <a:r>
              <a:rPr lang="en-US" dirty="0" smtClean="0"/>
              <a:t>ULS</a:t>
            </a:r>
          </a:p>
          <a:p>
            <a:endParaRPr lang="en-US" dirty="0"/>
          </a:p>
          <a:p>
            <a:r>
              <a:rPr lang="en-US" dirty="0" smtClean="0"/>
              <a:t>2 October 2015</a:t>
            </a:r>
            <a:endParaRPr lang="en-US" dirty="0"/>
          </a:p>
        </p:txBody>
      </p:sp>
    </p:spTree>
    <p:extLst>
      <p:ext uri="{BB962C8B-B14F-4D97-AF65-F5344CB8AC3E}">
        <p14:creationId xmlns:p14="http://schemas.microsoft.com/office/powerpoint/2010/main" val="10108293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581" y="1375064"/>
            <a:ext cx="7823200" cy="4800600"/>
          </a:xfrm>
          <a:prstGeom prst="rect">
            <a:avLst/>
          </a:prstGeom>
        </p:spPr>
      </p:pic>
    </p:spTree>
    <p:extLst>
      <p:ext uri="{BB962C8B-B14F-4D97-AF65-F5344CB8AC3E}">
        <p14:creationId xmlns:p14="http://schemas.microsoft.com/office/powerpoint/2010/main" val="37355793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academic prestige </a:t>
            </a:r>
            <a:endParaRPr lang="en-US" dirty="0"/>
          </a:p>
        </p:txBody>
      </p:sp>
      <p:sp>
        <p:nvSpPr>
          <p:cNvPr id="3" name="Content Placeholder 2"/>
          <p:cNvSpPr>
            <a:spLocks noGrp="1"/>
          </p:cNvSpPr>
          <p:nvPr>
            <p:ph idx="1"/>
          </p:nvPr>
        </p:nvSpPr>
        <p:spPr>
          <a:xfrm>
            <a:off x="749300" y="2608029"/>
            <a:ext cx="7924800" cy="3886200"/>
          </a:xfrm>
        </p:spPr>
        <p:txBody>
          <a:bodyPr/>
          <a:lstStyle/>
          <a:p>
            <a:r>
              <a:rPr lang="en-US" dirty="0" smtClean="0"/>
              <a:t>Excellent research (scholarship)</a:t>
            </a:r>
          </a:p>
          <a:p>
            <a:r>
              <a:rPr lang="en-US" dirty="0" smtClean="0"/>
              <a:t>Excellence in teaching</a:t>
            </a:r>
          </a:p>
          <a:p>
            <a:r>
              <a:rPr lang="en-US" dirty="0" smtClean="0"/>
              <a:t>Service to community – discipline and institution </a:t>
            </a:r>
            <a:endParaRPr lang="en-US" dirty="0"/>
          </a:p>
        </p:txBody>
      </p:sp>
    </p:spTree>
    <p:extLst>
      <p:ext uri="{BB962C8B-B14F-4D97-AF65-F5344CB8AC3E}">
        <p14:creationId xmlns:p14="http://schemas.microsoft.com/office/powerpoint/2010/main" val="204991497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4727" y="982622"/>
            <a:ext cx="6326909" cy="1354217"/>
          </a:xfrm>
          <a:prstGeom prst="rect">
            <a:avLst/>
          </a:prstGeom>
        </p:spPr>
        <p:txBody>
          <a:bodyPr wrap="square">
            <a:spAutoFit/>
          </a:bodyPr>
          <a:lstStyle/>
          <a:p>
            <a:r>
              <a:rPr lang="en-US" sz="1200" dirty="0"/>
              <a:t>Within the </a:t>
            </a:r>
            <a:r>
              <a:rPr lang="en-US" sz="1200" b="1" dirty="0"/>
              <a:t>Dietrich School of Arts and Sciences</a:t>
            </a:r>
            <a:r>
              <a:rPr lang="en-US" sz="1200" dirty="0"/>
              <a:t>, tenure is awarded </a:t>
            </a:r>
            <a:r>
              <a:rPr lang="en-US" sz="1200" b="1" dirty="0"/>
              <a:t>for demonstrated excellence together with the promise of continued excellence </a:t>
            </a:r>
            <a:r>
              <a:rPr lang="en-US" sz="1200" dirty="0"/>
              <a:t>in scholarship, in whatever form that scholarship takes. </a:t>
            </a:r>
            <a:r>
              <a:rPr lang="en-US" sz="1200" b="1" dirty="0"/>
              <a:t>Teaching and research </a:t>
            </a:r>
            <a:r>
              <a:rPr lang="en-US" sz="1200" dirty="0"/>
              <a:t>(or creative activity), the two principal functions of the University, are also the two principal forms of </a:t>
            </a:r>
            <a:r>
              <a:rPr lang="en-US" sz="1200" dirty="0" smtClean="0"/>
              <a:t>scholarship. […] Excellence </a:t>
            </a:r>
            <a:r>
              <a:rPr lang="en-US" sz="1200" dirty="0"/>
              <a:t>in research should not excuse incompetence in teaching, and teaching that is not founded in scholarship can make no claim to excellence</a:t>
            </a:r>
            <a:r>
              <a:rPr lang="en-US" sz="1200" dirty="0" smtClean="0"/>
              <a:t>.</a:t>
            </a:r>
          </a:p>
          <a:p>
            <a:r>
              <a:rPr lang="en-US" sz="1000" i="1" dirty="0"/>
              <a:t>http://</a:t>
            </a:r>
            <a:r>
              <a:rPr lang="en-US" sz="1000" i="1" dirty="0" err="1"/>
              <a:t>www.as.pitt.edu</a:t>
            </a:r>
            <a:r>
              <a:rPr lang="en-US" sz="1000" i="1" dirty="0"/>
              <a:t>/</a:t>
            </a:r>
            <a:r>
              <a:rPr lang="en-US" sz="1000" i="1" dirty="0" err="1"/>
              <a:t>fac</a:t>
            </a:r>
            <a:r>
              <a:rPr lang="en-US" sz="1000" i="1" dirty="0"/>
              <a:t>/governance/criteria-promotion-or-appointment-tenured-rank</a:t>
            </a:r>
          </a:p>
        </p:txBody>
      </p:sp>
      <p:sp>
        <p:nvSpPr>
          <p:cNvPr id="5" name="Rectangle 4"/>
          <p:cNvSpPr/>
          <p:nvPr/>
        </p:nvSpPr>
        <p:spPr>
          <a:xfrm>
            <a:off x="3013364" y="2362115"/>
            <a:ext cx="5876636" cy="2000548"/>
          </a:xfrm>
          <a:prstGeom prst="rect">
            <a:avLst/>
          </a:prstGeom>
        </p:spPr>
        <p:txBody>
          <a:bodyPr wrap="square">
            <a:spAutoFit/>
          </a:bodyPr>
          <a:lstStyle/>
          <a:p>
            <a:r>
              <a:rPr lang="en-US" sz="1200" dirty="0"/>
              <a:t>Overall, </a:t>
            </a:r>
            <a:r>
              <a:rPr lang="en-US" sz="1200" b="1" dirty="0"/>
              <a:t>the most important consideration in promotion and tenure decisions is how the candidate’s research is perceived by experts in the field. Is his or her work cited, respected, and impactful?  </a:t>
            </a:r>
            <a:r>
              <a:rPr lang="en-US" sz="1200" dirty="0"/>
              <a:t>Determination of impact relies heavily on external letters – at least ten – from worldwide leaders in the field or subfield.  Quantitative metrics may be considered (e.g., the </a:t>
            </a:r>
          </a:p>
          <a:p>
            <a:r>
              <a:rPr lang="en-US" sz="1200" dirty="0"/>
              <a:t>candidate’s h-index, citation counts), but there is no magic number that must be achieved.  The candidate’s metrics should be within the range achieved by peers, but will be interpreted within the context of the candidate’s entire portfolio of work and accomplishment</a:t>
            </a:r>
            <a:r>
              <a:rPr lang="en-US" sz="1200" i="1" dirty="0"/>
              <a:t>.</a:t>
            </a:r>
            <a:r>
              <a:rPr lang="en-US" sz="1200" i="1" dirty="0"/>
              <a:t> </a:t>
            </a:r>
            <a:r>
              <a:rPr lang="en-US" sz="1200" i="1" dirty="0" smtClean="0"/>
              <a:t> Interview with administrator of School of Engineering, CMU</a:t>
            </a:r>
            <a:endParaRPr lang="en-US" sz="1200" i="1" dirty="0" smtClean="0"/>
          </a:p>
          <a:p>
            <a:endParaRPr lang="en-US" sz="1600" i="1" dirty="0"/>
          </a:p>
        </p:txBody>
      </p:sp>
      <p:sp>
        <p:nvSpPr>
          <p:cNvPr id="6" name="Rectangle 5"/>
          <p:cNvSpPr/>
          <p:nvPr/>
        </p:nvSpPr>
        <p:spPr>
          <a:xfrm>
            <a:off x="184727" y="4203196"/>
            <a:ext cx="4572000" cy="646331"/>
          </a:xfrm>
          <a:prstGeom prst="rect">
            <a:avLst/>
          </a:prstGeom>
        </p:spPr>
        <p:txBody>
          <a:bodyPr>
            <a:spAutoFit/>
          </a:bodyPr>
          <a:lstStyle/>
          <a:p>
            <a:r>
              <a:rPr lang="en-US" sz="1200" dirty="0"/>
              <a:t>Generally I believe they break it down into three categories – teaching, service/leadership, scholarly activity/research</a:t>
            </a:r>
            <a:r>
              <a:rPr lang="en-US" sz="1200" dirty="0" smtClean="0"/>
              <a:t>.  Also patenting activity is important.  </a:t>
            </a:r>
            <a:r>
              <a:rPr lang="en-US" sz="1000" i="1" dirty="0" err="1" smtClean="0"/>
              <a:t>SSoE</a:t>
            </a:r>
            <a:r>
              <a:rPr lang="en-US" sz="1000" i="1" dirty="0" smtClean="0"/>
              <a:t> administrator</a:t>
            </a:r>
            <a:endParaRPr lang="en-US" sz="1000" i="1" dirty="0"/>
          </a:p>
        </p:txBody>
      </p:sp>
      <p:sp>
        <p:nvSpPr>
          <p:cNvPr id="7" name="Rectangle 6"/>
          <p:cNvSpPr/>
          <p:nvPr/>
        </p:nvSpPr>
        <p:spPr>
          <a:xfrm>
            <a:off x="3359728" y="4849527"/>
            <a:ext cx="5784272" cy="1200329"/>
          </a:xfrm>
          <a:prstGeom prst="rect">
            <a:avLst/>
          </a:prstGeom>
        </p:spPr>
        <p:txBody>
          <a:bodyPr wrap="square">
            <a:spAutoFit/>
          </a:bodyPr>
          <a:lstStyle/>
          <a:p>
            <a:r>
              <a:rPr lang="en-US" sz="1200" dirty="0" smtClean="0"/>
              <a:t>Indicators </a:t>
            </a:r>
            <a:r>
              <a:rPr lang="en-US" sz="1200" dirty="0"/>
              <a:t>of such activities include</a:t>
            </a:r>
            <a:r>
              <a:rPr lang="en-US" sz="1200" b="1" dirty="0"/>
              <a:t> publications of books and articles, especially in refereed journals</a:t>
            </a:r>
            <a:r>
              <a:rPr lang="en-US" sz="1200" dirty="0"/>
              <a:t>, book reviews, invited and contributed talks at professional meetings and conferences, invitations to give seminars and colloquia, participation in workshops, funding for sponsored research, awards of grants and fellowships, and selection to the National Academy or to major national advisory committees</a:t>
            </a:r>
            <a:r>
              <a:rPr lang="en-US" sz="1200" dirty="0" smtClean="0"/>
              <a:t>.  </a:t>
            </a:r>
            <a:r>
              <a:rPr lang="en-US" sz="1000" i="1" dirty="0" smtClean="0"/>
              <a:t>Pitt, </a:t>
            </a:r>
            <a:r>
              <a:rPr lang="en-US" sz="1000" i="1" dirty="0" err="1" smtClean="0"/>
              <a:t>Dept</a:t>
            </a:r>
            <a:r>
              <a:rPr lang="en-US" sz="1000" i="1" dirty="0" smtClean="0"/>
              <a:t> of English</a:t>
            </a:r>
            <a:endParaRPr lang="en-US" sz="1000" i="1" dirty="0"/>
          </a:p>
        </p:txBody>
      </p:sp>
      <p:sp>
        <p:nvSpPr>
          <p:cNvPr id="2" name="TextBox 1"/>
          <p:cNvSpPr txBox="1"/>
          <p:nvPr/>
        </p:nvSpPr>
        <p:spPr>
          <a:xfrm>
            <a:off x="293591" y="6039406"/>
            <a:ext cx="4353774" cy="369332"/>
          </a:xfrm>
          <a:prstGeom prst="rect">
            <a:avLst/>
          </a:prstGeom>
          <a:noFill/>
        </p:spPr>
        <p:txBody>
          <a:bodyPr wrap="square" rtlCol="0">
            <a:spAutoFit/>
          </a:bodyPr>
          <a:lstStyle/>
          <a:p>
            <a:r>
              <a:rPr lang="en-US" dirty="0" smtClean="0">
                <a:solidFill>
                  <a:srgbClr val="FF0000"/>
                </a:solidFill>
              </a:rPr>
              <a:t>What will your success look like?</a:t>
            </a:r>
            <a:endParaRPr lang="en-US" dirty="0">
              <a:solidFill>
                <a:srgbClr val="FF0000"/>
              </a:solidFill>
            </a:endParaRPr>
          </a:p>
        </p:txBody>
      </p:sp>
    </p:spTree>
    <p:extLst>
      <p:ext uri="{BB962C8B-B14F-4D97-AF65-F5344CB8AC3E}">
        <p14:creationId xmlns:p14="http://schemas.microsoft.com/office/powerpoint/2010/main" val="14009861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ECR and the Matthew </a:t>
            </a:r>
            <a:r>
              <a:rPr lang="en-US" dirty="0"/>
              <a:t>E</a:t>
            </a:r>
            <a:r>
              <a:rPr lang="en-US" dirty="0" smtClean="0"/>
              <a:t>ffect</a:t>
            </a:r>
            <a:endParaRPr lang="en-US" dirty="0"/>
          </a:p>
        </p:txBody>
      </p:sp>
      <p:sp>
        <p:nvSpPr>
          <p:cNvPr id="4" name="AutoShape 7"/>
          <p:cNvSpPr>
            <a:spLocks/>
          </p:cNvSpPr>
          <p:nvPr/>
        </p:nvSpPr>
        <p:spPr bwMode="auto">
          <a:xfrm>
            <a:off x="533959" y="1948727"/>
            <a:ext cx="6973455" cy="17710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554038">
              <a:defRPr/>
            </a:pPr>
            <a:r>
              <a:rPr lang="en-US" sz="2000" i="1" dirty="0">
                <a:cs typeface="Helvetica Light" charset="0"/>
              </a:rPr>
              <a:t>For whosoever hath, to him shall be given, and he shall have more abundance: but whosoever hath not, from him shall be taken away even that he </a:t>
            </a:r>
            <a:r>
              <a:rPr lang="en-US" sz="2000" i="1" dirty="0" smtClean="0">
                <a:cs typeface="Helvetica Light" charset="0"/>
              </a:rPr>
              <a:t>hath</a:t>
            </a:r>
            <a:r>
              <a:rPr lang="en-US" sz="3200" i="1" dirty="0" smtClean="0">
                <a:cs typeface="Helvetica Light" charset="0"/>
              </a:rPr>
              <a:t>. </a:t>
            </a:r>
            <a:r>
              <a:rPr lang="en-US" sz="1000" i="1" dirty="0" smtClean="0">
                <a:cs typeface="Helvetica Light" charset="0"/>
              </a:rPr>
              <a:t>Matthew xiii.7</a:t>
            </a:r>
            <a:r>
              <a:rPr lang="en-US" sz="1000" dirty="0" smtClean="0">
                <a:cs typeface="Helvetica Light" charset="0"/>
              </a:rPr>
              <a:t> </a:t>
            </a:r>
            <a:r>
              <a:rPr lang="en-US" sz="1000" dirty="0">
                <a:solidFill>
                  <a:srgbClr val="FF9900"/>
                </a:solidFill>
                <a:cs typeface="Helvetica Light" charset="0"/>
              </a:rPr>
              <a:t/>
            </a:r>
            <a:br>
              <a:rPr lang="en-US" sz="1000" dirty="0">
                <a:solidFill>
                  <a:srgbClr val="FF9900"/>
                </a:solidFill>
                <a:cs typeface="Helvetica Light" charset="0"/>
              </a:rPr>
            </a:br>
            <a:endParaRPr lang="en-US" sz="1000" dirty="0">
              <a:cs typeface="Helvetica Light" charset="0"/>
            </a:endParaRPr>
          </a:p>
        </p:txBody>
      </p:sp>
      <p:pic>
        <p:nvPicPr>
          <p:cNvPr id="5" name="Picture 4"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98665" y="3381482"/>
            <a:ext cx="2337883" cy="32809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 name="Picture 5"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56203" y="4456497"/>
            <a:ext cx="3254013" cy="2205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9122000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Reputation is everything*</a:t>
            </a:r>
            <a:endParaRPr lang="en-US" dirty="0"/>
          </a:p>
        </p:txBody>
      </p:sp>
      <p:sp>
        <p:nvSpPr>
          <p:cNvPr id="3" name="Content Placeholder 2"/>
          <p:cNvSpPr>
            <a:spLocks noGrp="1"/>
          </p:cNvSpPr>
          <p:nvPr>
            <p:ph idx="1"/>
          </p:nvPr>
        </p:nvSpPr>
        <p:spPr>
          <a:xfrm>
            <a:off x="749300" y="2016528"/>
            <a:ext cx="7924800" cy="4114800"/>
          </a:xfrm>
        </p:spPr>
        <p:txBody>
          <a:bodyPr/>
          <a:lstStyle/>
          <a:p>
            <a:r>
              <a:rPr lang="en-US" sz="2000" dirty="0" smtClean="0"/>
              <a:t>Sources of </a:t>
            </a:r>
            <a:r>
              <a:rPr lang="en-US" sz="2000" dirty="0" smtClean="0"/>
              <a:t>research reputation </a:t>
            </a:r>
          </a:p>
          <a:p>
            <a:pPr lvl="1"/>
            <a:r>
              <a:rPr lang="en-US" sz="1600" dirty="0" smtClean="0"/>
              <a:t>Publications (where and how many)</a:t>
            </a:r>
            <a:endParaRPr lang="en-US" sz="1600" dirty="0" smtClean="0"/>
          </a:p>
          <a:p>
            <a:pPr lvl="1"/>
            <a:r>
              <a:rPr lang="en-US" sz="2000" dirty="0" smtClean="0"/>
              <a:t>Conference </a:t>
            </a:r>
            <a:r>
              <a:rPr lang="en-US" sz="2000" dirty="0" smtClean="0"/>
              <a:t>presentations (</a:t>
            </a:r>
            <a:r>
              <a:rPr lang="en-US" sz="2000" dirty="0" smtClean="0"/>
              <a:t>where, by invitation?)</a:t>
            </a:r>
            <a:endParaRPr lang="en-US" sz="2000" dirty="0" smtClean="0"/>
          </a:p>
          <a:p>
            <a:pPr lvl="1"/>
            <a:r>
              <a:rPr lang="en-US" sz="2000" dirty="0" smtClean="0"/>
              <a:t>Collaboration (prestige of collaborator)</a:t>
            </a:r>
            <a:endParaRPr lang="en-US" sz="2000" dirty="0" smtClean="0"/>
          </a:p>
          <a:p>
            <a:pPr lvl="1"/>
            <a:r>
              <a:rPr lang="en-US" sz="2000" dirty="0" smtClean="0"/>
              <a:t>Research </a:t>
            </a:r>
            <a:r>
              <a:rPr lang="en-US" sz="2000" dirty="0" smtClean="0"/>
              <a:t>funding (source and amounts)</a:t>
            </a:r>
          </a:p>
          <a:p>
            <a:r>
              <a:rPr lang="en-US" sz="2000" dirty="0" smtClean="0"/>
              <a:t>Other </a:t>
            </a:r>
            <a:r>
              <a:rPr lang="en-US" sz="2000" dirty="0"/>
              <a:t>forms of scholarly outputs (data and </a:t>
            </a:r>
            <a:r>
              <a:rPr lang="en-US" sz="2000" dirty="0" smtClean="0"/>
              <a:t>code, performance, artifact)</a:t>
            </a:r>
            <a:endParaRPr lang="en-US" sz="2000" dirty="0"/>
          </a:p>
          <a:p>
            <a:r>
              <a:rPr lang="en-US" sz="2000" dirty="0" smtClean="0"/>
              <a:t>Application </a:t>
            </a:r>
            <a:r>
              <a:rPr lang="en-US" sz="2000" dirty="0"/>
              <a:t>outside academia (impact </a:t>
            </a:r>
            <a:r>
              <a:rPr lang="en-US" sz="1800" dirty="0"/>
              <a:t>– “how many lives were saved?”)</a:t>
            </a:r>
          </a:p>
          <a:p>
            <a:pPr lvl="1"/>
            <a:endParaRPr lang="en-US" dirty="0" smtClean="0"/>
          </a:p>
        </p:txBody>
      </p:sp>
      <p:sp>
        <p:nvSpPr>
          <p:cNvPr id="4" name="TextBox 3"/>
          <p:cNvSpPr txBox="1"/>
          <p:nvPr/>
        </p:nvSpPr>
        <p:spPr>
          <a:xfrm>
            <a:off x="4898724" y="6414983"/>
            <a:ext cx="5333882" cy="276999"/>
          </a:xfrm>
          <a:prstGeom prst="rect">
            <a:avLst/>
          </a:prstGeom>
          <a:noFill/>
        </p:spPr>
        <p:txBody>
          <a:bodyPr wrap="square" rtlCol="0">
            <a:spAutoFit/>
          </a:bodyPr>
          <a:lstStyle/>
          <a:p>
            <a:r>
              <a:rPr lang="en-US" baseline="30000" dirty="0" smtClean="0"/>
              <a:t>*Bourdieu </a:t>
            </a:r>
            <a:r>
              <a:rPr lang="en-US" i="1" baseline="30000" dirty="0" err="1" smtClean="0"/>
              <a:t>Actes</a:t>
            </a:r>
            <a:r>
              <a:rPr lang="en-US" i="1" baseline="30000" dirty="0" smtClean="0"/>
              <a:t> </a:t>
            </a:r>
            <a:r>
              <a:rPr lang="en-US" i="1" baseline="30000" dirty="0"/>
              <a:t>de la </a:t>
            </a:r>
            <a:r>
              <a:rPr lang="en-US" i="1" baseline="30000" dirty="0" err="1"/>
              <a:t>Recherche</a:t>
            </a:r>
            <a:r>
              <a:rPr lang="en-US" i="1" baseline="30000" dirty="0"/>
              <a:t> en sciences </a:t>
            </a:r>
            <a:r>
              <a:rPr lang="en-US" i="1" baseline="30000" dirty="0" err="1"/>
              <a:t>sociales</a:t>
            </a:r>
            <a:r>
              <a:rPr lang="en-US" baseline="30000" dirty="0"/>
              <a:t>, </a:t>
            </a:r>
            <a:r>
              <a:rPr lang="en-US" baseline="30000" dirty="0" smtClean="0"/>
              <a:t>1994.</a:t>
            </a:r>
            <a:endParaRPr lang="en-US" dirty="0"/>
          </a:p>
        </p:txBody>
      </p:sp>
    </p:spTree>
    <p:extLst>
      <p:ext uri="{BB962C8B-B14F-4D97-AF65-F5344CB8AC3E}">
        <p14:creationId xmlns:p14="http://schemas.microsoft.com/office/powerpoint/2010/main" val="29805416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Research lifecycle and tools that support it</a:t>
            </a:r>
            <a:endParaRPr lang="en-US" dirty="0"/>
          </a:p>
        </p:txBody>
      </p:sp>
      <p:pic>
        <p:nvPicPr>
          <p:cNvPr id="5" name="Picture 4"/>
          <p:cNvPicPr>
            <a:picLocks noChangeAspect="1"/>
          </p:cNvPicPr>
          <p:nvPr/>
        </p:nvPicPr>
        <p:blipFill>
          <a:blip r:embed="rId2"/>
          <a:stretch>
            <a:fillRect/>
          </a:stretch>
        </p:blipFill>
        <p:spPr>
          <a:xfrm>
            <a:off x="1063313" y="1922508"/>
            <a:ext cx="6968146" cy="4571241"/>
          </a:xfrm>
          <a:prstGeom prst="rect">
            <a:avLst/>
          </a:prstGeom>
        </p:spPr>
      </p:pic>
      <p:sp>
        <p:nvSpPr>
          <p:cNvPr id="6" name="Rectangle 5"/>
          <p:cNvSpPr/>
          <p:nvPr/>
        </p:nvSpPr>
        <p:spPr>
          <a:xfrm>
            <a:off x="5951555" y="6462971"/>
            <a:ext cx="2722545" cy="307777"/>
          </a:xfrm>
          <a:prstGeom prst="rect">
            <a:avLst/>
          </a:prstGeom>
        </p:spPr>
        <p:txBody>
          <a:bodyPr wrap="none">
            <a:spAutoFit/>
          </a:bodyPr>
          <a:lstStyle/>
          <a:p>
            <a:r>
              <a:rPr lang="en-US" sz="1400" dirty="0"/>
              <a:t>https://</a:t>
            </a:r>
            <a:r>
              <a:rPr lang="en-US" sz="1400" dirty="0" err="1"/>
              <a:t>innoscholcomm.silk.co</a:t>
            </a:r>
            <a:r>
              <a:rPr lang="en-US" sz="1400" dirty="0"/>
              <a:t>/</a:t>
            </a:r>
          </a:p>
        </p:txBody>
      </p:sp>
    </p:spTree>
    <p:extLst>
      <p:ext uri="{BB962C8B-B14F-4D97-AF65-F5344CB8AC3E}">
        <p14:creationId xmlns:p14="http://schemas.microsoft.com/office/powerpoint/2010/main" val="18409377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Publish or perish</a:t>
            </a:r>
            <a:endParaRPr lang="en-US" dirty="0"/>
          </a:p>
        </p:txBody>
      </p:sp>
      <p:pic>
        <p:nvPicPr>
          <p:cNvPr id="3" name="Picture 2"/>
          <p:cNvPicPr>
            <a:picLocks noChangeAspect="1"/>
          </p:cNvPicPr>
          <p:nvPr/>
        </p:nvPicPr>
        <p:blipFill>
          <a:blip r:embed="rId2"/>
          <a:stretch>
            <a:fillRect/>
          </a:stretch>
        </p:blipFill>
        <p:spPr>
          <a:xfrm>
            <a:off x="135733" y="1959077"/>
            <a:ext cx="8650787" cy="4234259"/>
          </a:xfrm>
          <a:prstGeom prst="rect">
            <a:avLst/>
          </a:prstGeom>
        </p:spPr>
      </p:pic>
    </p:spTree>
    <p:extLst>
      <p:ext uri="{BB962C8B-B14F-4D97-AF65-F5344CB8AC3E}">
        <p14:creationId xmlns:p14="http://schemas.microsoft.com/office/powerpoint/2010/main" val="277332604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800" dirty="0"/>
              <a:t>W</a:t>
            </a:r>
            <a:r>
              <a:rPr lang="en-US" sz="1800" dirty="0" smtClean="0"/>
              <a:t>here to “publish” and how to track impact</a:t>
            </a:r>
            <a:endParaRPr lang="en-US" sz="1800" dirty="0"/>
          </a:p>
        </p:txBody>
      </p:sp>
      <p:graphicFrame>
        <p:nvGraphicFramePr>
          <p:cNvPr id="5" name="Table 4"/>
          <p:cNvGraphicFramePr>
            <a:graphicFrameLocks noGrp="1"/>
          </p:cNvGraphicFramePr>
          <p:nvPr>
            <p:extLst>
              <p:ext uri="{D42A27DB-BD31-4B8C-83A1-F6EECF244321}">
                <p14:modId xmlns:p14="http://schemas.microsoft.com/office/powerpoint/2010/main" val="4043548481"/>
              </p:ext>
            </p:extLst>
          </p:nvPr>
        </p:nvGraphicFramePr>
        <p:xfrm>
          <a:off x="749300" y="2112876"/>
          <a:ext cx="7924800" cy="4354368"/>
        </p:xfrm>
        <a:graphic>
          <a:graphicData uri="http://schemas.openxmlformats.org/drawingml/2006/table">
            <a:tbl>
              <a:tblPr>
                <a:tableStyleId>{2D5ABB26-0587-4C30-8999-92F81FD0307C}</a:tableStyleId>
              </a:tblPr>
              <a:tblGrid>
                <a:gridCol w="2444097"/>
                <a:gridCol w="2810510"/>
                <a:gridCol w="2670193"/>
              </a:tblGrid>
              <a:tr h="190096">
                <a:tc>
                  <a:txBody>
                    <a:bodyPr/>
                    <a:lstStyle/>
                    <a:p>
                      <a:pPr algn="ctr" fontAlgn="b"/>
                      <a:r>
                        <a:rPr lang="en-US" sz="1200" b="1" i="1" u="none" strike="noStrike" dirty="0" smtClean="0">
                          <a:effectLst/>
                        </a:rPr>
                        <a:t>Publications</a:t>
                      </a:r>
                    </a:p>
                    <a:p>
                      <a:pPr algn="ctr" fontAlgn="b"/>
                      <a:endParaRPr lang="en-US" sz="1200" b="1" i="1" u="none" strike="noStrike" dirty="0">
                        <a:solidFill>
                          <a:srgbClr val="000000"/>
                        </a:solidFill>
                        <a:effectLst/>
                        <a:latin typeface="Calibri"/>
                      </a:endParaRPr>
                    </a:p>
                  </a:txBody>
                  <a:tcPr marL="12344" marR="12344" marT="12344" marB="0" anchor="b"/>
                </a:tc>
                <a:tc>
                  <a:txBody>
                    <a:bodyPr/>
                    <a:lstStyle/>
                    <a:p>
                      <a:pPr algn="ctr" fontAlgn="b"/>
                      <a:r>
                        <a:rPr lang="en-US" sz="1200" b="1" i="1" u="none" strike="noStrike" dirty="0">
                          <a:effectLst/>
                        </a:rPr>
                        <a:t>Traditional Measures of impact</a:t>
                      </a:r>
                      <a:endParaRPr lang="en-US" sz="1200" b="1" i="1" u="none" strike="noStrike" dirty="0">
                        <a:solidFill>
                          <a:srgbClr val="000000"/>
                        </a:solidFill>
                        <a:effectLst/>
                        <a:latin typeface="Calibri"/>
                      </a:endParaRPr>
                    </a:p>
                  </a:txBody>
                  <a:tcPr marL="12344" marR="12344" marT="12344" marB="0"/>
                </a:tc>
                <a:tc>
                  <a:txBody>
                    <a:bodyPr/>
                    <a:lstStyle/>
                    <a:p>
                      <a:pPr algn="ctr" fontAlgn="b"/>
                      <a:r>
                        <a:rPr lang="en-US" sz="1200" b="1" i="1" u="none" strike="noStrike" dirty="0">
                          <a:effectLst/>
                        </a:rPr>
                        <a:t>New measures of impact</a:t>
                      </a:r>
                      <a:endParaRPr lang="en-US" sz="1200" b="1" i="1" u="none" strike="noStrike" dirty="0">
                        <a:solidFill>
                          <a:srgbClr val="000000"/>
                        </a:solidFill>
                        <a:effectLst/>
                        <a:latin typeface="Calibri"/>
                      </a:endParaRPr>
                    </a:p>
                  </a:txBody>
                  <a:tcPr marL="12344" marR="12344" marT="12344" marB="0"/>
                </a:tc>
              </a:tr>
              <a:tr h="190096">
                <a:tc>
                  <a:txBody>
                    <a:bodyPr/>
                    <a:lstStyle/>
                    <a:p>
                      <a:pPr algn="l" fontAlgn="b"/>
                      <a:r>
                        <a:rPr lang="en-US" sz="1200" u="none" strike="noStrike">
                          <a:effectLst/>
                        </a:rPr>
                        <a:t>Peer- reviewed Journal articles</a:t>
                      </a:r>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dirty="0">
                          <a:effectLst/>
                        </a:rPr>
                        <a:t>Quality of journal; citation rates</a:t>
                      </a:r>
                      <a:endParaRPr lang="en-US" sz="1200" b="0" i="0" u="none" strike="noStrike" dirty="0">
                        <a:solidFill>
                          <a:srgbClr val="000000"/>
                        </a:solidFill>
                        <a:effectLst/>
                        <a:latin typeface="Calibri"/>
                      </a:endParaRPr>
                    </a:p>
                  </a:txBody>
                  <a:tcPr marL="12344" marR="12344" marT="12344" marB="0" anchor="b"/>
                </a:tc>
                <a:tc rowSpan="4">
                  <a:txBody>
                    <a:bodyPr/>
                    <a:lstStyle/>
                    <a:p>
                      <a:pPr algn="l" fontAlgn="t"/>
                      <a:r>
                        <a:rPr lang="en-US" sz="1200" u="none" strike="noStrike">
                          <a:effectLst/>
                        </a:rPr>
                        <a:t>Use (downloads, saves in bibliographic tools); Mentions (in media, in blogs, on twitter); Application (in policy documents, in patents)</a:t>
                      </a:r>
                      <a:endParaRPr lang="en-US" sz="1200" b="0" i="0" u="none" strike="noStrike">
                        <a:solidFill>
                          <a:srgbClr val="000000"/>
                        </a:solidFill>
                        <a:effectLst/>
                        <a:latin typeface="Calibri"/>
                      </a:endParaRPr>
                    </a:p>
                  </a:txBody>
                  <a:tcPr marL="12344" marR="12344" marT="12344" marB="0"/>
                </a:tc>
              </a:tr>
              <a:tr h="190096">
                <a:tc>
                  <a:txBody>
                    <a:bodyPr/>
                    <a:lstStyle/>
                    <a:p>
                      <a:pPr algn="l" fontAlgn="b"/>
                      <a:r>
                        <a:rPr lang="en-US" sz="1200" u="none" strike="noStrike" dirty="0">
                          <a:effectLst/>
                        </a:rPr>
                        <a:t>Conference proceedings</a:t>
                      </a:r>
                      <a:endParaRPr lang="en-US" sz="1200" b="0" i="0" u="none" strike="noStrike" dirty="0">
                        <a:solidFill>
                          <a:srgbClr val="000000"/>
                        </a:solidFill>
                        <a:effectLst/>
                        <a:latin typeface="Calibri"/>
                      </a:endParaRPr>
                    </a:p>
                  </a:txBody>
                  <a:tcPr marL="12344" marR="12344" marT="12344" marB="0" anchor="b"/>
                </a:tc>
                <a:tc>
                  <a:txBody>
                    <a:bodyPr/>
                    <a:lstStyle/>
                    <a:p>
                      <a:pPr algn="l" fontAlgn="b"/>
                      <a:r>
                        <a:rPr lang="en-US" sz="1200" u="none" strike="noStrike" dirty="0">
                          <a:effectLst/>
                        </a:rPr>
                        <a:t>Prestige of conference/ plenary, invited, keynote</a:t>
                      </a:r>
                      <a:endParaRPr lang="en-US" sz="1200" b="0" i="0" u="none" strike="noStrike" dirty="0">
                        <a:solidFill>
                          <a:srgbClr val="000000"/>
                        </a:solidFill>
                        <a:effectLst/>
                        <a:latin typeface="Calibri"/>
                      </a:endParaRPr>
                    </a:p>
                  </a:txBody>
                  <a:tcPr marL="12344" marR="12344" marT="12344" marB="0" anchor="b"/>
                </a:tc>
                <a:tc vMerge="1">
                  <a:txBody>
                    <a:bodyPr/>
                    <a:lstStyle/>
                    <a:p>
                      <a:endParaRPr lang="en-US"/>
                    </a:p>
                  </a:txBody>
                  <a:tcPr/>
                </a:tc>
              </a:tr>
              <a:tr h="190096">
                <a:tc>
                  <a:txBody>
                    <a:bodyPr/>
                    <a:lstStyle/>
                    <a:p>
                      <a:pPr algn="l" fontAlgn="b"/>
                      <a:r>
                        <a:rPr lang="en-US" sz="1200" u="none" strike="noStrike">
                          <a:effectLst/>
                        </a:rPr>
                        <a:t>Books</a:t>
                      </a:r>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dirty="0">
                          <a:effectLst/>
                        </a:rPr>
                        <a:t>Quality of publisher</a:t>
                      </a:r>
                      <a:endParaRPr lang="en-US" sz="1200" b="0" i="0" u="none" strike="noStrike" dirty="0">
                        <a:solidFill>
                          <a:srgbClr val="000000"/>
                        </a:solidFill>
                        <a:effectLst/>
                        <a:latin typeface="Calibri"/>
                      </a:endParaRPr>
                    </a:p>
                  </a:txBody>
                  <a:tcPr marL="12344" marR="12344" marT="12344" marB="0" anchor="b"/>
                </a:tc>
                <a:tc vMerge="1">
                  <a:txBody>
                    <a:bodyPr/>
                    <a:lstStyle/>
                    <a:p>
                      <a:endParaRPr lang="en-US"/>
                    </a:p>
                  </a:txBody>
                  <a:tcPr/>
                </a:tc>
              </a:tr>
              <a:tr h="190096">
                <a:tc>
                  <a:txBody>
                    <a:bodyPr/>
                    <a:lstStyle/>
                    <a:p>
                      <a:pPr algn="l" fontAlgn="b"/>
                      <a:r>
                        <a:rPr lang="en-US" sz="1200" u="none" strike="noStrike" dirty="0">
                          <a:effectLst/>
                        </a:rPr>
                        <a:t>Book </a:t>
                      </a:r>
                      <a:r>
                        <a:rPr lang="en-US" sz="1200" u="none" strike="noStrike" dirty="0" smtClean="0">
                          <a:effectLst/>
                        </a:rPr>
                        <a:t>chapters</a:t>
                      </a:r>
                    </a:p>
                    <a:p>
                      <a:pPr algn="l" fontAlgn="b"/>
                      <a:endParaRPr lang="en-US" sz="1200" b="0" i="0" u="none" strike="noStrike" dirty="0">
                        <a:solidFill>
                          <a:srgbClr val="000000"/>
                        </a:solidFill>
                        <a:effectLst/>
                        <a:latin typeface="Calibri"/>
                      </a:endParaRPr>
                    </a:p>
                  </a:txBody>
                  <a:tcPr marL="12344" marR="12344" marT="12344" marB="0" anchor="b"/>
                </a:tc>
                <a:tc>
                  <a:txBody>
                    <a:bodyPr/>
                    <a:lstStyle/>
                    <a:p>
                      <a:pPr algn="l" fontAlgn="b"/>
                      <a:r>
                        <a:rPr lang="en-US" sz="1200" u="none" strike="noStrike" dirty="0">
                          <a:effectLst/>
                        </a:rPr>
                        <a:t>Quality of publisher; prestige of editor</a:t>
                      </a:r>
                      <a:endParaRPr lang="en-US" sz="1200" b="0" i="0" u="none" strike="noStrike" dirty="0">
                        <a:solidFill>
                          <a:srgbClr val="000000"/>
                        </a:solidFill>
                        <a:effectLst/>
                        <a:latin typeface="Calibri"/>
                      </a:endParaRPr>
                    </a:p>
                  </a:txBody>
                  <a:tcPr marL="12344" marR="12344" marT="12344" marB="0"/>
                </a:tc>
                <a:tc vMerge="1">
                  <a:txBody>
                    <a:bodyPr/>
                    <a:lstStyle/>
                    <a:p>
                      <a:endParaRPr lang="en-US"/>
                    </a:p>
                  </a:txBody>
                  <a:tcPr/>
                </a:tc>
              </a:tr>
              <a:tr h="190096">
                <a:tc>
                  <a:txBody>
                    <a:bodyPr/>
                    <a:lstStyle/>
                    <a:p>
                      <a:pPr algn="l" fontAlgn="b"/>
                      <a:r>
                        <a:rPr lang="en-US" sz="1200" b="1" i="1" u="none" strike="noStrike" dirty="0">
                          <a:effectLst/>
                        </a:rPr>
                        <a:t>Other </a:t>
                      </a:r>
                      <a:r>
                        <a:rPr lang="en-US" sz="1200" b="1" i="1" u="none" strike="noStrike" dirty="0" smtClean="0">
                          <a:effectLst/>
                        </a:rPr>
                        <a:t>outputs</a:t>
                      </a:r>
                    </a:p>
                    <a:p>
                      <a:pPr algn="l" fontAlgn="b"/>
                      <a:endParaRPr lang="en-US" sz="1200" b="1" i="1" u="none" strike="noStrike" dirty="0">
                        <a:solidFill>
                          <a:srgbClr val="000000"/>
                        </a:solidFill>
                        <a:effectLst/>
                        <a:latin typeface="Calibri"/>
                      </a:endParaRPr>
                    </a:p>
                  </a:txBody>
                  <a:tcPr marL="12344" marR="12344" marT="12344" marB="0" anchor="b"/>
                </a:tc>
                <a:tc>
                  <a:txBody>
                    <a:bodyPr/>
                    <a:lstStyle/>
                    <a:p>
                      <a:pPr algn="ctr" fontAlgn="b"/>
                      <a:r>
                        <a:rPr lang="en-US" sz="1200" b="1" i="1" u="none" strike="noStrike" dirty="0">
                          <a:effectLst/>
                        </a:rPr>
                        <a:t>Traditional Measures of impact</a:t>
                      </a:r>
                      <a:endParaRPr lang="en-US" sz="1200" b="1" i="1" u="none" strike="noStrike" dirty="0">
                        <a:solidFill>
                          <a:srgbClr val="000000"/>
                        </a:solidFill>
                        <a:effectLst/>
                        <a:latin typeface="Calibri"/>
                      </a:endParaRPr>
                    </a:p>
                  </a:txBody>
                  <a:tcPr marL="12344" marR="12344" marT="12344" marB="0"/>
                </a:tc>
                <a:tc>
                  <a:txBody>
                    <a:bodyPr/>
                    <a:lstStyle/>
                    <a:p>
                      <a:pPr algn="ctr" fontAlgn="b"/>
                      <a:r>
                        <a:rPr lang="en-US" sz="1200" b="1" i="1" u="none" strike="noStrike" dirty="0">
                          <a:effectLst/>
                        </a:rPr>
                        <a:t>New measures of impact</a:t>
                      </a:r>
                      <a:endParaRPr lang="en-US" sz="1200" b="1" i="1" u="none" strike="noStrike" dirty="0">
                        <a:solidFill>
                          <a:srgbClr val="000000"/>
                        </a:solidFill>
                        <a:effectLst/>
                        <a:latin typeface="Calibri"/>
                      </a:endParaRPr>
                    </a:p>
                  </a:txBody>
                  <a:tcPr marL="12344" marR="12344" marT="12344" marB="0"/>
                </a:tc>
              </a:tr>
              <a:tr h="190096">
                <a:tc>
                  <a:txBody>
                    <a:bodyPr/>
                    <a:lstStyle/>
                    <a:p>
                      <a:pPr algn="l" fontAlgn="b"/>
                      <a:r>
                        <a:rPr lang="en-US" sz="1200" u="none" strike="noStrike">
                          <a:effectLst/>
                        </a:rPr>
                        <a:t>Presentations</a:t>
                      </a:r>
                      <a:endParaRPr lang="en-US" sz="1200" b="0" i="0" u="none" strike="noStrike">
                        <a:solidFill>
                          <a:srgbClr val="000000"/>
                        </a:solidFill>
                        <a:effectLst/>
                        <a:latin typeface="Calibri"/>
                      </a:endParaRPr>
                    </a:p>
                  </a:txBody>
                  <a:tcPr marL="12344" marR="12344" marT="12344" marB="0" anchor="b"/>
                </a:tc>
                <a:tc>
                  <a:txBody>
                    <a:bodyPr/>
                    <a:lstStyle/>
                    <a:p>
                      <a:pPr algn="l" fontAlgn="b"/>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a:effectLst/>
                        </a:rPr>
                        <a:t>Downloads; shares, etc.</a:t>
                      </a:r>
                      <a:endParaRPr lang="en-US" sz="1200" b="0" i="0" u="none" strike="noStrike">
                        <a:solidFill>
                          <a:srgbClr val="000000"/>
                        </a:solidFill>
                        <a:effectLst/>
                        <a:latin typeface="Calibri"/>
                      </a:endParaRPr>
                    </a:p>
                  </a:txBody>
                  <a:tcPr marL="12344" marR="12344" marT="12344" marB="0" anchor="b"/>
                </a:tc>
              </a:tr>
              <a:tr h="190096">
                <a:tc>
                  <a:txBody>
                    <a:bodyPr/>
                    <a:lstStyle/>
                    <a:p>
                      <a:pPr algn="l" fontAlgn="b"/>
                      <a:r>
                        <a:rPr lang="en-US" sz="1200" u="none" strike="noStrike">
                          <a:effectLst/>
                        </a:rPr>
                        <a:t>Data sets</a:t>
                      </a:r>
                      <a:endParaRPr lang="en-US" sz="1200" b="0" i="0" u="none" strike="noStrike">
                        <a:solidFill>
                          <a:srgbClr val="000000"/>
                        </a:solidFill>
                        <a:effectLst/>
                        <a:latin typeface="Calibri"/>
                      </a:endParaRPr>
                    </a:p>
                  </a:txBody>
                  <a:tcPr marL="12344" marR="12344" marT="12344" marB="0" anchor="b"/>
                </a:tc>
                <a:tc>
                  <a:txBody>
                    <a:bodyPr/>
                    <a:lstStyle/>
                    <a:p>
                      <a:pPr algn="l" fontAlgn="b"/>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a:effectLst/>
                        </a:rPr>
                        <a:t>Evidence of re-use - citations</a:t>
                      </a:r>
                      <a:endParaRPr lang="en-US" sz="1200" b="0" i="0" u="none" strike="noStrike">
                        <a:solidFill>
                          <a:srgbClr val="000000"/>
                        </a:solidFill>
                        <a:effectLst/>
                        <a:latin typeface="Calibri"/>
                      </a:endParaRPr>
                    </a:p>
                  </a:txBody>
                  <a:tcPr marL="12344" marR="12344" marT="12344" marB="0" anchor="b"/>
                </a:tc>
              </a:tr>
              <a:tr h="190096">
                <a:tc>
                  <a:txBody>
                    <a:bodyPr/>
                    <a:lstStyle/>
                    <a:p>
                      <a:pPr algn="l" fontAlgn="b"/>
                      <a:r>
                        <a:rPr lang="en-US" sz="1200" u="none" strike="noStrike">
                          <a:effectLst/>
                        </a:rPr>
                        <a:t>Code</a:t>
                      </a:r>
                      <a:endParaRPr lang="en-US" sz="1200" b="0" i="0" u="none" strike="noStrike">
                        <a:solidFill>
                          <a:srgbClr val="000000"/>
                        </a:solidFill>
                        <a:effectLst/>
                        <a:latin typeface="Calibri"/>
                      </a:endParaRPr>
                    </a:p>
                  </a:txBody>
                  <a:tcPr marL="12344" marR="12344" marT="12344" marB="0" anchor="b"/>
                </a:tc>
                <a:tc>
                  <a:txBody>
                    <a:bodyPr/>
                    <a:lstStyle/>
                    <a:p>
                      <a:pPr algn="l" fontAlgn="b"/>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a:effectLst/>
                        </a:rPr>
                        <a:t>Use</a:t>
                      </a:r>
                      <a:endParaRPr lang="en-US" sz="1200" b="0" i="0" u="none" strike="noStrike">
                        <a:solidFill>
                          <a:srgbClr val="000000"/>
                        </a:solidFill>
                        <a:effectLst/>
                        <a:latin typeface="Calibri"/>
                      </a:endParaRPr>
                    </a:p>
                  </a:txBody>
                  <a:tcPr marL="12344" marR="12344" marT="12344" marB="0" anchor="b"/>
                </a:tc>
              </a:tr>
              <a:tr h="925794">
                <a:tc>
                  <a:txBody>
                    <a:bodyPr/>
                    <a:lstStyle/>
                    <a:p>
                      <a:pPr algn="l" fontAlgn="t"/>
                      <a:r>
                        <a:rPr lang="en-US" sz="1200" u="none" strike="noStrike">
                          <a:effectLst/>
                        </a:rPr>
                        <a:t>open discourse</a:t>
                      </a:r>
                      <a:endParaRPr lang="en-US" sz="1200" b="0" i="0" u="none" strike="noStrike">
                        <a:solidFill>
                          <a:srgbClr val="000000"/>
                        </a:solidFill>
                        <a:effectLst/>
                        <a:latin typeface="Calibri"/>
                      </a:endParaRPr>
                    </a:p>
                  </a:txBody>
                  <a:tcPr marL="12344" marR="12344" marT="12344" marB="0"/>
                </a:tc>
                <a:tc>
                  <a:txBody>
                    <a:bodyPr/>
                    <a:lstStyle/>
                    <a:p>
                      <a:pPr algn="l" fontAlgn="b"/>
                      <a:endParaRPr lang="en-US" sz="1200" b="0" i="0" u="none" strike="noStrike" dirty="0">
                        <a:solidFill>
                          <a:srgbClr val="000000"/>
                        </a:solidFill>
                        <a:effectLst/>
                        <a:latin typeface="Calibri"/>
                      </a:endParaRPr>
                    </a:p>
                  </a:txBody>
                  <a:tcPr marL="12344" marR="12344" marT="12344" marB="0" anchor="b"/>
                </a:tc>
                <a:tc>
                  <a:txBody>
                    <a:bodyPr/>
                    <a:lstStyle/>
                    <a:p>
                      <a:pPr algn="l" fontAlgn="t"/>
                      <a:r>
                        <a:rPr lang="en-US" sz="1200" u="none" strike="noStrike">
                          <a:effectLst/>
                        </a:rPr>
                        <a:t>Followers, size of network, tangible outcomes of activity. Mentions (in media, in blogs, on twitter); Application (in policy documents, in patents)</a:t>
                      </a:r>
                      <a:endParaRPr lang="en-US" sz="1200" b="0" i="0" u="none" strike="noStrike">
                        <a:solidFill>
                          <a:srgbClr val="000000"/>
                        </a:solidFill>
                        <a:effectLst/>
                        <a:latin typeface="Calibri"/>
                      </a:endParaRPr>
                    </a:p>
                  </a:txBody>
                  <a:tcPr marL="12344" marR="12344" marT="12344" marB="0"/>
                </a:tc>
              </a:tr>
              <a:tr h="555477">
                <a:tc>
                  <a:txBody>
                    <a:bodyPr/>
                    <a:lstStyle/>
                    <a:p>
                      <a:pPr algn="l" fontAlgn="b"/>
                      <a:r>
                        <a:rPr lang="en-US" sz="1200" u="none" strike="noStrike">
                          <a:effectLst/>
                        </a:rPr>
                        <a:t>non-scholarly outputs</a:t>
                      </a:r>
                      <a:endParaRPr lang="en-US" sz="1200" b="0" i="0" u="none" strike="noStrike">
                        <a:solidFill>
                          <a:srgbClr val="000000"/>
                        </a:solidFill>
                        <a:effectLst/>
                        <a:latin typeface="Calibri"/>
                      </a:endParaRPr>
                    </a:p>
                  </a:txBody>
                  <a:tcPr marL="12344" marR="12344" marT="12344" marB="0"/>
                </a:tc>
                <a:tc>
                  <a:txBody>
                    <a:bodyPr/>
                    <a:lstStyle/>
                    <a:p>
                      <a:pPr algn="l" fontAlgn="b"/>
                      <a:endParaRPr lang="en-US" sz="1200" b="0" i="0" u="none" strike="noStrike" dirty="0">
                        <a:solidFill>
                          <a:srgbClr val="000000"/>
                        </a:solidFill>
                        <a:effectLst/>
                        <a:latin typeface="Calibri"/>
                      </a:endParaRPr>
                    </a:p>
                  </a:txBody>
                  <a:tcPr marL="12344" marR="12344" marT="12344" marB="0" anchor="b"/>
                </a:tc>
                <a:tc>
                  <a:txBody>
                    <a:bodyPr/>
                    <a:lstStyle/>
                    <a:p>
                      <a:pPr algn="l" fontAlgn="t"/>
                      <a:r>
                        <a:rPr lang="en-US" sz="1200" u="none" strike="noStrike">
                          <a:effectLst/>
                        </a:rPr>
                        <a:t>Mentions (in media, in blogs, on twitter); Application (in policy documents, in patents)</a:t>
                      </a:r>
                      <a:endParaRPr lang="en-US" sz="1200" b="0" i="0" u="none" strike="noStrike">
                        <a:solidFill>
                          <a:srgbClr val="000000"/>
                        </a:solidFill>
                        <a:effectLst/>
                        <a:latin typeface="Calibri"/>
                      </a:endParaRPr>
                    </a:p>
                  </a:txBody>
                  <a:tcPr marL="12344" marR="12344" marT="12344" marB="0"/>
                </a:tc>
              </a:tr>
              <a:tr h="190096">
                <a:tc>
                  <a:txBody>
                    <a:bodyPr/>
                    <a:lstStyle/>
                    <a:p>
                      <a:pPr algn="l" fontAlgn="b"/>
                      <a:r>
                        <a:rPr lang="en-US" sz="1200" u="none" strike="noStrike" dirty="0">
                          <a:effectLst/>
                        </a:rPr>
                        <a:t>performances, musical scores, artifacts</a:t>
                      </a:r>
                      <a:endParaRPr lang="en-US" sz="1200" b="0" i="0" u="none" strike="noStrike" dirty="0">
                        <a:solidFill>
                          <a:srgbClr val="000000"/>
                        </a:solidFill>
                        <a:effectLst/>
                        <a:latin typeface="Calibri"/>
                      </a:endParaRPr>
                    </a:p>
                  </a:txBody>
                  <a:tcPr marL="12344" marR="12344" marT="12344" marB="0"/>
                </a:tc>
                <a:tc>
                  <a:txBody>
                    <a:bodyPr/>
                    <a:lstStyle/>
                    <a:p>
                      <a:pPr algn="l" fontAlgn="b"/>
                      <a:endParaRPr lang="en-US" sz="1200" b="0" i="0" u="none" strike="noStrike">
                        <a:solidFill>
                          <a:srgbClr val="000000"/>
                        </a:solidFill>
                        <a:effectLst/>
                        <a:latin typeface="Calibri"/>
                      </a:endParaRPr>
                    </a:p>
                  </a:txBody>
                  <a:tcPr marL="12344" marR="12344" marT="12344" marB="0" anchor="b"/>
                </a:tc>
                <a:tc>
                  <a:txBody>
                    <a:bodyPr/>
                    <a:lstStyle/>
                    <a:p>
                      <a:pPr algn="l" fontAlgn="b"/>
                      <a:r>
                        <a:rPr lang="en-US" sz="1200" u="none" strike="noStrike" dirty="0">
                          <a:effectLst/>
                        </a:rPr>
                        <a:t>Prestige of venue</a:t>
                      </a:r>
                      <a:endParaRPr lang="en-US" sz="1200" b="0" i="0" u="none" strike="noStrike" dirty="0">
                        <a:solidFill>
                          <a:srgbClr val="000000"/>
                        </a:solidFill>
                        <a:effectLst/>
                        <a:latin typeface="Calibri"/>
                      </a:endParaRPr>
                    </a:p>
                  </a:txBody>
                  <a:tcPr marL="12344" marR="12344" marT="12344" marB="0" anchor="b"/>
                </a:tc>
              </a:tr>
            </a:tbl>
          </a:graphicData>
        </a:graphic>
      </p:graphicFrame>
    </p:spTree>
    <p:extLst>
      <p:ext uri="{BB962C8B-B14F-4D97-AF65-F5344CB8AC3E}">
        <p14:creationId xmlns:p14="http://schemas.microsoft.com/office/powerpoint/2010/main" val="40140929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a:t>
            </a:r>
            <a:r>
              <a:rPr lang="en-US" dirty="0" smtClean="0"/>
              <a:t>Impact Indicators</a:t>
            </a:r>
            <a:endParaRPr lang="en-US" dirty="0"/>
          </a:p>
        </p:txBody>
      </p:sp>
      <p:sp>
        <p:nvSpPr>
          <p:cNvPr id="3" name="Content Placeholder 2"/>
          <p:cNvSpPr>
            <a:spLocks noGrp="1"/>
          </p:cNvSpPr>
          <p:nvPr>
            <p:ph idx="1"/>
          </p:nvPr>
        </p:nvSpPr>
        <p:spPr>
          <a:xfrm>
            <a:off x="545353" y="2843375"/>
            <a:ext cx="7924800" cy="2728315"/>
          </a:xfrm>
        </p:spPr>
        <p:txBody>
          <a:bodyPr/>
          <a:lstStyle/>
          <a:p>
            <a:pPr marL="323850" indent="-323850" defTabSz="1300163">
              <a:spcBef>
                <a:spcPts val="1400"/>
              </a:spcBef>
              <a:buClr>
                <a:srgbClr val="FF8000"/>
              </a:buClr>
              <a:buFont typeface="ArialMT" charset="0"/>
              <a:buChar char="•"/>
            </a:pPr>
            <a:r>
              <a:rPr lang="en-US" sz="2400" dirty="0" smtClean="0">
                <a:solidFill>
                  <a:srgbClr val="4B4B4B"/>
                </a:solidFill>
                <a:latin typeface="Arial" pitchFamily="34" charset="0"/>
                <a:cs typeface="Arial" pitchFamily="34" charset="0"/>
                <a:sym typeface="Arial" pitchFamily="34" charset="0"/>
                <a:hlinkClick r:id="rId3"/>
              </a:rPr>
              <a:t>Journal </a:t>
            </a:r>
            <a:r>
              <a:rPr lang="en-US" sz="2400" dirty="0">
                <a:solidFill>
                  <a:srgbClr val="4B4B4B"/>
                </a:solidFill>
                <a:latin typeface="Arial" pitchFamily="34" charset="0"/>
                <a:cs typeface="Arial" pitchFamily="34" charset="0"/>
                <a:sym typeface="Arial" pitchFamily="34" charset="0"/>
                <a:hlinkClick r:id="rId3"/>
              </a:rPr>
              <a:t>Impact Factor </a:t>
            </a:r>
            <a:r>
              <a:rPr lang="en-US" sz="2400" dirty="0">
                <a:solidFill>
                  <a:srgbClr val="4B4B4B"/>
                </a:solidFill>
                <a:latin typeface="Arial" pitchFamily="34" charset="0"/>
                <a:cs typeface="Arial" pitchFamily="34" charset="0"/>
                <a:sym typeface="Arial" pitchFamily="34" charset="0"/>
              </a:rPr>
              <a:t>(based on </a:t>
            </a:r>
            <a:r>
              <a:rPr lang="en-US" sz="2400" dirty="0" smtClean="0">
                <a:solidFill>
                  <a:srgbClr val="4B4B4B"/>
                </a:solidFill>
                <a:latin typeface="Arial" pitchFamily="34" charset="0"/>
                <a:cs typeface="Arial" pitchFamily="34" charset="0"/>
                <a:sym typeface="Arial" pitchFamily="34" charset="0"/>
              </a:rPr>
              <a:t>Web </a:t>
            </a:r>
            <a:r>
              <a:rPr lang="en-US" sz="2400" dirty="0">
                <a:solidFill>
                  <a:srgbClr val="4B4B4B"/>
                </a:solidFill>
                <a:latin typeface="Arial" pitchFamily="34" charset="0"/>
                <a:cs typeface="Arial" pitchFamily="34" charset="0"/>
                <a:sym typeface="Arial" pitchFamily="34" charset="0"/>
              </a:rPr>
              <a:t>of Science</a:t>
            </a:r>
            <a:r>
              <a:rPr lang="en-US" sz="2400" dirty="0" smtClean="0">
                <a:solidFill>
                  <a:srgbClr val="4B4B4B"/>
                </a:solidFill>
                <a:latin typeface="Arial" pitchFamily="34" charset="0"/>
                <a:cs typeface="Arial" pitchFamily="34" charset="0"/>
                <a:sym typeface="Arial" pitchFamily="34" charset="0"/>
              </a:rPr>
              <a:t>) and much more</a:t>
            </a:r>
            <a:endParaRPr lang="en-US" sz="2400" dirty="0">
              <a:solidFill>
                <a:srgbClr val="4B4B4B"/>
              </a:solidFill>
              <a:latin typeface="Arial" pitchFamily="34" charset="0"/>
              <a:cs typeface="Arial" pitchFamily="34" charset="0"/>
              <a:sym typeface="Arial" pitchFamily="34" charset="0"/>
            </a:endParaRPr>
          </a:p>
          <a:p>
            <a:pPr marL="323850" indent="-323850" defTabSz="1300163">
              <a:spcBef>
                <a:spcPts val="1400"/>
              </a:spcBef>
              <a:buClr>
                <a:srgbClr val="FF8000"/>
              </a:buClr>
              <a:buFont typeface="ArialMT" charset="0"/>
              <a:buChar char="•"/>
            </a:pPr>
            <a:r>
              <a:rPr lang="en-US" sz="2400" dirty="0" smtClean="0">
                <a:solidFill>
                  <a:srgbClr val="4B4B4B"/>
                </a:solidFill>
                <a:latin typeface="Arial" pitchFamily="34" charset="0"/>
                <a:cs typeface="Arial" pitchFamily="34" charset="0"/>
                <a:sym typeface="Arial" pitchFamily="34" charset="0"/>
                <a:hlinkClick r:id="rId4"/>
              </a:rPr>
              <a:t>Scimago</a:t>
            </a:r>
            <a:r>
              <a:rPr lang="en-US" sz="2400" dirty="0" smtClean="0">
                <a:solidFill>
                  <a:srgbClr val="4B4B4B"/>
                </a:solidFill>
                <a:latin typeface="Arial" pitchFamily="34" charset="0"/>
                <a:cs typeface="Arial" pitchFamily="34" charset="0"/>
                <a:sym typeface="Arial" pitchFamily="34" charset="0"/>
              </a:rPr>
              <a:t> (based on SCOPUS)</a:t>
            </a:r>
          </a:p>
          <a:p>
            <a:pPr marL="323850" indent="-323850" defTabSz="1300163">
              <a:spcBef>
                <a:spcPts val="1400"/>
              </a:spcBef>
              <a:buClr>
                <a:srgbClr val="FF8000"/>
              </a:buClr>
              <a:buFont typeface="ArialMT" charset="0"/>
              <a:buChar char="•"/>
            </a:pPr>
            <a:r>
              <a:rPr lang="en-US" sz="2400" dirty="0">
                <a:solidFill>
                  <a:srgbClr val="4B4B4B"/>
                </a:solidFill>
                <a:latin typeface="Arial" pitchFamily="34" charset="0"/>
                <a:cs typeface="Arial" pitchFamily="34" charset="0"/>
                <a:sym typeface="Arial" pitchFamily="34" charset="0"/>
              </a:rPr>
              <a:t>Ranking lists</a:t>
            </a:r>
          </a:p>
          <a:p>
            <a:pPr marL="0" indent="0" defTabSz="1300163">
              <a:spcBef>
                <a:spcPts val="1400"/>
              </a:spcBef>
              <a:buClr>
                <a:srgbClr val="FF8000"/>
              </a:buClr>
              <a:buNone/>
            </a:pPr>
            <a:endParaRPr lang="en-US" sz="2400" dirty="0">
              <a:solidFill>
                <a:srgbClr val="4B4B4B"/>
              </a:solidFill>
              <a:latin typeface="Arial" pitchFamily="34" charset="0"/>
              <a:cs typeface="Arial" pitchFamily="34" charset="0"/>
              <a:sym typeface="Arial" pitchFamily="34" charset="0"/>
            </a:endParaRPr>
          </a:p>
          <a:p>
            <a:pPr marL="0" indent="0" defTabSz="1300163">
              <a:spcBef>
                <a:spcPts val="1400"/>
              </a:spcBef>
              <a:buClr>
                <a:srgbClr val="FF8000"/>
              </a:buClr>
              <a:buNone/>
            </a:pPr>
            <a:endParaRPr lang="en-US" sz="2400" dirty="0">
              <a:solidFill>
                <a:srgbClr val="4B4B4B"/>
              </a:solidFill>
              <a:latin typeface="Arial" pitchFamily="34" charset="0"/>
              <a:cs typeface="Arial" pitchFamily="34" charset="0"/>
              <a:sym typeface="Arial" pitchFamily="34" charset="0"/>
            </a:endParaRPr>
          </a:p>
          <a:p>
            <a:pPr marL="0" indent="0">
              <a:buNone/>
            </a:pPr>
            <a:endParaRPr lang="en-US" dirty="0"/>
          </a:p>
        </p:txBody>
      </p:sp>
    </p:spTree>
    <p:extLst>
      <p:ext uri="{BB962C8B-B14F-4D97-AF65-F5344CB8AC3E}">
        <p14:creationId xmlns:p14="http://schemas.microsoft.com/office/powerpoint/2010/main" val="21635375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Citation-based indicators</a:t>
            </a:r>
            <a:endParaRPr lang="en-US" dirty="0"/>
          </a:p>
        </p:txBody>
      </p:sp>
      <p:sp>
        <p:nvSpPr>
          <p:cNvPr id="3" name="Content Placeholder 2"/>
          <p:cNvSpPr>
            <a:spLocks noGrp="1"/>
          </p:cNvSpPr>
          <p:nvPr>
            <p:ph idx="1"/>
          </p:nvPr>
        </p:nvSpPr>
        <p:spPr>
          <a:xfrm>
            <a:off x="749300" y="2109180"/>
            <a:ext cx="7924800" cy="3886200"/>
          </a:xfrm>
        </p:spPr>
        <p:txBody>
          <a:bodyPr/>
          <a:lstStyle/>
          <a:p>
            <a:r>
              <a:rPr lang="en-US" sz="1800" dirty="0" smtClean="0"/>
              <a:t>Total citation count</a:t>
            </a:r>
          </a:p>
          <a:p>
            <a:r>
              <a:rPr lang="en-US" sz="1800" dirty="0" smtClean="0"/>
              <a:t>Citation per publication</a:t>
            </a:r>
          </a:p>
          <a:p>
            <a:pPr marL="0" indent="0">
              <a:buNone/>
            </a:pPr>
            <a:endParaRPr lang="en-US" sz="1800" dirty="0" smtClean="0"/>
          </a:p>
          <a:p>
            <a:r>
              <a:rPr lang="en-US" sz="1800" dirty="0" smtClean="0"/>
              <a:t>Always </a:t>
            </a:r>
            <a:r>
              <a:rPr lang="en-US" sz="1800" dirty="0"/>
              <a:t>in context</a:t>
            </a:r>
          </a:p>
          <a:p>
            <a:pPr lvl="1"/>
            <a:r>
              <a:rPr lang="en-US" sz="1800" dirty="0"/>
              <a:t>Normalized by publication year, discipline and document </a:t>
            </a:r>
            <a:r>
              <a:rPr lang="en-US" sz="1800" dirty="0" smtClean="0"/>
              <a:t>type</a:t>
            </a:r>
          </a:p>
          <a:p>
            <a:pPr lvl="1"/>
            <a:r>
              <a:rPr lang="en-US" sz="1800" dirty="0" smtClean="0"/>
              <a:t>Below or above a baseline (average)</a:t>
            </a:r>
          </a:p>
          <a:p>
            <a:pPr lvl="1"/>
            <a:r>
              <a:rPr lang="en-US" sz="1800" dirty="0"/>
              <a:t>In top percentiles of distributions (excellence)</a:t>
            </a:r>
          </a:p>
          <a:p>
            <a:pPr marL="457200" lvl="1" indent="0">
              <a:buNone/>
            </a:pPr>
            <a:endParaRPr lang="en-US" sz="1800" dirty="0"/>
          </a:p>
          <a:p>
            <a:endParaRPr lang="en-US" dirty="0"/>
          </a:p>
        </p:txBody>
      </p:sp>
    </p:spTree>
    <p:extLst>
      <p:ext uri="{BB962C8B-B14F-4D97-AF65-F5344CB8AC3E}">
        <p14:creationId xmlns:p14="http://schemas.microsoft.com/office/powerpoint/2010/main" val="14804867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Citations: Google scholar</a:t>
            </a:r>
            <a:endParaRPr lang="en-US" dirty="0"/>
          </a:p>
        </p:txBody>
      </p:sp>
      <p:sp>
        <p:nvSpPr>
          <p:cNvPr id="6" name="Rectangle 5"/>
          <p:cNvSpPr/>
          <p:nvPr/>
        </p:nvSpPr>
        <p:spPr bwMode="auto">
          <a:xfrm>
            <a:off x="194491" y="3077876"/>
            <a:ext cx="3066116" cy="132259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endParaRPr>
          </a:p>
        </p:txBody>
      </p:sp>
      <p:sp>
        <p:nvSpPr>
          <p:cNvPr id="7" name="Rectangle 6"/>
          <p:cNvSpPr/>
          <p:nvPr/>
        </p:nvSpPr>
        <p:spPr bwMode="auto">
          <a:xfrm>
            <a:off x="5663159" y="3077876"/>
            <a:ext cx="940999" cy="1322597"/>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endParaRPr>
          </a:p>
        </p:txBody>
      </p:sp>
      <p:pic>
        <p:nvPicPr>
          <p:cNvPr id="9" name="Picture 8"/>
          <p:cNvPicPr>
            <a:picLocks noChangeAspect="1"/>
          </p:cNvPicPr>
          <p:nvPr/>
        </p:nvPicPr>
        <p:blipFill>
          <a:blip r:embed="rId2"/>
          <a:stretch>
            <a:fillRect/>
          </a:stretch>
        </p:blipFill>
        <p:spPr>
          <a:xfrm>
            <a:off x="1127294" y="2295430"/>
            <a:ext cx="6517881" cy="2105043"/>
          </a:xfrm>
          <a:prstGeom prst="rect">
            <a:avLst/>
          </a:prstGeom>
        </p:spPr>
      </p:pic>
    </p:spTree>
    <p:extLst>
      <p:ext uri="{BB962C8B-B14F-4D97-AF65-F5344CB8AC3E}">
        <p14:creationId xmlns:p14="http://schemas.microsoft.com/office/powerpoint/2010/main" val="33829862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8700" y="790782"/>
            <a:ext cx="7924800" cy="838200"/>
          </a:xfrm>
        </p:spPr>
        <p:txBody>
          <a:bodyPr/>
          <a:lstStyle/>
          <a:p>
            <a:r>
              <a:rPr lang="en-US" sz="2400" dirty="0" smtClean="0"/>
              <a:t>Web of Science and Essential Science Indicators</a:t>
            </a:r>
            <a:endParaRPr lang="en-US" sz="2400" dirty="0"/>
          </a:p>
        </p:txBody>
      </p:sp>
      <p:pic>
        <p:nvPicPr>
          <p:cNvPr id="5" name="Picture 4"/>
          <p:cNvPicPr>
            <a:picLocks noChangeAspect="1"/>
          </p:cNvPicPr>
          <p:nvPr/>
        </p:nvPicPr>
        <p:blipFill>
          <a:blip r:embed="rId2"/>
          <a:stretch>
            <a:fillRect/>
          </a:stretch>
        </p:blipFill>
        <p:spPr>
          <a:xfrm>
            <a:off x="2775933" y="1401685"/>
            <a:ext cx="5551848" cy="1768366"/>
          </a:xfrm>
          <a:prstGeom prst="rect">
            <a:avLst/>
          </a:prstGeom>
        </p:spPr>
      </p:pic>
      <p:sp>
        <p:nvSpPr>
          <p:cNvPr id="8" name="Rectangle 7"/>
          <p:cNvSpPr/>
          <p:nvPr/>
        </p:nvSpPr>
        <p:spPr bwMode="auto">
          <a:xfrm>
            <a:off x="2775933" y="1955415"/>
            <a:ext cx="2652307" cy="1206046"/>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endParaRPr>
          </a:p>
        </p:txBody>
      </p:sp>
      <p:sp>
        <p:nvSpPr>
          <p:cNvPr id="9" name="Rectangle 8"/>
          <p:cNvSpPr/>
          <p:nvPr/>
        </p:nvSpPr>
        <p:spPr bwMode="auto">
          <a:xfrm>
            <a:off x="7507380" y="2067795"/>
            <a:ext cx="1341339" cy="1093666"/>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endParaRPr>
          </a:p>
        </p:txBody>
      </p:sp>
      <p:sp>
        <p:nvSpPr>
          <p:cNvPr id="10" name="Rectangle 9"/>
          <p:cNvSpPr/>
          <p:nvPr/>
        </p:nvSpPr>
        <p:spPr bwMode="auto">
          <a:xfrm>
            <a:off x="5428240" y="2584744"/>
            <a:ext cx="2079140" cy="576717"/>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endParaRPr>
          </a:p>
        </p:txBody>
      </p:sp>
      <p:pic>
        <p:nvPicPr>
          <p:cNvPr id="6" name="Picture 5"/>
          <p:cNvPicPr>
            <a:picLocks noChangeAspect="1"/>
          </p:cNvPicPr>
          <p:nvPr/>
        </p:nvPicPr>
        <p:blipFill>
          <a:blip r:embed="rId3"/>
          <a:stretch>
            <a:fillRect/>
          </a:stretch>
        </p:blipFill>
        <p:spPr>
          <a:xfrm>
            <a:off x="400903" y="3001481"/>
            <a:ext cx="4181585" cy="3737841"/>
          </a:xfrm>
          <a:prstGeom prst="rect">
            <a:avLst/>
          </a:prstGeom>
        </p:spPr>
      </p:pic>
      <p:pic>
        <p:nvPicPr>
          <p:cNvPr id="7" name="Picture 6"/>
          <p:cNvPicPr>
            <a:picLocks noChangeAspect="1"/>
          </p:cNvPicPr>
          <p:nvPr/>
        </p:nvPicPr>
        <p:blipFill>
          <a:blip r:embed="rId4"/>
          <a:stretch>
            <a:fillRect/>
          </a:stretch>
        </p:blipFill>
        <p:spPr>
          <a:xfrm>
            <a:off x="4911266" y="3001481"/>
            <a:ext cx="3937453" cy="3696538"/>
          </a:xfrm>
          <a:prstGeom prst="rect">
            <a:avLst/>
          </a:prstGeom>
        </p:spPr>
      </p:pic>
    </p:spTree>
    <p:extLst>
      <p:ext uri="{BB962C8B-B14F-4D97-AF65-F5344CB8AC3E}">
        <p14:creationId xmlns:p14="http://schemas.microsoft.com/office/powerpoint/2010/main" val="17610352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Scopus</a:t>
            </a:r>
            <a:endParaRPr lang="en-US" dirty="0"/>
          </a:p>
        </p:txBody>
      </p:sp>
      <p:pic>
        <p:nvPicPr>
          <p:cNvPr id="5" name="Picture 4"/>
          <p:cNvPicPr>
            <a:picLocks noChangeAspect="1"/>
          </p:cNvPicPr>
          <p:nvPr/>
        </p:nvPicPr>
        <p:blipFill>
          <a:blip r:embed="rId2"/>
          <a:stretch>
            <a:fillRect/>
          </a:stretch>
        </p:blipFill>
        <p:spPr>
          <a:xfrm>
            <a:off x="449543" y="1752600"/>
            <a:ext cx="7952709" cy="4922735"/>
          </a:xfrm>
          <a:prstGeom prst="rect">
            <a:avLst/>
          </a:prstGeom>
        </p:spPr>
      </p:pic>
    </p:spTree>
    <p:extLst>
      <p:ext uri="{BB962C8B-B14F-4D97-AF65-F5344CB8AC3E}">
        <p14:creationId xmlns:p14="http://schemas.microsoft.com/office/powerpoint/2010/main" val="35922921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195" y="914400"/>
            <a:ext cx="7924800" cy="838200"/>
          </a:xfrm>
        </p:spPr>
        <p:txBody>
          <a:bodyPr/>
          <a:lstStyle/>
          <a:p>
            <a:r>
              <a:rPr lang="en-US" dirty="0" smtClean="0"/>
              <a:t>Scopus</a:t>
            </a:r>
            <a:endParaRPr lang="en-US" dirty="0"/>
          </a:p>
        </p:txBody>
      </p:sp>
      <p:pic>
        <p:nvPicPr>
          <p:cNvPr id="5" name="Picture 4"/>
          <p:cNvPicPr>
            <a:picLocks noChangeAspect="1"/>
          </p:cNvPicPr>
          <p:nvPr/>
        </p:nvPicPr>
        <p:blipFill>
          <a:blip r:embed="rId2"/>
          <a:stretch>
            <a:fillRect/>
          </a:stretch>
        </p:blipFill>
        <p:spPr>
          <a:xfrm>
            <a:off x="190195" y="1752600"/>
            <a:ext cx="8022292" cy="4965064"/>
          </a:xfrm>
          <a:prstGeom prst="rect">
            <a:avLst/>
          </a:prstGeom>
        </p:spPr>
      </p:pic>
    </p:spTree>
    <p:extLst>
      <p:ext uri="{BB962C8B-B14F-4D97-AF65-F5344CB8AC3E}">
        <p14:creationId xmlns:p14="http://schemas.microsoft.com/office/powerpoint/2010/main" val="49933485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92" y="914400"/>
            <a:ext cx="7924800" cy="838200"/>
          </a:xfrm>
        </p:spPr>
        <p:txBody>
          <a:bodyPr/>
          <a:lstStyle/>
          <a:p>
            <a:r>
              <a:rPr lang="en-US" sz="2800" dirty="0" smtClean="0"/>
              <a:t>No citations?  No problem: your research in social networks (</a:t>
            </a:r>
            <a:r>
              <a:rPr lang="en-US" sz="2800" dirty="0" err="1" smtClean="0"/>
              <a:t>altmetric.com</a:t>
            </a:r>
            <a:r>
              <a:rPr lang="en-US" sz="2800" dirty="0" smtClean="0"/>
              <a:t>)</a:t>
            </a:r>
            <a:endParaRPr lang="en-US" sz="2800" dirty="0"/>
          </a:p>
        </p:txBody>
      </p:sp>
      <p:pic>
        <p:nvPicPr>
          <p:cNvPr id="7" name="Picture 6">
            <a:hlinkClick r:id="rId3"/>
          </p:cNvPr>
          <p:cNvPicPr>
            <a:picLocks noChangeAspect="1"/>
          </p:cNvPicPr>
          <p:nvPr/>
        </p:nvPicPr>
        <p:blipFill>
          <a:blip r:embed="rId4"/>
          <a:stretch>
            <a:fillRect/>
          </a:stretch>
        </p:blipFill>
        <p:spPr>
          <a:xfrm>
            <a:off x="324460" y="1926748"/>
            <a:ext cx="8040833" cy="4848744"/>
          </a:xfrm>
          <a:prstGeom prst="rect">
            <a:avLst/>
          </a:prstGeom>
        </p:spPr>
      </p:pic>
    </p:spTree>
    <p:extLst>
      <p:ext uri="{BB962C8B-B14F-4D97-AF65-F5344CB8AC3E}">
        <p14:creationId xmlns:p14="http://schemas.microsoft.com/office/powerpoint/2010/main" val="242809217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389" y="857183"/>
            <a:ext cx="7924800" cy="838200"/>
          </a:xfrm>
        </p:spPr>
        <p:txBody>
          <a:bodyPr/>
          <a:lstStyle/>
          <a:p>
            <a:r>
              <a:rPr lang="en-US" dirty="0" err="1" smtClean="0"/>
              <a:t>Altmetric.com</a:t>
            </a:r>
            <a:r>
              <a:rPr lang="en-US" dirty="0" smtClean="0"/>
              <a:t> sources</a:t>
            </a:r>
            <a:endParaRPr lang="en-US" dirty="0"/>
          </a:p>
        </p:txBody>
      </p:sp>
      <p:pic>
        <p:nvPicPr>
          <p:cNvPr id="3" name="Picture 2"/>
          <p:cNvPicPr>
            <a:picLocks noChangeAspect="1"/>
          </p:cNvPicPr>
          <p:nvPr/>
        </p:nvPicPr>
        <p:blipFill>
          <a:blip r:embed="rId2"/>
          <a:stretch>
            <a:fillRect/>
          </a:stretch>
        </p:blipFill>
        <p:spPr>
          <a:xfrm>
            <a:off x="912429" y="1695383"/>
            <a:ext cx="6883489" cy="5162617"/>
          </a:xfrm>
          <a:prstGeom prst="rect">
            <a:avLst/>
          </a:prstGeom>
        </p:spPr>
      </p:pic>
    </p:spTree>
    <p:extLst>
      <p:ext uri="{BB962C8B-B14F-4D97-AF65-F5344CB8AC3E}">
        <p14:creationId xmlns:p14="http://schemas.microsoft.com/office/powerpoint/2010/main" val="34355451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702" y="914400"/>
            <a:ext cx="8493197" cy="838200"/>
          </a:xfrm>
        </p:spPr>
        <p:txBody>
          <a:bodyPr/>
          <a:lstStyle/>
          <a:p>
            <a:r>
              <a:rPr lang="en-US" sz="2000" dirty="0" smtClean="0"/>
              <a:t>Other sources of </a:t>
            </a:r>
            <a:r>
              <a:rPr lang="en-US" sz="2000" dirty="0" err="1" smtClean="0"/>
              <a:t>altmetrics</a:t>
            </a:r>
            <a:r>
              <a:rPr lang="en-US" sz="2000" dirty="0" smtClean="0"/>
              <a:t>: Scopus powered by </a:t>
            </a:r>
            <a:r>
              <a:rPr lang="en-US" sz="2000" dirty="0" err="1" smtClean="0"/>
              <a:t>Altmetric.com</a:t>
            </a:r>
            <a:endParaRPr lang="en-US" sz="2000" dirty="0"/>
          </a:p>
        </p:txBody>
      </p:sp>
      <p:pic>
        <p:nvPicPr>
          <p:cNvPr id="4" name="Picture 3">
            <a:hlinkClick r:id="rId2"/>
          </p:cNvPr>
          <p:cNvPicPr>
            <a:picLocks noChangeAspect="1"/>
          </p:cNvPicPr>
          <p:nvPr/>
        </p:nvPicPr>
        <p:blipFill>
          <a:blip r:embed="rId3"/>
          <a:stretch>
            <a:fillRect/>
          </a:stretch>
        </p:blipFill>
        <p:spPr>
          <a:xfrm>
            <a:off x="111245" y="1752600"/>
            <a:ext cx="8741899" cy="5062794"/>
          </a:xfrm>
          <a:prstGeom prst="rect">
            <a:avLst/>
          </a:prstGeom>
        </p:spPr>
      </p:pic>
    </p:spTree>
    <p:extLst>
      <p:ext uri="{BB962C8B-B14F-4D97-AF65-F5344CB8AC3E}">
        <p14:creationId xmlns:p14="http://schemas.microsoft.com/office/powerpoint/2010/main" val="9763995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947" y="914400"/>
            <a:ext cx="8470153" cy="838200"/>
          </a:xfrm>
        </p:spPr>
        <p:txBody>
          <a:bodyPr/>
          <a:lstStyle/>
          <a:p>
            <a:r>
              <a:rPr lang="en-US" sz="2800" dirty="0"/>
              <a:t>Other sources of </a:t>
            </a:r>
            <a:r>
              <a:rPr lang="en-US" sz="2800" dirty="0" err="1"/>
              <a:t>altmetrics</a:t>
            </a:r>
            <a:r>
              <a:rPr lang="en-US" sz="2800" dirty="0"/>
              <a:t>: </a:t>
            </a:r>
            <a:r>
              <a:rPr lang="en-US" sz="2800" dirty="0" smtClean="0"/>
              <a:t>D-scholarship powered by </a:t>
            </a:r>
            <a:r>
              <a:rPr lang="en-US" sz="2800" dirty="0" err="1" smtClean="0"/>
              <a:t>PlumX</a:t>
            </a:r>
            <a:endParaRPr lang="en-US" sz="2800" dirty="0"/>
          </a:p>
        </p:txBody>
      </p:sp>
      <p:pic>
        <p:nvPicPr>
          <p:cNvPr id="3" name="Picture 2"/>
          <p:cNvPicPr>
            <a:picLocks noChangeAspect="1"/>
          </p:cNvPicPr>
          <p:nvPr/>
        </p:nvPicPr>
        <p:blipFill>
          <a:blip r:embed="rId3"/>
          <a:stretch>
            <a:fillRect/>
          </a:stretch>
        </p:blipFill>
        <p:spPr>
          <a:xfrm>
            <a:off x="482056" y="1807566"/>
            <a:ext cx="8071530" cy="4939561"/>
          </a:xfrm>
          <a:prstGeom prst="rect">
            <a:avLst/>
          </a:prstGeom>
        </p:spPr>
      </p:pic>
    </p:spTree>
    <p:extLst>
      <p:ext uri="{BB962C8B-B14F-4D97-AF65-F5344CB8AC3E}">
        <p14:creationId xmlns:p14="http://schemas.microsoft.com/office/powerpoint/2010/main" val="21916218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796154"/>
            <a:ext cx="4080348" cy="6061845"/>
          </a:xfrm>
          <a:prstGeom prst="rect">
            <a:avLst/>
          </a:prstGeom>
        </p:spPr>
      </p:pic>
      <p:pic>
        <p:nvPicPr>
          <p:cNvPr id="6" name="Picture 5"/>
          <p:cNvPicPr>
            <a:picLocks noChangeAspect="1"/>
          </p:cNvPicPr>
          <p:nvPr/>
        </p:nvPicPr>
        <p:blipFill>
          <a:blip r:embed="rId3"/>
          <a:stretch>
            <a:fillRect/>
          </a:stretch>
        </p:blipFill>
        <p:spPr>
          <a:xfrm>
            <a:off x="3525108" y="2621448"/>
            <a:ext cx="5618892" cy="3051596"/>
          </a:xfrm>
          <a:prstGeom prst="rect">
            <a:avLst/>
          </a:prstGeom>
        </p:spPr>
      </p:pic>
    </p:spTree>
    <p:extLst>
      <p:ext uri="{BB962C8B-B14F-4D97-AF65-F5344CB8AC3E}">
        <p14:creationId xmlns:p14="http://schemas.microsoft.com/office/powerpoint/2010/main" val="149144881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0" y="2246441"/>
            <a:ext cx="9144000" cy="4308636"/>
          </a:xfrm>
          <a:prstGeom prst="rect">
            <a:avLst/>
          </a:prstGeom>
        </p:spPr>
      </p:pic>
      <p:sp>
        <p:nvSpPr>
          <p:cNvPr id="3" name="Title 2"/>
          <p:cNvSpPr>
            <a:spLocks noGrp="1"/>
          </p:cNvSpPr>
          <p:nvPr>
            <p:ph type="title"/>
          </p:nvPr>
        </p:nvSpPr>
        <p:spPr/>
        <p:txBody>
          <a:bodyPr/>
          <a:lstStyle/>
          <a:p>
            <a:r>
              <a:rPr lang="en-US" dirty="0" err="1" smtClean="0"/>
              <a:t>PlumX</a:t>
            </a:r>
            <a:r>
              <a:rPr lang="en-US" dirty="0"/>
              <a:t> </a:t>
            </a:r>
            <a:r>
              <a:rPr lang="en-US" dirty="0" smtClean="0"/>
              <a:t>sources</a:t>
            </a:r>
            <a:endParaRPr lang="en-US" dirty="0"/>
          </a:p>
        </p:txBody>
      </p:sp>
    </p:spTree>
    <p:extLst>
      <p:ext uri="{BB962C8B-B14F-4D97-AF65-F5344CB8AC3E}">
        <p14:creationId xmlns:p14="http://schemas.microsoft.com/office/powerpoint/2010/main" val="413146243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95" y="914400"/>
            <a:ext cx="7924800" cy="838200"/>
          </a:xfrm>
        </p:spPr>
        <p:txBody>
          <a:bodyPr/>
          <a:lstStyle/>
          <a:p>
            <a:r>
              <a:rPr lang="en-US" dirty="0" smtClean="0"/>
              <a:t>Impact Story</a:t>
            </a:r>
            <a:endParaRPr lang="en-US" dirty="0"/>
          </a:p>
        </p:txBody>
      </p:sp>
      <p:pic>
        <p:nvPicPr>
          <p:cNvPr id="5" name="Picture 4"/>
          <p:cNvPicPr>
            <a:picLocks noChangeAspect="1"/>
          </p:cNvPicPr>
          <p:nvPr/>
        </p:nvPicPr>
        <p:blipFill>
          <a:blip r:embed="rId3"/>
          <a:stretch>
            <a:fillRect/>
          </a:stretch>
        </p:blipFill>
        <p:spPr>
          <a:xfrm>
            <a:off x="1106362" y="1751554"/>
            <a:ext cx="6985133" cy="5106446"/>
          </a:xfrm>
          <a:prstGeom prst="rect">
            <a:avLst/>
          </a:prstGeom>
        </p:spPr>
      </p:pic>
      <p:pic>
        <p:nvPicPr>
          <p:cNvPr id="6" name="Picture 5"/>
          <p:cNvPicPr>
            <a:picLocks noChangeAspect="1"/>
          </p:cNvPicPr>
          <p:nvPr/>
        </p:nvPicPr>
        <p:blipFill>
          <a:blip r:embed="rId4"/>
          <a:stretch>
            <a:fillRect/>
          </a:stretch>
        </p:blipFill>
        <p:spPr>
          <a:xfrm>
            <a:off x="7398444" y="5108717"/>
            <a:ext cx="1386102" cy="933128"/>
          </a:xfrm>
          <a:prstGeom prst="rect">
            <a:avLst/>
          </a:prstGeom>
        </p:spPr>
      </p:pic>
    </p:spTree>
    <p:extLst>
      <p:ext uri="{BB962C8B-B14F-4D97-AF65-F5344CB8AC3E}">
        <p14:creationId xmlns:p14="http://schemas.microsoft.com/office/powerpoint/2010/main" val="54564845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60" y="1171219"/>
            <a:ext cx="8425396" cy="1671596"/>
          </a:xfrm>
        </p:spPr>
        <p:txBody>
          <a:bodyPr/>
          <a:lstStyle/>
          <a:p>
            <a:r>
              <a:rPr lang="en-US" sz="3200" dirty="0" smtClean="0"/>
              <a:t>“Discoverability </a:t>
            </a:r>
            <a:r>
              <a:rPr lang="en-US" sz="3200" dirty="0" smtClean="0"/>
              <a:t>or </a:t>
            </a:r>
            <a:r>
              <a:rPr lang="en-US" sz="3200" dirty="0" smtClean="0"/>
              <a:t>death”: how to increase visibility of your research (and reputation…)</a:t>
            </a:r>
            <a:endParaRPr lang="en-US" sz="3200" dirty="0"/>
          </a:p>
        </p:txBody>
      </p:sp>
      <p:pic>
        <p:nvPicPr>
          <p:cNvPr id="6" name="Picture 5"/>
          <p:cNvPicPr>
            <a:picLocks noChangeAspect="1"/>
          </p:cNvPicPr>
          <p:nvPr/>
        </p:nvPicPr>
        <p:blipFill>
          <a:blip r:embed="rId2"/>
          <a:stretch>
            <a:fillRect/>
          </a:stretch>
        </p:blipFill>
        <p:spPr>
          <a:xfrm>
            <a:off x="633330" y="3323872"/>
            <a:ext cx="7266163" cy="2547333"/>
          </a:xfrm>
          <a:prstGeom prst="rect">
            <a:avLst/>
          </a:prstGeom>
        </p:spPr>
      </p:pic>
    </p:spTree>
    <p:extLst>
      <p:ext uri="{BB962C8B-B14F-4D97-AF65-F5344CB8AC3E}">
        <p14:creationId xmlns:p14="http://schemas.microsoft.com/office/powerpoint/2010/main" val="2740353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016" y="1595257"/>
            <a:ext cx="8322469" cy="1568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6627" name="Picture 3"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738" y="4171209"/>
            <a:ext cx="3006324" cy="1806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6628" name="Picture 4" descr="imag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74907" y="3049478"/>
            <a:ext cx="5374522" cy="1872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 name="Title 3"/>
          <p:cNvSpPr>
            <a:spLocks noGrp="1"/>
          </p:cNvSpPr>
          <p:nvPr>
            <p:ph type="title"/>
          </p:nvPr>
        </p:nvSpPr>
        <p:spPr>
          <a:xfrm>
            <a:off x="390562" y="794002"/>
            <a:ext cx="7924800" cy="838200"/>
          </a:xfrm>
        </p:spPr>
        <p:txBody>
          <a:bodyPr/>
          <a:lstStyle/>
          <a:p>
            <a:r>
              <a:rPr lang="en-US" dirty="0" smtClean="0"/>
              <a:t>Create a profile </a:t>
            </a:r>
            <a:endParaRPr lang="en-US" dirty="0"/>
          </a:p>
        </p:txBody>
      </p:sp>
      <p:pic>
        <p:nvPicPr>
          <p:cNvPr id="2" name="Picture 1"/>
          <p:cNvPicPr>
            <a:picLocks noChangeAspect="1"/>
          </p:cNvPicPr>
          <p:nvPr/>
        </p:nvPicPr>
        <p:blipFill>
          <a:blip r:embed="rId5"/>
          <a:stretch>
            <a:fillRect/>
          </a:stretch>
        </p:blipFill>
        <p:spPr>
          <a:xfrm>
            <a:off x="3574906" y="5186350"/>
            <a:ext cx="5374522" cy="1583482"/>
          </a:xfrm>
          <a:prstGeom prst="rect">
            <a:avLst/>
          </a:prstGeom>
        </p:spPr>
      </p:pic>
    </p:spTree>
    <p:extLst>
      <p:ext uri="{BB962C8B-B14F-4D97-AF65-F5344CB8AC3E}">
        <p14:creationId xmlns:p14="http://schemas.microsoft.com/office/powerpoint/2010/main" val="217073025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084" y="914400"/>
            <a:ext cx="7924800" cy="838200"/>
          </a:xfrm>
        </p:spPr>
        <p:txBody>
          <a:bodyPr/>
          <a:lstStyle/>
          <a:p>
            <a:r>
              <a:rPr lang="en-US" dirty="0" smtClean="0"/>
              <a:t>ORCID@Pitt</a:t>
            </a:r>
            <a:endParaRPr lang="en-US" dirty="0"/>
          </a:p>
        </p:txBody>
      </p:sp>
      <p:pic>
        <p:nvPicPr>
          <p:cNvPr id="3" name="Picture 2"/>
          <p:cNvPicPr>
            <a:picLocks noChangeAspect="1"/>
          </p:cNvPicPr>
          <p:nvPr/>
        </p:nvPicPr>
        <p:blipFill>
          <a:blip r:embed="rId2"/>
          <a:stretch>
            <a:fillRect/>
          </a:stretch>
        </p:blipFill>
        <p:spPr>
          <a:xfrm>
            <a:off x="489389" y="1650290"/>
            <a:ext cx="6317656" cy="5207710"/>
          </a:xfrm>
          <a:prstGeom prst="rect">
            <a:avLst/>
          </a:prstGeom>
        </p:spPr>
      </p:pic>
      <p:sp>
        <p:nvSpPr>
          <p:cNvPr id="4" name="Rectangle 3"/>
          <p:cNvSpPr/>
          <p:nvPr/>
        </p:nvSpPr>
        <p:spPr>
          <a:xfrm>
            <a:off x="6076419" y="1182128"/>
            <a:ext cx="2490961" cy="369332"/>
          </a:xfrm>
          <a:prstGeom prst="rect">
            <a:avLst/>
          </a:prstGeom>
        </p:spPr>
        <p:txBody>
          <a:bodyPr wrap="none">
            <a:spAutoFit/>
          </a:bodyPr>
          <a:lstStyle/>
          <a:p>
            <a:r>
              <a:rPr lang="en-US" dirty="0">
                <a:hlinkClick r:id="rId3"/>
              </a:rPr>
              <a:t>https://</a:t>
            </a:r>
            <a:r>
              <a:rPr lang="en-US" dirty="0" err="1">
                <a:hlinkClick r:id="rId3"/>
              </a:rPr>
              <a:t>orcid.pitt.edu</a:t>
            </a:r>
            <a:r>
              <a:rPr lang="en-US" dirty="0">
                <a:hlinkClick r:id="rId3"/>
              </a:rPr>
              <a:t>/</a:t>
            </a:r>
            <a:endParaRPr lang="en-US" dirty="0"/>
          </a:p>
        </p:txBody>
      </p:sp>
    </p:spTree>
    <p:extLst>
      <p:ext uri="{BB962C8B-B14F-4D97-AF65-F5344CB8AC3E}">
        <p14:creationId xmlns:p14="http://schemas.microsoft.com/office/powerpoint/2010/main" val="15215168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606" y="914400"/>
            <a:ext cx="8437493" cy="838200"/>
          </a:xfrm>
        </p:spPr>
        <p:txBody>
          <a:bodyPr/>
          <a:lstStyle/>
          <a:p>
            <a:r>
              <a:rPr lang="en-US" sz="3200" dirty="0" smtClean="0"/>
              <a:t>How to increase your citation rates?</a:t>
            </a:r>
            <a:endParaRPr lang="en-US" sz="3200" dirty="0"/>
          </a:p>
        </p:txBody>
      </p:sp>
      <p:sp>
        <p:nvSpPr>
          <p:cNvPr id="3" name="Content Placeholder 2"/>
          <p:cNvSpPr>
            <a:spLocks noGrp="1"/>
          </p:cNvSpPr>
          <p:nvPr>
            <p:ph idx="1"/>
          </p:nvPr>
        </p:nvSpPr>
        <p:spPr>
          <a:xfrm>
            <a:off x="236606" y="1752600"/>
            <a:ext cx="8437493" cy="4473390"/>
          </a:xfrm>
        </p:spPr>
        <p:txBody>
          <a:bodyPr/>
          <a:lstStyle/>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Publish in the right journals (prestige; importance to the discipline; </a:t>
            </a:r>
            <a:r>
              <a:rPr lang="en-US" sz="1800" dirty="0" smtClean="0">
                <a:solidFill>
                  <a:srgbClr val="4B4B4B"/>
                </a:solidFill>
                <a:latin typeface="Arial" pitchFamily="34" charset="0"/>
                <a:cs typeface="Arial" pitchFamily="34" charset="0"/>
                <a:sym typeface="Arial" pitchFamily="34" charset="0"/>
              </a:rPr>
              <a:t>intended audiences)</a:t>
            </a:r>
            <a:endParaRPr lang="en-US" sz="1800" dirty="0">
              <a:solidFill>
                <a:srgbClr val="4B4B4B"/>
              </a:solidFill>
              <a:latin typeface="Arial" pitchFamily="34" charset="0"/>
              <a:cs typeface="Arial" pitchFamily="34" charset="0"/>
              <a:sym typeface="Arial" pitchFamily="34" charset="0"/>
            </a:endParaRP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Publish in English </a:t>
            </a: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Write review articles</a:t>
            </a: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Engage in basic research</a:t>
            </a: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Become a journal </a:t>
            </a:r>
            <a:r>
              <a:rPr lang="en-US" sz="1800" dirty="0" smtClean="0">
                <a:solidFill>
                  <a:srgbClr val="4B4B4B"/>
                </a:solidFill>
                <a:latin typeface="Arial" pitchFamily="34" charset="0"/>
                <a:cs typeface="Arial" pitchFamily="34" charset="0"/>
                <a:sym typeface="Arial" pitchFamily="34" charset="0"/>
              </a:rPr>
              <a:t>editor</a:t>
            </a:r>
            <a:endParaRPr lang="en-US" sz="1800" dirty="0">
              <a:solidFill>
                <a:srgbClr val="4B4B4B"/>
              </a:solidFill>
              <a:latin typeface="Arial" pitchFamily="34" charset="0"/>
              <a:cs typeface="Arial" pitchFamily="34" charset="0"/>
              <a:sym typeface="Arial" pitchFamily="34" charset="0"/>
            </a:endParaRP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Acquire a co-author (preferably from US or UK)</a:t>
            </a:r>
          </a:p>
          <a:p>
            <a:pPr defTabSz="1300163">
              <a:lnSpc>
                <a:spcPct val="80000"/>
              </a:lnSpc>
              <a:spcBef>
                <a:spcPts val="1400"/>
              </a:spcBef>
              <a:buClr>
                <a:srgbClr val="FF8000"/>
              </a:buClr>
            </a:pPr>
            <a:r>
              <a:rPr lang="en-US" sz="1800" dirty="0">
                <a:solidFill>
                  <a:srgbClr val="4B4B4B"/>
                </a:solidFill>
                <a:latin typeface="Arial" pitchFamily="34" charset="0"/>
                <a:cs typeface="Arial" pitchFamily="34" charset="0"/>
                <a:sym typeface="Arial" pitchFamily="34" charset="0"/>
              </a:rPr>
              <a:t>Get external funding (from different sources) </a:t>
            </a:r>
            <a:endParaRPr lang="en-US" sz="1800" dirty="0" smtClean="0">
              <a:solidFill>
                <a:srgbClr val="4B4B4B"/>
              </a:solidFill>
              <a:latin typeface="Arial" pitchFamily="34" charset="0"/>
              <a:cs typeface="Arial" pitchFamily="34" charset="0"/>
              <a:sym typeface="Arial" pitchFamily="34" charset="0"/>
            </a:endParaRPr>
          </a:p>
          <a:p>
            <a:pPr defTabSz="1300163">
              <a:lnSpc>
                <a:spcPct val="80000"/>
              </a:lnSpc>
              <a:spcBef>
                <a:spcPts val="1400"/>
              </a:spcBef>
              <a:buClr>
                <a:srgbClr val="FF8000"/>
              </a:buClr>
            </a:pPr>
            <a:r>
              <a:rPr lang="en-US" sz="1800" dirty="0">
                <a:solidFill>
                  <a:srgbClr val="4B4B4B"/>
                </a:solidFill>
                <a:latin typeface="Arial"/>
                <a:cs typeface="Arial"/>
                <a:sym typeface="Arial" pitchFamily="34" charset="0"/>
              </a:rPr>
              <a:t>Make and maintain professional/social contacts with others in your research </a:t>
            </a:r>
            <a:r>
              <a:rPr lang="en-US" sz="1800" dirty="0" smtClean="0">
                <a:solidFill>
                  <a:srgbClr val="4B4B4B"/>
                </a:solidFill>
                <a:latin typeface="Arial"/>
                <a:cs typeface="Arial"/>
                <a:sym typeface="Arial" pitchFamily="34" charset="0"/>
              </a:rPr>
              <a:t>area</a:t>
            </a:r>
            <a:endParaRPr lang="en-US" sz="1800" dirty="0">
              <a:solidFill>
                <a:srgbClr val="4B4B4B"/>
              </a:solidFill>
              <a:latin typeface="Arial"/>
              <a:cs typeface="Arial"/>
              <a:sym typeface="Arial" pitchFamily="34" charset="0"/>
            </a:endParaRPr>
          </a:p>
          <a:p>
            <a:pPr defTabSz="1300163">
              <a:lnSpc>
                <a:spcPct val="80000"/>
              </a:lnSpc>
              <a:spcBef>
                <a:spcPts val="1400"/>
              </a:spcBef>
              <a:buClr>
                <a:srgbClr val="FF8000"/>
              </a:buClr>
            </a:pPr>
            <a:r>
              <a:rPr lang="en-US" sz="1800" dirty="0">
                <a:solidFill>
                  <a:srgbClr val="4B4B4B"/>
                </a:solidFill>
                <a:latin typeface="Arial"/>
                <a:cs typeface="Arial"/>
                <a:sym typeface="Arial" pitchFamily="34" charset="0"/>
              </a:rPr>
              <a:t>Make your outputs available in open </a:t>
            </a:r>
            <a:r>
              <a:rPr lang="en-US" sz="1800" dirty="0" smtClean="0">
                <a:solidFill>
                  <a:srgbClr val="4B4B4B"/>
                </a:solidFill>
                <a:latin typeface="Arial"/>
                <a:cs typeface="Arial"/>
                <a:sym typeface="Arial" pitchFamily="34" charset="0"/>
              </a:rPr>
              <a:t>access</a:t>
            </a:r>
            <a:endParaRPr lang="en-US" sz="1800" dirty="0">
              <a:solidFill>
                <a:srgbClr val="4B4B4B"/>
              </a:solidFill>
              <a:latin typeface="Arial"/>
              <a:cs typeface="Arial"/>
              <a:sym typeface="Arial" pitchFamily="34" charset="0"/>
            </a:endParaRPr>
          </a:p>
          <a:p>
            <a:r>
              <a:rPr lang="en-US" sz="1800" dirty="0" smtClean="0">
                <a:latin typeface="Arial"/>
                <a:cs typeface="Arial"/>
              </a:rPr>
              <a:t>Use social media</a:t>
            </a:r>
            <a:endParaRPr lang="en-US" sz="1800" dirty="0">
              <a:latin typeface="Arial"/>
              <a:cs typeface="Arial"/>
            </a:endParaRPr>
          </a:p>
        </p:txBody>
      </p:sp>
    </p:spTree>
    <p:extLst>
      <p:ext uri="{BB962C8B-B14F-4D97-AF65-F5344CB8AC3E}">
        <p14:creationId xmlns:p14="http://schemas.microsoft.com/office/powerpoint/2010/main" val="60867018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Share your research outputs</a:t>
            </a:r>
            <a:endParaRPr lang="en-US" dirty="0"/>
          </a:p>
        </p:txBody>
      </p:sp>
      <p:sp>
        <p:nvSpPr>
          <p:cNvPr id="4" name="Content Placeholder 3"/>
          <p:cNvSpPr>
            <a:spLocks noGrp="1"/>
          </p:cNvSpPr>
          <p:nvPr>
            <p:ph idx="1"/>
          </p:nvPr>
        </p:nvSpPr>
        <p:spPr/>
        <p:txBody>
          <a:bodyPr/>
          <a:lstStyle/>
          <a:p>
            <a:r>
              <a:rPr lang="en-US" dirty="0" smtClean="0"/>
              <a:t>Preprints (your IR, </a:t>
            </a:r>
            <a:r>
              <a:rPr lang="en-US" dirty="0" err="1" smtClean="0"/>
              <a:t>ArXiv</a:t>
            </a:r>
            <a:r>
              <a:rPr lang="en-US" dirty="0" smtClean="0"/>
              <a:t>, </a:t>
            </a:r>
            <a:r>
              <a:rPr lang="en-US" dirty="0" err="1" smtClean="0"/>
              <a:t>bioxiv.org</a:t>
            </a:r>
            <a:r>
              <a:rPr lang="en-US" dirty="0" smtClean="0"/>
              <a:t>, etc.) </a:t>
            </a:r>
          </a:p>
          <a:p>
            <a:r>
              <a:rPr lang="en-US" dirty="0" smtClean="0"/>
              <a:t>Software (e.g. </a:t>
            </a:r>
            <a:r>
              <a:rPr lang="en-US" dirty="0" err="1" smtClean="0"/>
              <a:t>GitHub</a:t>
            </a:r>
            <a:r>
              <a:rPr lang="en-US" dirty="0" smtClean="0"/>
              <a:t>)</a:t>
            </a:r>
          </a:p>
          <a:p>
            <a:r>
              <a:rPr lang="en-US" dirty="0" smtClean="0"/>
              <a:t>Data (your IR, </a:t>
            </a:r>
            <a:r>
              <a:rPr lang="en-US" dirty="0" err="1" smtClean="0"/>
              <a:t>Figshare</a:t>
            </a:r>
            <a:r>
              <a:rPr lang="en-US" dirty="0" smtClean="0"/>
              <a:t>)</a:t>
            </a:r>
          </a:p>
          <a:p>
            <a:r>
              <a:rPr lang="en-US" dirty="0" smtClean="0"/>
              <a:t>Slides (your IR </a:t>
            </a:r>
            <a:r>
              <a:rPr lang="en-US" dirty="0" err="1" smtClean="0"/>
              <a:t>SlideShare</a:t>
            </a:r>
            <a:r>
              <a:rPr lang="en-US" dirty="0" smtClean="0"/>
              <a:t>)</a:t>
            </a:r>
            <a:endParaRPr lang="en-US" dirty="0"/>
          </a:p>
        </p:txBody>
      </p:sp>
    </p:spTree>
    <p:extLst>
      <p:ext uri="{BB962C8B-B14F-4D97-AF65-F5344CB8AC3E}">
        <p14:creationId xmlns:p14="http://schemas.microsoft.com/office/powerpoint/2010/main" val="135373452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everyone know… </a:t>
            </a:r>
            <a:endParaRPr lang="en-US" dirty="0"/>
          </a:p>
        </p:txBody>
      </p:sp>
      <p:sp>
        <p:nvSpPr>
          <p:cNvPr id="4" name="Content Placeholder 3"/>
          <p:cNvSpPr>
            <a:spLocks noGrp="1"/>
          </p:cNvSpPr>
          <p:nvPr>
            <p:ph idx="1"/>
          </p:nvPr>
        </p:nvSpPr>
        <p:spPr/>
        <p:txBody>
          <a:bodyPr/>
          <a:lstStyle/>
          <a:p>
            <a:r>
              <a:rPr lang="en-US" dirty="0" smtClean="0"/>
              <a:t>Become a </a:t>
            </a:r>
            <a:r>
              <a:rPr lang="en-US" b="1" dirty="0" smtClean="0"/>
              <a:t>resident</a:t>
            </a:r>
            <a:r>
              <a:rPr lang="en-US" dirty="0" smtClean="0"/>
              <a:t> of the online environment</a:t>
            </a:r>
          </a:p>
          <a:p>
            <a:r>
              <a:rPr lang="en-US" dirty="0" smtClean="0"/>
              <a:t>Blog</a:t>
            </a:r>
          </a:p>
          <a:p>
            <a:r>
              <a:rPr lang="en-US" dirty="0" smtClean="0"/>
              <a:t>Tweet</a:t>
            </a:r>
          </a:p>
          <a:p>
            <a:r>
              <a:rPr lang="en-US" dirty="0" smtClean="0"/>
              <a:t>Try out Kudos (</a:t>
            </a:r>
            <a:r>
              <a:rPr lang="en-US" dirty="0" err="1" smtClean="0"/>
              <a:t>growkudos.com</a:t>
            </a:r>
            <a:r>
              <a:rPr lang="en-US" dirty="0" smtClean="0"/>
              <a:t>)</a:t>
            </a:r>
          </a:p>
        </p:txBody>
      </p:sp>
      <p:sp>
        <p:nvSpPr>
          <p:cNvPr id="5" name="TextBox 4"/>
          <p:cNvSpPr txBox="1"/>
          <p:nvPr/>
        </p:nvSpPr>
        <p:spPr>
          <a:xfrm>
            <a:off x="3170723" y="5362298"/>
            <a:ext cx="5793559" cy="1323439"/>
          </a:xfrm>
          <a:prstGeom prst="rect">
            <a:avLst/>
          </a:prstGeom>
          <a:noFill/>
        </p:spPr>
        <p:txBody>
          <a:bodyPr wrap="square" rtlCol="0">
            <a:spAutoFit/>
          </a:bodyPr>
          <a:lstStyle/>
          <a:p>
            <a:r>
              <a:rPr lang="en-US" sz="2000" baseline="30000" dirty="0" smtClean="0"/>
              <a:t>researchers </a:t>
            </a:r>
            <a:r>
              <a:rPr lang="en-US" sz="2000" baseline="30000" dirty="0"/>
              <a:t>aiming to enhance their reputation are likely to be more successful by adopting a resident approach rather than a visitor one. This, because cultivating digital identities and relationships online, indeed, </a:t>
            </a:r>
            <a:r>
              <a:rPr lang="en-US" sz="2000" b="1" baseline="30000" dirty="0"/>
              <a:t>turning the web into a crucial component of one's research undertakings, as Residents do, can be of great benefit for remaining relevant and visible</a:t>
            </a:r>
            <a:r>
              <a:rPr lang="en-US" sz="2000" b="1" baseline="30000" dirty="0" smtClean="0"/>
              <a:t>. </a:t>
            </a:r>
            <a:r>
              <a:rPr lang="en-US" sz="2000" baseline="30000" dirty="0" smtClean="0"/>
              <a:t>(</a:t>
            </a:r>
            <a:r>
              <a:rPr lang="en-US" sz="1400" i="1" baseline="30000" dirty="0" smtClean="0"/>
              <a:t>Esposito, 2013</a:t>
            </a:r>
            <a:r>
              <a:rPr lang="en-US" sz="2000" baseline="30000" dirty="0" smtClean="0"/>
              <a:t>)</a:t>
            </a:r>
            <a:endParaRPr lang="en-US" sz="2000" dirty="0"/>
          </a:p>
        </p:txBody>
      </p:sp>
    </p:spTree>
    <p:extLst>
      <p:ext uri="{BB962C8B-B14F-4D97-AF65-F5344CB8AC3E}">
        <p14:creationId xmlns:p14="http://schemas.microsoft.com/office/powerpoint/2010/main" val="389195823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781" y="1531234"/>
            <a:ext cx="4869707" cy="2473771"/>
          </a:xfrm>
          <a:prstGeom prst="rect">
            <a:avLst/>
          </a:prstGeom>
        </p:spPr>
      </p:pic>
      <p:sp>
        <p:nvSpPr>
          <p:cNvPr id="3" name="Title 2"/>
          <p:cNvSpPr>
            <a:spLocks noGrp="1"/>
          </p:cNvSpPr>
          <p:nvPr>
            <p:ph type="title"/>
          </p:nvPr>
        </p:nvSpPr>
        <p:spPr>
          <a:xfrm>
            <a:off x="174781" y="821193"/>
            <a:ext cx="7924800" cy="838200"/>
          </a:xfrm>
        </p:spPr>
        <p:txBody>
          <a:bodyPr/>
          <a:lstStyle/>
          <a:p>
            <a:r>
              <a:rPr lang="en-US" dirty="0" smtClean="0"/>
              <a:t>Join informal research networks</a:t>
            </a:r>
            <a:endParaRPr lang="en-US" dirty="0"/>
          </a:p>
        </p:txBody>
      </p:sp>
      <p:pic>
        <p:nvPicPr>
          <p:cNvPr id="4" name="Picture 3"/>
          <p:cNvPicPr>
            <a:picLocks noChangeAspect="1"/>
          </p:cNvPicPr>
          <p:nvPr/>
        </p:nvPicPr>
        <p:blipFill>
          <a:blip r:embed="rId3"/>
          <a:stretch>
            <a:fillRect/>
          </a:stretch>
        </p:blipFill>
        <p:spPr>
          <a:xfrm>
            <a:off x="4521022" y="3800512"/>
            <a:ext cx="4498198" cy="2963673"/>
          </a:xfrm>
          <a:prstGeom prst="rect">
            <a:avLst/>
          </a:prstGeom>
        </p:spPr>
      </p:pic>
    </p:spTree>
    <p:extLst>
      <p:ext uri="{BB962C8B-B14F-4D97-AF65-F5344CB8AC3E}">
        <p14:creationId xmlns:p14="http://schemas.microsoft.com/office/powerpoint/2010/main" val="19841445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About blogging…</a:t>
            </a:r>
            <a:endParaRPr lang="en-US" dirty="0"/>
          </a:p>
        </p:txBody>
      </p:sp>
      <p:sp>
        <p:nvSpPr>
          <p:cNvPr id="6" name="Content Placeholder 5"/>
          <p:cNvSpPr>
            <a:spLocks noGrp="1"/>
          </p:cNvSpPr>
          <p:nvPr>
            <p:ph idx="1"/>
          </p:nvPr>
        </p:nvSpPr>
        <p:spPr>
          <a:xfrm>
            <a:off x="749300" y="1981200"/>
            <a:ext cx="7924800" cy="4207678"/>
          </a:xfrm>
        </p:spPr>
        <p:txBody>
          <a:bodyPr/>
          <a:lstStyle/>
          <a:p>
            <a:r>
              <a:rPr lang="en-US" sz="2000" dirty="0" smtClean="0"/>
              <a:t>Figure out why you want to blog and who your targeted audience is (potential collaborator, employer, guy on the street)</a:t>
            </a:r>
          </a:p>
          <a:p>
            <a:r>
              <a:rPr lang="en-US" sz="2000" dirty="0" smtClean="0"/>
              <a:t>Set it up (</a:t>
            </a:r>
            <a:r>
              <a:rPr lang="en-US" sz="2000" dirty="0" err="1" smtClean="0"/>
              <a:t>WordPress</a:t>
            </a:r>
            <a:r>
              <a:rPr lang="en-US" sz="2000" dirty="0" smtClean="0"/>
              <a:t> or </a:t>
            </a:r>
            <a:r>
              <a:rPr lang="en-US" sz="2000" dirty="0" err="1" smtClean="0"/>
              <a:t>Tumblr</a:t>
            </a:r>
            <a:r>
              <a:rPr lang="en-US" sz="2000" dirty="0" smtClean="0"/>
              <a:t>?)</a:t>
            </a:r>
          </a:p>
          <a:p>
            <a:r>
              <a:rPr lang="en-US" sz="2000" dirty="0" smtClean="0"/>
              <a:t>Join a blog network (e.g. </a:t>
            </a:r>
            <a:r>
              <a:rPr lang="en-US" sz="2000" dirty="0" err="1" smtClean="0"/>
              <a:t>ResearchBlogging.org</a:t>
            </a:r>
            <a:r>
              <a:rPr lang="en-US" sz="2000" dirty="0"/>
              <a:t> or </a:t>
            </a:r>
            <a:r>
              <a:rPr lang="en-US" sz="2000" dirty="0" err="1" smtClean="0"/>
              <a:t>scienceblogs.com</a:t>
            </a:r>
            <a:r>
              <a:rPr lang="en-US" sz="2000" dirty="0" smtClean="0"/>
              <a:t>)</a:t>
            </a:r>
          </a:p>
          <a:p>
            <a:r>
              <a:rPr lang="en-US" sz="2000" dirty="0" smtClean="0"/>
              <a:t>Find and stick to your niche</a:t>
            </a:r>
          </a:p>
          <a:p>
            <a:r>
              <a:rPr lang="en-US" sz="2000" dirty="0" smtClean="0"/>
              <a:t>Link to others and credit their work </a:t>
            </a:r>
          </a:p>
          <a:p>
            <a:r>
              <a:rPr lang="en-US" sz="2000" dirty="0" smtClean="0"/>
              <a:t>Remember the headline</a:t>
            </a:r>
          </a:p>
          <a:p>
            <a:r>
              <a:rPr lang="en-US" sz="2000" dirty="0" smtClean="0"/>
              <a:t>Promote your blog on Twitter, Facebook, etc.</a:t>
            </a:r>
          </a:p>
          <a:p>
            <a:r>
              <a:rPr lang="en-US" sz="2000" dirty="0" smtClean="0"/>
              <a:t>Be regular in your habit</a:t>
            </a:r>
          </a:p>
        </p:txBody>
      </p:sp>
      <p:sp>
        <p:nvSpPr>
          <p:cNvPr id="7" name="TextBox 6"/>
          <p:cNvSpPr txBox="1"/>
          <p:nvPr/>
        </p:nvSpPr>
        <p:spPr>
          <a:xfrm>
            <a:off x="4710667" y="6470897"/>
            <a:ext cx="4203203" cy="276999"/>
          </a:xfrm>
          <a:prstGeom prst="rect">
            <a:avLst/>
          </a:prstGeom>
          <a:noFill/>
        </p:spPr>
        <p:txBody>
          <a:bodyPr wrap="square" rtlCol="0">
            <a:spAutoFit/>
          </a:bodyPr>
          <a:lstStyle/>
          <a:p>
            <a:r>
              <a:rPr lang="en-US" sz="1200" dirty="0" smtClean="0"/>
              <a:t>After Kelly Oakes, </a:t>
            </a:r>
            <a:r>
              <a:rPr lang="en-US" sz="1200" i="1" dirty="0" smtClean="0"/>
              <a:t>Guardian S</a:t>
            </a:r>
            <a:r>
              <a:rPr lang="en-US" sz="1200" dirty="0" smtClean="0"/>
              <a:t>cience Writer, April 2014</a:t>
            </a:r>
            <a:endParaRPr lang="en-US" sz="1200" dirty="0"/>
          </a:p>
        </p:txBody>
      </p:sp>
    </p:spTree>
    <p:extLst>
      <p:ext uri="{BB962C8B-B14F-4D97-AF65-F5344CB8AC3E}">
        <p14:creationId xmlns:p14="http://schemas.microsoft.com/office/powerpoint/2010/main" val="348520108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tweet or not to tweet…</a:t>
            </a:r>
            <a:endParaRPr lang="en-US" dirty="0"/>
          </a:p>
        </p:txBody>
      </p:sp>
      <p:sp>
        <p:nvSpPr>
          <p:cNvPr id="3" name="Content Placeholder 2"/>
          <p:cNvSpPr>
            <a:spLocks noGrp="1"/>
          </p:cNvSpPr>
          <p:nvPr>
            <p:ph idx="1"/>
          </p:nvPr>
        </p:nvSpPr>
        <p:spPr/>
        <p:txBody>
          <a:bodyPr/>
          <a:lstStyle/>
          <a:p>
            <a:r>
              <a:rPr lang="en-US" dirty="0"/>
              <a:t>As a means of participating in a </a:t>
            </a:r>
            <a:r>
              <a:rPr lang="en-US" dirty="0" smtClean="0"/>
              <a:t>community </a:t>
            </a:r>
          </a:p>
          <a:p>
            <a:pPr lvl="1"/>
            <a:r>
              <a:rPr lang="en-US" dirty="0" smtClean="0"/>
              <a:t>To finding </a:t>
            </a:r>
            <a:r>
              <a:rPr lang="en-US" dirty="0"/>
              <a:t>collaborators, </a:t>
            </a:r>
            <a:endParaRPr lang="en-US" dirty="0" smtClean="0"/>
          </a:p>
          <a:p>
            <a:pPr lvl="1"/>
            <a:r>
              <a:rPr lang="en-US" dirty="0" smtClean="0"/>
              <a:t>To connecting </a:t>
            </a:r>
            <a:r>
              <a:rPr lang="en-US" dirty="0"/>
              <a:t>with others at conferences</a:t>
            </a:r>
            <a:r>
              <a:rPr lang="en-US" dirty="0" smtClean="0"/>
              <a:t>;</a:t>
            </a:r>
          </a:p>
          <a:p>
            <a:pPr lvl="1"/>
            <a:r>
              <a:rPr lang="en-US" dirty="0" smtClean="0"/>
              <a:t>To keep </a:t>
            </a:r>
            <a:r>
              <a:rPr lang="en-US" dirty="0"/>
              <a:t>on top of your field; </a:t>
            </a:r>
            <a:endParaRPr lang="en-US" dirty="0" smtClean="0"/>
          </a:p>
          <a:p>
            <a:pPr lvl="1"/>
            <a:r>
              <a:rPr lang="en-US" dirty="0" smtClean="0"/>
              <a:t>To showcase </a:t>
            </a:r>
            <a:r>
              <a:rPr lang="en-US" dirty="0"/>
              <a:t>your research and other work</a:t>
            </a:r>
            <a:endParaRPr lang="en-US" dirty="0"/>
          </a:p>
        </p:txBody>
      </p:sp>
    </p:spTree>
    <p:extLst>
      <p:ext uri="{BB962C8B-B14F-4D97-AF65-F5344CB8AC3E}">
        <p14:creationId xmlns:p14="http://schemas.microsoft.com/office/powerpoint/2010/main" val="315489547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326" y="914400"/>
            <a:ext cx="7924800" cy="838200"/>
          </a:xfrm>
        </p:spPr>
        <p:txBody>
          <a:bodyPr/>
          <a:lstStyle/>
          <a:p>
            <a:r>
              <a:rPr lang="en-US" dirty="0" smtClean="0"/>
              <a:t>How to tweet effectively…</a:t>
            </a:r>
            <a:endParaRPr lang="en-US" dirty="0"/>
          </a:p>
        </p:txBody>
      </p:sp>
      <p:sp>
        <p:nvSpPr>
          <p:cNvPr id="3" name="Content Placeholder 2"/>
          <p:cNvSpPr>
            <a:spLocks noGrp="1"/>
          </p:cNvSpPr>
          <p:nvPr>
            <p:ph idx="1"/>
          </p:nvPr>
        </p:nvSpPr>
        <p:spPr>
          <a:xfrm>
            <a:off x="670536" y="1784568"/>
            <a:ext cx="7924800" cy="3886200"/>
          </a:xfrm>
        </p:spPr>
        <p:txBody>
          <a:bodyPr/>
          <a:lstStyle/>
          <a:p>
            <a:r>
              <a:rPr lang="en-US" sz="1600" dirty="0"/>
              <a:t>Have a decent profile picture and text - this is how people will find you. </a:t>
            </a:r>
            <a:r>
              <a:rPr lang="en-US" sz="1600" dirty="0" smtClean="0"/>
              <a:t>(Jon </a:t>
            </a:r>
            <a:r>
              <a:rPr lang="en-US" sz="1600" dirty="0"/>
              <a:t>Tennant, </a:t>
            </a:r>
            <a:r>
              <a:rPr lang="en-US" sz="1600" u="sng" dirty="0" smtClean="0">
                <a:hlinkClick r:id="rId2"/>
              </a:rPr>
              <a:t>https</a:t>
            </a:r>
            <a:r>
              <a:rPr lang="en-US" sz="1600" u="sng" dirty="0">
                <a:hlinkClick r:id="rId2"/>
              </a:rPr>
              <a:t>://twitter.com/</a:t>
            </a:r>
            <a:r>
              <a:rPr lang="en-US" sz="1600" u="sng" dirty="0" err="1" smtClean="0">
                <a:hlinkClick r:id="rId2"/>
              </a:rPr>
              <a:t>Protohedgehog</a:t>
            </a:r>
            <a:r>
              <a:rPr lang="en-US" sz="1600" u="sng" dirty="0" smtClean="0"/>
              <a:t>)</a:t>
            </a:r>
            <a:endParaRPr lang="en-US" dirty="0"/>
          </a:p>
          <a:p>
            <a:r>
              <a:rPr lang="en-US" sz="1600" dirty="0" smtClean="0"/>
              <a:t>Use </a:t>
            </a:r>
            <a:r>
              <a:rPr lang="en-US" sz="1600" dirty="0"/>
              <a:t>the Twitter search (or </a:t>
            </a:r>
            <a:r>
              <a:rPr lang="en-US" sz="1600" dirty="0" err="1"/>
              <a:t>Goolge</a:t>
            </a:r>
            <a:r>
              <a:rPr lang="en-US" sz="1600" dirty="0"/>
              <a:t> search) to find topics that interest you - this will allow you to find and follow people working in your area - and they may, in turn, follow you back.  If someone follows you, unless they are selling snake oil, follow them back</a:t>
            </a:r>
            <a:r>
              <a:rPr lang="en-US" sz="1600" dirty="0" smtClean="0"/>
              <a:t>.</a:t>
            </a:r>
            <a:endParaRPr lang="en-US" dirty="0"/>
          </a:p>
          <a:p>
            <a:r>
              <a:rPr lang="en-US" sz="1600" dirty="0"/>
              <a:t>Look out for </a:t>
            </a:r>
            <a:r>
              <a:rPr lang="en-US" sz="1600" dirty="0" smtClean="0"/>
              <a:t>hash tags </a:t>
            </a:r>
            <a:r>
              <a:rPr lang="en-US" sz="1600" dirty="0"/>
              <a:t>for events in your field (conferences/seminars).  Follow them, even (some would say especially) if you aren’t there.  Comment on tweets that interest you or where you have something to say. </a:t>
            </a:r>
            <a:endParaRPr lang="en-US" sz="1600" dirty="0" smtClean="0"/>
          </a:p>
          <a:p>
            <a:r>
              <a:rPr lang="en-US" sz="1600" dirty="0" smtClean="0"/>
              <a:t>Set </a:t>
            </a:r>
            <a:r>
              <a:rPr lang="en-US" sz="1600" dirty="0"/>
              <a:t>up search alerts to keep abreast of activity that’s of interest to you</a:t>
            </a:r>
            <a:r>
              <a:rPr lang="en-US" sz="1600" dirty="0" smtClean="0"/>
              <a:t>.</a:t>
            </a:r>
            <a:endParaRPr lang="en-US" dirty="0"/>
          </a:p>
          <a:p>
            <a:r>
              <a:rPr lang="en-US" sz="1600" dirty="0"/>
              <a:t>Use a decent Twitter app on your mobile and desktop devices to manage your activity.  </a:t>
            </a:r>
            <a:r>
              <a:rPr lang="en-US" sz="1600" dirty="0" smtClean="0"/>
              <a:t>(e.g. </a:t>
            </a:r>
            <a:r>
              <a:rPr lang="en-US" sz="1600" dirty="0" err="1" smtClean="0"/>
              <a:t>TweetDeck</a:t>
            </a:r>
            <a:r>
              <a:rPr lang="en-US" sz="1600" dirty="0" smtClean="0"/>
              <a:t> </a:t>
            </a:r>
            <a:r>
              <a:rPr lang="en-US" sz="1600" dirty="0"/>
              <a:t>on the desktop and </a:t>
            </a:r>
            <a:r>
              <a:rPr lang="en-US" sz="1600" dirty="0" err="1"/>
              <a:t>Echofon</a:t>
            </a:r>
            <a:r>
              <a:rPr lang="en-US" sz="1600" dirty="0"/>
              <a:t> on iPhone and </a:t>
            </a:r>
            <a:r>
              <a:rPr lang="en-US" sz="1600" dirty="0" err="1" smtClean="0"/>
              <a:t>iPad</a:t>
            </a:r>
            <a:r>
              <a:rPr lang="en-US" sz="1600" dirty="0" smtClean="0"/>
              <a:t>)</a:t>
            </a:r>
          </a:p>
          <a:p>
            <a:r>
              <a:rPr lang="en-US" sz="1600" dirty="0"/>
              <a:t>Tweet when your community is most active, and most likely to see your stuff.  Use a service like Buffer to schedule tweets if you are normally tied up in labs or classes when your audience is active</a:t>
            </a:r>
            <a:r>
              <a:rPr lang="en-US" sz="1600" dirty="0" smtClean="0"/>
              <a:t>.</a:t>
            </a:r>
          </a:p>
          <a:p>
            <a:r>
              <a:rPr lang="en-US" sz="1600" dirty="0"/>
              <a:t>Make use of Twitter lists to organize people you follow into thematic groups so that you don’t miss key things.</a:t>
            </a:r>
          </a:p>
          <a:p>
            <a:endParaRPr lang="en-US" sz="1600" dirty="0"/>
          </a:p>
          <a:p>
            <a:endParaRPr lang="en-US" dirty="0"/>
          </a:p>
          <a:p>
            <a:pPr marL="0" indent="0">
              <a:buNone/>
            </a:pPr>
            <a:endParaRPr lang="en-US" dirty="0"/>
          </a:p>
        </p:txBody>
      </p:sp>
    </p:spTree>
    <p:extLst>
      <p:ext uri="{BB962C8B-B14F-4D97-AF65-F5344CB8AC3E}">
        <p14:creationId xmlns:p14="http://schemas.microsoft.com/office/powerpoint/2010/main" val="102438875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tips… </a:t>
            </a:r>
            <a:endParaRPr lang="en-US" dirty="0"/>
          </a:p>
        </p:txBody>
      </p:sp>
      <p:sp>
        <p:nvSpPr>
          <p:cNvPr id="3" name="Content Placeholder 2"/>
          <p:cNvSpPr>
            <a:spLocks noGrp="1"/>
          </p:cNvSpPr>
          <p:nvPr>
            <p:ph idx="1"/>
          </p:nvPr>
        </p:nvSpPr>
        <p:spPr>
          <a:xfrm>
            <a:off x="345610" y="1653176"/>
            <a:ext cx="7924800" cy="4966165"/>
          </a:xfrm>
        </p:spPr>
        <p:txBody>
          <a:bodyPr/>
          <a:lstStyle/>
          <a:p>
            <a:r>
              <a:rPr lang="en-US" sz="1600" dirty="0"/>
              <a:t>Tweet things that you find interesting or useful - news items, stuff you have read and so on.  Offer your own take on these items</a:t>
            </a:r>
            <a:r>
              <a:rPr lang="en-US" sz="1600" dirty="0" smtClean="0"/>
              <a:t>.</a:t>
            </a:r>
          </a:p>
          <a:p>
            <a:r>
              <a:rPr lang="en-US" sz="1600" dirty="0" smtClean="0"/>
              <a:t>Tweet </a:t>
            </a:r>
            <a:r>
              <a:rPr lang="en-US" sz="1600" dirty="0"/>
              <a:t>regularly but don’t overdo it - you don’t want to come across as addicted!  Appear engaged</a:t>
            </a:r>
            <a:r>
              <a:rPr lang="en-US" sz="1600" dirty="0" smtClean="0"/>
              <a:t>.</a:t>
            </a:r>
            <a:endParaRPr lang="en-US" sz="1600" dirty="0"/>
          </a:p>
          <a:p>
            <a:r>
              <a:rPr lang="en-US" sz="1600" dirty="0"/>
              <a:t>Engage in conversations and good-natured debate </a:t>
            </a:r>
            <a:endParaRPr lang="en-US" sz="1600" dirty="0" smtClean="0"/>
          </a:p>
          <a:p>
            <a:r>
              <a:rPr lang="en-US" sz="1600" dirty="0" err="1" smtClean="0"/>
              <a:t>Retweet</a:t>
            </a:r>
            <a:r>
              <a:rPr lang="en-US" sz="1600" dirty="0" smtClean="0"/>
              <a:t> </a:t>
            </a:r>
            <a:r>
              <a:rPr lang="en-US" sz="1600" dirty="0"/>
              <a:t>other people’s tweets - they will </a:t>
            </a:r>
            <a:r>
              <a:rPr lang="en-US" sz="1600" dirty="0" err="1"/>
              <a:t>retweet</a:t>
            </a:r>
            <a:r>
              <a:rPr lang="en-US" sz="1600" dirty="0"/>
              <a:t> your own stuff - and that all helps to build your visibility in the </a:t>
            </a:r>
            <a:r>
              <a:rPr lang="en-US" sz="1600" dirty="0" smtClean="0"/>
              <a:t>community</a:t>
            </a:r>
            <a:endParaRPr lang="en-US" sz="1600" dirty="0"/>
          </a:p>
          <a:p>
            <a:r>
              <a:rPr lang="en-US" sz="1600" dirty="0" smtClean="0"/>
              <a:t>Some </a:t>
            </a:r>
            <a:r>
              <a:rPr lang="en-US" sz="1600" dirty="0"/>
              <a:t>key things to follow - journals in your field </a:t>
            </a:r>
            <a:r>
              <a:rPr lang="en-US" sz="1600" dirty="0" smtClean="0"/>
              <a:t>(@</a:t>
            </a:r>
            <a:r>
              <a:rPr lang="en-US" sz="1600" dirty="0"/>
              <a:t>nature @NEJM @PLOSONE); research agencies in your field (@NSF @</a:t>
            </a:r>
            <a:r>
              <a:rPr lang="en-US" sz="1600" dirty="0" smtClean="0"/>
              <a:t>NIH)</a:t>
            </a:r>
            <a:r>
              <a:rPr lang="en-US" sz="1600" dirty="0"/>
              <a:t>; departments/universities (@</a:t>
            </a:r>
            <a:r>
              <a:rPr lang="en-US" sz="1600" dirty="0" err="1"/>
              <a:t>PittTweet</a:t>
            </a:r>
            <a:r>
              <a:rPr lang="en-US" sz="1600" dirty="0"/>
              <a:t> @</a:t>
            </a:r>
            <a:r>
              <a:rPr lang="en-US" sz="1600" dirty="0" err="1"/>
              <a:t>PittHealthSci</a:t>
            </a:r>
            <a:r>
              <a:rPr lang="en-US" sz="1600" dirty="0"/>
              <a:t>); research stars /PIs (you can use something like </a:t>
            </a:r>
            <a:r>
              <a:rPr lang="en-US" sz="1600" dirty="0" err="1"/>
              <a:t>SciVal</a:t>
            </a:r>
            <a:r>
              <a:rPr lang="en-US" sz="1600" dirty="0"/>
              <a:t> to find key names and look for them on Twitter); professional bodies in your field </a:t>
            </a:r>
            <a:r>
              <a:rPr lang="en-US" sz="1600" dirty="0" smtClean="0"/>
              <a:t>– </a:t>
            </a:r>
            <a:r>
              <a:rPr lang="en-US" sz="1600" dirty="0"/>
              <a:t>(</a:t>
            </a:r>
            <a:r>
              <a:rPr lang="en-US" sz="1600" dirty="0" smtClean="0"/>
              <a:t>@</a:t>
            </a:r>
            <a:r>
              <a:rPr lang="en-US" sz="1600" dirty="0" err="1"/>
              <a:t>TheOfficialACM</a:t>
            </a:r>
            <a:r>
              <a:rPr lang="en-US" sz="1600" dirty="0"/>
              <a:t>, @</a:t>
            </a:r>
            <a:r>
              <a:rPr lang="en-US" sz="1600" dirty="0" err="1"/>
              <a:t>ACEPNow</a:t>
            </a:r>
            <a:r>
              <a:rPr lang="en-US" sz="1600" dirty="0"/>
              <a:t>)  </a:t>
            </a:r>
            <a:endParaRPr lang="en-US" sz="1600" dirty="0" smtClean="0"/>
          </a:p>
          <a:p>
            <a:r>
              <a:rPr lang="en-US" sz="1600" dirty="0" smtClean="0"/>
              <a:t>Track </a:t>
            </a:r>
            <a:r>
              <a:rPr lang="en-US" sz="1600" dirty="0"/>
              <a:t>your ‘impact’ - use a service like </a:t>
            </a:r>
            <a:r>
              <a:rPr lang="en-US" sz="1600" dirty="0" err="1"/>
              <a:t>SumAll</a:t>
            </a:r>
            <a:r>
              <a:rPr lang="en-US" sz="1600" dirty="0"/>
              <a:t> to see trends in your follower numbers, reach of your tweets and </a:t>
            </a:r>
            <a:r>
              <a:rPr lang="en-US" sz="1600" dirty="0" err="1" smtClean="0"/>
              <a:t>retweets</a:t>
            </a:r>
            <a:endParaRPr lang="en-US" sz="1600" dirty="0"/>
          </a:p>
          <a:p>
            <a:r>
              <a:rPr lang="en-US" sz="1600" dirty="0"/>
              <a:t>Use a service like bit.ly to shorten URLs that you wish to include in a </a:t>
            </a:r>
            <a:r>
              <a:rPr lang="en-US" sz="1600" dirty="0" smtClean="0"/>
              <a:t>tweet</a:t>
            </a:r>
            <a:endParaRPr lang="en-US" sz="1600" dirty="0"/>
          </a:p>
          <a:p>
            <a:r>
              <a:rPr lang="en-US" sz="1600" dirty="0"/>
              <a:t>If it’s appropriate, add an image to your tweet - this will make it stand out more</a:t>
            </a:r>
            <a:endParaRPr lang="en-US" sz="1600" dirty="0"/>
          </a:p>
        </p:txBody>
      </p:sp>
    </p:spTree>
    <p:extLst>
      <p:ext uri="{BB962C8B-B14F-4D97-AF65-F5344CB8AC3E}">
        <p14:creationId xmlns:p14="http://schemas.microsoft.com/office/powerpoint/2010/main" val="1843681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128" y="914400"/>
            <a:ext cx="7924800" cy="838200"/>
          </a:xfrm>
        </p:spPr>
        <p:txBody>
          <a:bodyPr/>
          <a:lstStyle/>
          <a:p>
            <a:r>
              <a:rPr lang="en-US" dirty="0" smtClean="0"/>
              <a:t>Kudos</a:t>
            </a:r>
            <a:endParaRPr lang="en-US" dirty="0"/>
          </a:p>
        </p:txBody>
      </p:sp>
      <p:sp>
        <p:nvSpPr>
          <p:cNvPr id="3" name="Rectangle 2"/>
          <p:cNvSpPr/>
          <p:nvPr/>
        </p:nvSpPr>
        <p:spPr>
          <a:xfrm>
            <a:off x="223575" y="2462636"/>
            <a:ext cx="2852584" cy="830997"/>
          </a:xfrm>
          <a:prstGeom prst="rect">
            <a:avLst/>
          </a:prstGeom>
        </p:spPr>
        <p:txBody>
          <a:bodyPr wrap="square">
            <a:spAutoFit/>
          </a:bodyPr>
          <a:lstStyle/>
          <a:p>
            <a:r>
              <a:rPr lang="en-US" sz="2400" baseline="30000" dirty="0"/>
              <a:t>“a web</a:t>
            </a:r>
            <a:r>
              <a:rPr lang="en-US" sz="2400" baseline="30000" dirty="0" smtClean="0"/>
              <a:t>-to </a:t>
            </a:r>
            <a:r>
              <a:rPr lang="en-US" sz="2400" baseline="30000" dirty="0"/>
              <a:t>maximize the visibility and impact of their published articles</a:t>
            </a:r>
            <a:r>
              <a:rPr lang="en-US" sz="2400" baseline="30000" dirty="0" smtClean="0"/>
              <a:t>.”</a:t>
            </a:r>
            <a:endParaRPr lang="en-US" sz="2400" dirty="0"/>
          </a:p>
        </p:txBody>
      </p:sp>
      <p:pic>
        <p:nvPicPr>
          <p:cNvPr id="4" name="Picture 3">
            <a:hlinkClick r:id="rId3"/>
          </p:cNvPr>
          <p:cNvPicPr>
            <a:picLocks noChangeAspect="1"/>
          </p:cNvPicPr>
          <p:nvPr/>
        </p:nvPicPr>
        <p:blipFill>
          <a:blip r:embed="rId4"/>
          <a:stretch>
            <a:fillRect/>
          </a:stretch>
        </p:blipFill>
        <p:spPr>
          <a:xfrm>
            <a:off x="3285897" y="1042241"/>
            <a:ext cx="5396444" cy="5640996"/>
          </a:xfrm>
          <a:prstGeom prst="rect">
            <a:avLst/>
          </a:prstGeom>
        </p:spPr>
      </p:pic>
    </p:spTree>
    <p:extLst>
      <p:ext uri="{BB962C8B-B14F-4D97-AF65-F5344CB8AC3E}">
        <p14:creationId xmlns:p14="http://schemas.microsoft.com/office/powerpoint/2010/main" val="179534870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owerpoint-template-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Georgia"/>
        <a:ea typeface="ＭＳ Ｐゴシック"/>
        <a:cs typeface="ＭＳ Ｐゴシック"/>
      </a:majorFont>
      <a:minorFont>
        <a:latin typeface="Georgi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powerpoint-template-blue.thmx</Template>
  <TotalTime>33252</TotalTime>
  <Words>1451</Words>
  <Application>Microsoft Macintosh PowerPoint</Application>
  <PresentationFormat>On-screen Show (4:3)</PresentationFormat>
  <Paragraphs>157</Paragraphs>
  <Slides>34</Slides>
  <Notes>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powerpoint-template-blue</vt:lpstr>
      <vt:lpstr>Bibliometrics, altmetrics and social networks to support your research career development</vt:lpstr>
      <vt:lpstr>PowerPoint Presentation</vt:lpstr>
      <vt:lpstr>Sources of academic prestige </vt:lpstr>
      <vt:lpstr>PowerPoint Presentation</vt:lpstr>
      <vt:lpstr>ECR and the Matthew Effect</vt:lpstr>
      <vt:lpstr>Reputation is everything*</vt:lpstr>
      <vt:lpstr>Research lifecycle and tools that support it</vt:lpstr>
      <vt:lpstr>Publish or perish</vt:lpstr>
      <vt:lpstr>Where to “publish” and how to track impact</vt:lpstr>
      <vt:lpstr>Journal Impact Indicators</vt:lpstr>
      <vt:lpstr>Citation-based indicators</vt:lpstr>
      <vt:lpstr>Citations: Google scholar</vt:lpstr>
      <vt:lpstr>Web of Science and Essential Science Indicators</vt:lpstr>
      <vt:lpstr>Scopus</vt:lpstr>
      <vt:lpstr>Scopus</vt:lpstr>
      <vt:lpstr>No citations?  No problem: your research in social networks (altmetric.com)</vt:lpstr>
      <vt:lpstr>Altmetric.com sources</vt:lpstr>
      <vt:lpstr>Other sources of altmetrics: Scopus powered by Altmetric.com</vt:lpstr>
      <vt:lpstr>Other sources of altmetrics: D-scholarship powered by PlumX</vt:lpstr>
      <vt:lpstr>PowerPoint Presentation</vt:lpstr>
      <vt:lpstr>PlumX sources</vt:lpstr>
      <vt:lpstr>Impact Story</vt:lpstr>
      <vt:lpstr>“Discoverability or death”: how to increase visibility of your research (and reputation…)</vt:lpstr>
      <vt:lpstr>Create a profile </vt:lpstr>
      <vt:lpstr>ORCID@Pitt</vt:lpstr>
      <vt:lpstr>How to increase your citation rates?</vt:lpstr>
      <vt:lpstr>Share your research outputs</vt:lpstr>
      <vt:lpstr>Let everyone know… </vt:lpstr>
      <vt:lpstr>Join informal research networks</vt:lpstr>
      <vt:lpstr>About blogging…</vt:lpstr>
      <vt:lpstr>To tweet or not to tweet…</vt:lpstr>
      <vt:lpstr>How to tweet effectively…</vt:lpstr>
      <vt:lpstr>Twitter tips… </vt:lpstr>
      <vt:lpstr>Kudos</vt:lpstr>
    </vt:vector>
  </TitlesOfParts>
  <Company>University of Pittsburgh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Bibliometrics, altmetrics and social networks to support your research career development</dc:title>
  <dc:creator>Berenika Webster</dc:creator>
  <cp:lastModifiedBy>Berenika Webster</cp:lastModifiedBy>
  <cp:revision>55</cp:revision>
  <dcterms:created xsi:type="dcterms:W3CDTF">2015-09-08T12:56:41Z</dcterms:created>
  <dcterms:modified xsi:type="dcterms:W3CDTF">2015-10-02T13:21:24Z</dcterms:modified>
</cp:coreProperties>
</file>