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4" r:id="rId4"/>
    <p:sldId id="265" r:id="rId5"/>
    <p:sldId id="266" r:id="rId6"/>
    <p:sldId id="258" r:id="rId7"/>
    <p:sldId id="257" r:id="rId8"/>
    <p:sldId id="268" r:id="rId9"/>
    <p:sldId id="259" r:id="rId10"/>
    <p:sldId id="294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27" r:id="rId30"/>
    <p:sldId id="317" r:id="rId31"/>
    <p:sldId id="318" r:id="rId32"/>
    <p:sldId id="319" r:id="rId33"/>
    <p:sldId id="320" r:id="rId34"/>
    <p:sldId id="321" r:id="rId35"/>
    <p:sldId id="322" r:id="rId36"/>
    <p:sldId id="328" r:id="rId37"/>
    <p:sldId id="329" r:id="rId38"/>
    <p:sldId id="330" r:id="rId39"/>
    <p:sldId id="323" r:id="rId40"/>
    <p:sldId id="324" r:id="rId41"/>
    <p:sldId id="325" r:id="rId42"/>
    <p:sldId id="326" r:id="rId43"/>
    <p:sldId id="262" r:id="rId44"/>
    <p:sldId id="263" r:id="rId45"/>
    <p:sldId id="28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39" d="100"/>
          <a:sy n="39" d="100"/>
        </p:scale>
        <p:origin x="72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6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2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0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4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9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3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6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3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7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BFC9-12B5-4835-88E2-C60081E0F757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5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hyperlink" Target="mailto:michael.bolam@pitt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MiDZS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Refine/OpenRefine/wiki/Installation-Instructions" TargetMode="External"/><Relationship Id="rId2" Type="http://schemas.openxmlformats.org/officeDocument/2006/relationships/hyperlink" Target="http://www.openrefine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3333/" TargetMode="External"/><Relationship Id="rId2" Type="http://schemas.openxmlformats.org/officeDocument/2006/relationships/hyperlink" Target="http://127.0.0.1:333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housemuseum.com/collection/database/opensearch/phm_collection_mar12.zip" TargetMode="External"/><Relationship Id="rId2" Type="http://schemas.openxmlformats.org/officeDocument/2006/relationships/hyperlink" Target="http://www.powerhousemuseum.com/collection/database/download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sa/2.5/au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refine.deri.ie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sparql.freeyourmetadata.org/authorities-processed/" TargetMode="External"/><Relationship Id="rId2" Type="http://schemas.openxmlformats.org/officeDocument/2006/relationships/hyperlink" Target="http://sparql.freeyourmetadata.org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software.freeyourmetadata.org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penRefine/OpenRefine/wiki/Google-refine-expression-language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Refine/OpenRefine/wiki/Documentation-For-Users" TargetMode="External"/><Relationship Id="rId2" Type="http://schemas.openxmlformats.org/officeDocument/2006/relationships/hyperlink" Target="https://github.com/OpenRefine/OpenRefine/wi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ook.freeyourmetadata.org/" TargetMode="External"/><Relationship Id="rId5" Type="http://schemas.openxmlformats.org/officeDocument/2006/relationships/hyperlink" Target="http://freeyourmetadata.org/" TargetMode="External"/><Relationship Id="rId4" Type="http://schemas.openxmlformats.org/officeDocument/2006/relationships/hyperlink" Target="https://www.packtpub.com/big-data-and-business-intelligence/using-openrefine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MiDZS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3441305"/>
            <a:ext cx="4163716" cy="2739158"/>
          </a:xfrm>
          <a:solidFill>
            <a:srgbClr val="BCC2C1"/>
          </a:solidFill>
        </p:spPr>
        <p:txBody>
          <a:bodyPr>
            <a:noAutofit/>
          </a:bodyPr>
          <a:lstStyle/>
          <a:p>
            <a:pPr algn="just"/>
            <a:r>
              <a:rPr lang="en-US" sz="3600" dirty="0" smtClean="0"/>
              <a:t>Mike Bolam</a:t>
            </a:r>
          </a:p>
          <a:p>
            <a:pPr algn="just"/>
            <a:r>
              <a:rPr lang="en-US" sz="3200" dirty="0" smtClean="0"/>
              <a:t>Metadata Librarian</a:t>
            </a:r>
          </a:p>
          <a:p>
            <a:pPr algn="just"/>
            <a:r>
              <a:rPr lang="en-US" sz="2800" dirty="0" smtClean="0"/>
              <a:t>Digital Scholarship Services</a:t>
            </a:r>
          </a:p>
          <a:p>
            <a:pPr algn="just"/>
            <a:r>
              <a:rPr lang="en-US" sz="2800" dirty="0" smtClean="0"/>
              <a:t>University Library System</a:t>
            </a:r>
          </a:p>
          <a:p>
            <a:pPr algn="just"/>
            <a:r>
              <a:rPr lang="en-US" sz="1800" dirty="0" smtClean="0">
                <a:hlinkClick r:id="rId2"/>
              </a:rPr>
              <a:t>michael.bolam@pitt.edu</a:t>
            </a:r>
            <a:r>
              <a:rPr lang="en-US" sz="1800" dirty="0" smtClean="0"/>
              <a:t> // 412-648-5908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13" y="1122363"/>
            <a:ext cx="11098174" cy="182905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42" y="3441305"/>
            <a:ext cx="2739158" cy="273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2667"/>
            <a:ext cx="10515600" cy="3044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dirty="0" smtClean="0">
                <a:hlinkClick r:id="rId2"/>
              </a:rPr>
              <a:t>http://goo.gl/MiDZSm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266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</a:t>
            </a:r>
            <a:r>
              <a:rPr lang="en-US" dirty="0" err="1" smtClean="0"/>
              <a:t>OpenRefine</a:t>
            </a:r>
            <a:r>
              <a:rPr lang="en-US" dirty="0" smtClean="0"/>
              <a:t>? What can I do with it?</a:t>
            </a:r>
          </a:p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 smtClean="0"/>
          </a:p>
          <a:p>
            <a:r>
              <a:rPr lang="en-US" dirty="0" smtClean="0"/>
              <a:t>Exploring data</a:t>
            </a:r>
            <a:endParaRPr lang="en-US" dirty="0"/>
          </a:p>
          <a:p>
            <a:r>
              <a:rPr lang="en-US" dirty="0" smtClean="0"/>
              <a:t>Analyzing and fixing data</a:t>
            </a:r>
          </a:p>
          <a:p>
            <a:r>
              <a:rPr lang="en-US" dirty="0" smtClean="0"/>
              <a:t>If we have time:</a:t>
            </a:r>
          </a:p>
          <a:p>
            <a:pPr lvl="1"/>
            <a:r>
              <a:rPr lang="en-US" dirty="0" smtClean="0"/>
              <a:t>Some advance data operations</a:t>
            </a:r>
          </a:p>
          <a:p>
            <a:pPr lvl="2"/>
            <a:r>
              <a:rPr lang="en-US" dirty="0" smtClean="0"/>
              <a:t>Splitting, clustering, transforming, adding derived columns</a:t>
            </a:r>
          </a:p>
          <a:p>
            <a:pPr lvl="1"/>
            <a:r>
              <a:rPr lang="en-US" dirty="0" smtClean="0"/>
              <a:t>Installing extensions</a:t>
            </a:r>
          </a:p>
          <a:p>
            <a:pPr lvl="1"/>
            <a:r>
              <a:rPr lang="en-US" dirty="0" smtClean="0"/>
              <a:t>Linking datasets &amp; named-entity extraction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OpenRefine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Interactive Data Transformation (IDT) tool</a:t>
            </a:r>
          </a:p>
          <a:p>
            <a:r>
              <a:rPr lang="en-US" dirty="0" smtClean="0"/>
              <a:t>A tool for visualizing and manipulating data</a:t>
            </a:r>
          </a:p>
          <a:p>
            <a:r>
              <a:rPr lang="en-US" dirty="0" smtClean="0"/>
              <a:t>Not a good for creating new data</a:t>
            </a:r>
          </a:p>
          <a:p>
            <a:r>
              <a:rPr lang="en-US" dirty="0" smtClean="0"/>
              <a:t>Extremely powerful for exploring, cleaning, and linking data</a:t>
            </a:r>
          </a:p>
          <a:p>
            <a:r>
              <a:rPr lang="en-US" dirty="0" smtClean="0"/>
              <a:t>Open Source, free, and community supported</a:t>
            </a:r>
          </a:p>
          <a:p>
            <a:r>
              <a:rPr lang="en-US" dirty="0" smtClean="0"/>
              <a:t>Formerly known as </a:t>
            </a:r>
            <a:r>
              <a:rPr lang="en-US" dirty="0" err="1" smtClean="0"/>
              <a:t>Gridworks</a:t>
            </a:r>
            <a:r>
              <a:rPr lang="en-US" dirty="0" smtClean="0"/>
              <a:t> Freebase then </a:t>
            </a:r>
            <a:r>
              <a:rPr lang="en-US" dirty="0" err="1" smtClean="0"/>
              <a:t>GoogleRefine</a:t>
            </a:r>
            <a:endParaRPr lang="en-US" dirty="0" smtClean="0"/>
          </a:p>
          <a:p>
            <a:pPr lvl="1"/>
            <a:r>
              <a:rPr lang="en-US" dirty="0" err="1" smtClean="0"/>
              <a:t>OpenRefine</a:t>
            </a:r>
            <a:r>
              <a:rPr lang="en-US" dirty="0" smtClean="0"/>
              <a:t> 2.6 is still considered a beta release, so we’ll be using </a:t>
            </a:r>
            <a:r>
              <a:rPr lang="en-US" dirty="0" err="1" smtClean="0"/>
              <a:t>GoogleRefine</a:t>
            </a:r>
            <a:r>
              <a:rPr lang="en-US" dirty="0" smtClean="0"/>
              <a:t> 2.5.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2" y="0"/>
            <a:ext cx="11258736" cy="6858000"/>
          </a:xfrm>
        </p:spPr>
      </p:pic>
      <p:sp>
        <p:nvSpPr>
          <p:cNvPr id="6" name="TextBox 5"/>
          <p:cNvSpPr txBox="1"/>
          <p:nvPr/>
        </p:nvSpPr>
        <p:spPr>
          <a:xfrm>
            <a:off x="418982" y="6211669"/>
            <a:ext cx="388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http://openrefine.org/2015/01/26/Mapping-OpenRefine-ecosystem.html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7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OpenRefine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Clean up data that is:</a:t>
            </a:r>
          </a:p>
          <a:p>
            <a:pPr lvl="1"/>
            <a:r>
              <a:rPr lang="en-US" dirty="0" smtClean="0"/>
              <a:t>In a simple tabular format</a:t>
            </a:r>
          </a:p>
          <a:p>
            <a:pPr lvl="1"/>
            <a:r>
              <a:rPr lang="en-US" dirty="0" smtClean="0"/>
              <a:t>Is inconsistently formatted</a:t>
            </a:r>
          </a:p>
          <a:p>
            <a:pPr lvl="1"/>
            <a:r>
              <a:rPr lang="en-US" dirty="0" smtClean="0"/>
              <a:t>Has inconsistent terminology</a:t>
            </a:r>
          </a:p>
          <a:p>
            <a:r>
              <a:rPr lang="en-US" dirty="0" smtClean="0"/>
              <a:t>Get an overview of a data set</a:t>
            </a:r>
          </a:p>
          <a:p>
            <a:r>
              <a:rPr lang="en-US" dirty="0" smtClean="0"/>
              <a:t>Resolve inconsistencies</a:t>
            </a:r>
          </a:p>
          <a:p>
            <a:r>
              <a:rPr lang="en-US" dirty="0" smtClean="0"/>
              <a:t>Split data up into more granular parts</a:t>
            </a:r>
          </a:p>
          <a:p>
            <a:r>
              <a:rPr lang="en-US" dirty="0" smtClean="0"/>
              <a:t>Match local data up to other data sets</a:t>
            </a:r>
          </a:p>
          <a:p>
            <a:r>
              <a:rPr lang="en-US" dirty="0" smtClean="0"/>
              <a:t>Enhance a data set with data from other sources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9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http://www.openrefine.org</a:t>
            </a:r>
            <a:endParaRPr lang="en-US" dirty="0"/>
          </a:p>
          <a:p>
            <a:r>
              <a:rPr lang="en-US" dirty="0" smtClean="0"/>
              <a:t>Direct link to the downloads</a:t>
            </a:r>
            <a:endParaRPr lang="en-US" dirty="0" smtClean="0">
              <a:hlinkClick r:id="rId3"/>
            </a:endParaRPr>
          </a:p>
          <a:p>
            <a:pPr lvl="1"/>
            <a:r>
              <a:rPr lang="en-US" dirty="0" smtClean="0">
                <a:hlinkClick r:id="rId3"/>
              </a:rPr>
              <a:t>https://github.com/OpenRefine/OpenRefine/wiki/Installation-Instructions</a:t>
            </a:r>
            <a:r>
              <a:rPr lang="en-US" dirty="0" smtClean="0"/>
              <a:t> </a:t>
            </a:r>
          </a:p>
          <a:p>
            <a:r>
              <a:rPr lang="en-US" dirty="0" smtClean="0"/>
              <a:t> Windows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Download the ZIP </a:t>
            </a:r>
            <a:r>
              <a:rPr lang="en-US" altLang="en-US" sz="2600" dirty="0" smtClean="0"/>
              <a:t>archive.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 smtClean="0"/>
              <a:t>Unzip &amp; extract </a:t>
            </a:r>
            <a:r>
              <a:rPr lang="en-US" altLang="en-US" sz="2600" dirty="0"/>
              <a:t>the contents of the archive to a folder of your </a:t>
            </a:r>
            <a:r>
              <a:rPr lang="en-US" altLang="en-US" sz="2600" dirty="0" smtClean="0"/>
              <a:t>choice.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 smtClean="0"/>
              <a:t>To </a:t>
            </a:r>
            <a:r>
              <a:rPr lang="en-US" altLang="en-US" sz="2600" dirty="0"/>
              <a:t>launch </a:t>
            </a:r>
            <a:r>
              <a:rPr lang="en-US" altLang="en-US" sz="2600" dirty="0" err="1"/>
              <a:t>OpenRefine</a:t>
            </a:r>
            <a:r>
              <a:rPr lang="en-US" altLang="en-US" sz="2600" dirty="0"/>
              <a:t>, double-click on openrefine.exe</a:t>
            </a:r>
            <a:r>
              <a:rPr lang="en-US" altLang="en-US" sz="2600" dirty="0" smtClean="0"/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/>
              <a:t>Mac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Download the DMG file.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Open the disk image </a:t>
            </a:r>
            <a:r>
              <a:rPr lang="en-US" altLang="en-US" sz="2600" dirty="0" smtClean="0"/>
              <a:t>&amp; </a:t>
            </a:r>
            <a:r>
              <a:rPr lang="en-US" altLang="en-US" sz="2600" dirty="0"/>
              <a:t>drag the </a:t>
            </a:r>
            <a:r>
              <a:rPr lang="en-US" altLang="en-US" sz="2600" dirty="0" err="1"/>
              <a:t>OpenRefine</a:t>
            </a:r>
            <a:r>
              <a:rPr lang="en-US" altLang="en-US" sz="2600" dirty="0"/>
              <a:t> icon into the Applications folder.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Double-click on the icon to start </a:t>
            </a:r>
            <a:r>
              <a:rPr lang="en-US" altLang="en-US" sz="2600" dirty="0" err="1"/>
              <a:t>OpenRefine</a:t>
            </a:r>
            <a:r>
              <a:rPr lang="en-US" altLang="en-US" sz="2600" dirty="0" smtClean="0"/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3000" dirty="0" smtClean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  <a:p>
            <a:pPr lvl="1"/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OpenRefine</a:t>
            </a:r>
            <a:r>
              <a:rPr lang="en-US" dirty="0" smtClean="0"/>
              <a:t> runs locally on your computer. It does not require an internet connection, unless you want to reconcile your data with external sources.</a:t>
            </a:r>
          </a:p>
          <a:p>
            <a:pPr lvl="1"/>
            <a:r>
              <a:rPr lang="en-US" dirty="0" smtClean="0"/>
              <a:t>If you close you browser, you can get back </a:t>
            </a:r>
            <a:r>
              <a:rPr lang="en-US" dirty="0" err="1" smtClean="0"/>
              <a:t>OpenRefine</a:t>
            </a:r>
            <a:r>
              <a:rPr lang="en-US" dirty="0" smtClean="0"/>
              <a:t> by pointing it here: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://127.0.0.1:3333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or </a:t>
            </a:r>
            <a:r>
              <a:rPr lang="en-US" dirty="0" smtClean="0">
                <a:hlinkClick r:id="rId3"/>
              </a:rPr>
              <a:t>http://localhost:3333</a:t>
            </a:r>
            <a:r>
              <a:rPr lang="en-US" dirty="0" smtClean="0"/>
              <a:t> </a:t>
            </a:r>
          </a:p>
          <a:p>
            <a:r>
              <a:rPr lang="en-US" dirty="0" smtClean="0"/>
              <a:t>Your data is not stored online or shared with anyone.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some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www.powerhousemuseum.com/collection/database/download.php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www.powerhousemuseum.com/collection/database/opensearch/phm_collection_mar12.zip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 smtClean="0"/>
              <a:t>Created </a:t>
            </a:r>
            <a:r>
              <a:rPr lang="en-US" dirty="0" smtClean="0"/>
              <a:t>from the Powerhouse Museum metadata which been </a:t>
            </a:r>
            <a:r>
              <a:rPr lang="en-US" dirty="0"/>
              <a:t>released under a </a:t>
            </a:r>
            <a:r>
              <a:rPr lang="en-US" dirty="0">
                <a:hlinkClick r:id="rId4"/>
              </a:rPr>
              <a:t>CC-BY-SA Creative Commons Attribution Share Alike license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79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OpenRefine</a:t>
            </a:r>
            <a:r>
              <a:rPr lang="en-US" dirty="0" smtClean="0"/>
              <a:t>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9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new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Left hand menu</a:t>
            </a:r>
          </a:p>
          <a:p>
            <a:pPr lvl="1"/>
            <a:r>
              <a:rPr lang="en-US" dirty="0" smtClean="0"/>
              <a:t>Create project</a:t>
            </a:r>
          </a:p>
          <a:p>
            <a:pPr lvl="1"/>
            <a:r>
              <a:rPr lang="en-US" dirty="0" smtClean="0"/>
              <a:t>Open project</a:t>
            </a:r>
          </a:p>
          <a:p>
            <a:pPr lvl="1"/>
            <a:r>
              <a:rPr lang="en-US" dirty="0" smtClean="0"/>
              <a:t>Import project</a:t>
            </a:r>
          </a:p>
          <a:p>
            <a:r>
              <a:rPr lang="en-US" dirty="0" smtClean="0"/>
              <a:t>Mention File Formats</a:t>
            </a:r>
          </a:p>
          <a:p>
            <a:r>
              <a:rPr lang="en-US" dirty="0" smtClean="0"/>
              <a:t>Choose Create Project – This Computer</a:t>
            </a:r>
          </a:p>
          <a:p>
            <a:pPr lvl="1"/>
            <a:r>
              <a:rPr lang="en-US" dirty="0" smtClean="0"/>
              <a:t>Choose PHM TSV file</a:t>
            </a:r>
          </a:p>
          <a:p>
            <a:pPr lvl="1"/>
            <a:r>
              <a:rPr lang="en-US" dirty="0" smtClean="0"/>
              <a:t>Click next</a:t>
            </a:r>
          </a:p>
          <a:p>
            <a:r>
              <a:rPr lang="en-US" dirty="0" smtClean="0"/>
              <a:t>Give tour of upload page</a:t>
            </a:r>
          </a:p>
          <a:p>
            <a:pPr lvl="1"/>
            <a:r>
              <a:rPr lang="en-US" dirty="0" smtClean="0"/>
              <a:t>Explain tick boxes – especially Parse Cell into Number, </a:t>
            </a:r>
            <a:r>
              <a:rPr lang="en-US" dirty="0" err="1" smtClean="0"/>
              <a:t>etc</a:t>
            </a:r>
            <a:r>
              <a:rPr lang="en-US" dirty="0" smtClean="0"/>
              <a:t>, and </a:t>
            </a:r>
          </a:p>
          <a:p>
            <a:pPr lvl="1"/>
            <a:r>
              <a:rPr lang="en-US" dirty="0" smtClean="0"/>
              <a:t>Quotation Marks – Quotes have not syntactic meaning in this data</a:t>
            </a:r>
          </a:p>
          <a:p>
            <a:pPr lvl="2"/>
            <a:r>
              <a:rPr lang="en-US" dirty="0" smtClean="0"/>
              <a:t>Uncheck this box. Some data may use quotes as a delimiter (especially common in comma separated data)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95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your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number of rows - 75,814</a:t>
            </a:r>
          </a:p>
          <a:p>
            <a:r>
              <a:rPr lang="en-US" dirty="0" smtClean="0"/>
              <a:t>Column Headers and Menus</a:t>
            </a:r>
          </a:p>
          <a:p>
            <a:pPr lvl="1"/>
            <a:r>
              <a:rPr lang="en-US" dirty="0" smtClean="0"/>
              <a:t>All – Star, Flag, and ID – Can star/flag rows for later operations</a:t>
            </a:r>
          </a:p>
          <a:p>
            <a:pPr lvl="1"/>
            <a:r>
              <a:rPr lang="en-US" dirty="0" smtClean="0"/>
              <a:t>Click one of the triangles – Look at menus</a:t>
            </a:r>
          </a:p>
          <a:p>
            <a:r>
              <a:rPr lang="en-US" dirty="0" smtClean="0"/>
              <a:t>Cell Contents</a:t>
            </a:r>
          </a:p>
          <a:p>
            <a:pPr lvl="1"/>
            <a:r>
              <a:rPr lang="en-US" dirty="0" smtClean="0"/>
              <a:t>Quick review of the data to make sure it parsed correctly (change to view 50 rows)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Manipulating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Collapsing columns</a:t>
            </a:r>
          </a:p>
          <a:p>
            <a:pPr lvl="1"/>
            <a:r>
              <a:rPr lang="en-US" dirty="0" smtClean="0"/>
              <a:t>Dropdown, View, Collapse options, collapse all</a:t>
            </a:r>
          </a:p>
          <a:p>
            <a:pPr lvl="1"/>
            <a:r>
              <a:rPr lang="en-US" dirty="0" smtClean="0"/>
              <a:t>All dropdown, view, expand all</a:t>
            </a:r>
          </a:p>
          <a:p>
            <a:r>
              <a:rPr lang="en-US" dirty="0" smtClean="0"/>
              <a:t>Rename &amp; Remove</a:t>
            </a:r>
          </a:p>
          <a:p>
            <a:pPr lvl="1"/>
            <a:r>
              <a:rPr lang="en-US" dirty="0" smtClean="0"/>
              <a:t>Dropdown, Edit, rename – remove period at end of Description header</a:t>
            </a:r>
          </a:p>
          <a:p>
            <a:r>
              <a:rPr lang="en-US" dirty="0" smtClean="0"/>
              <a:t>Moving columns around</a:t>
            </a:r>
          </a:p>
          <a:p>
            <a:pPr lvl="1"/>
            <a:r>
              <a:rPr lang="en-US" dirty="0" smtClean="0"/>
              <a:t>Move a single column? From the column dropdown. Edit column. Describe options</a:t>
            </a:r>
          </a:p>
          <a:p>
            <a:pPr lvl="1"/>
            <a:r>
              <a:rPr lang="en-US" dirty="0" smtClean="0"/>
              <a:t>Reorder or remove multiple columns? All dropdown, Reorder/Remove</a:t>
            </a:r>
          </a:p>
        </p:txBody>
      </p:sp>
    </p:spTree>
    <p:extLst>
      <p:ext uri="{BB962C8B-B14F-4D97-AF65-F5344CB8AC3E}">
        <p14:creationId xmlns:p14="http://schemas.microsoft.com/office/powerpoint/2010/main" val="111614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and fixing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</a:p>
          <a:p>
            <a:r>
              <a:rPr lang="en-US" dirty="0" smtClean="0"/>
              <a:t>Faceting</a:t>
            </a:r>
          </a:p>
          <a:p>
            <a:r>
              <a:rPr lang="en-US" dirty="0" smtClean="0"/>
              <a:t>Detecting duplications</a:t>
            </a:r>
          </a:p>
          <a:p>
            <a:r>
              <a:rPr lang="en-US" dirty="0" smtClean="0"/>
              <a:t>Using text filters</a:t>
            </a:r>
          </a:p>
          <a:p>
            <a:r>
              <a:rPr lang="en-US" dirty="0" smtClean="0"/>
              <a:t>Simple cell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5564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Can sort as a visual aid or make permanent.</a:t>
            </a:r>
          </a:p>
          <a:p>
            <a:r>
              <a:rPr lang="en-US" dirty="0" smtClean="0"/>
              <a:t>Record id - Sort</a:t>
            </a:r>
          </a:p>
          <a:p>
            <a:r>
              <a:rPr lang="en-US" dirty="0" smtClean="0"/>
              <a:t>Options (point out submenu smallest/earliest </a:t>
            </a:r>
            <a:r>
              <a:rPr lang="en-US" dirty="0" err="1" smtClean="0"/>
              <a:t>first,etc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Text (case ignored)</a:t>
            </a:r>
          </a:p>
          <a:p>
            <a:pPr lvl="1"/>
            <a:r>
              <a:rPr lang="en-US" dirty="0" smtClean="0"/>
              <a:t>Number</a:t>
            </a:r>
          </a:p>
          <a:p>
            <a:pPr lvl="1"/>
            <a:r>
              <a:rPr lang="en-US" dirty="0" smtClean="0"/>
              <a:t>Dates</a:t>
            </a:r>
          </a:p>
          <a:p>
            <a:pPr lvl="1"/>
            <a:r>
              <a:rPr lang="en-US" dirty="0" smtClean="0"/>
              <a:t>Boolean</a:t>
            </a:r>
          </a:p>
          <a:p>
            <a:pPr lvl="1"/>
            <a:r>
              <a:rPr lang="en-US" dirty="0" smtClean="0"/>
              <a:t>Point out we can reorder blanks and errors (don’t match our sort type).</a:t>
            </a:r>
          </a:p>
          <a:p>
            <a:r>
              <a:rPr lang="en-US" dirty="0" smtClean="0"/>
              <a:t>Sort by number, smallest first &amp; look at results.</a:t>
            </a:r>
          </a:p>
          <a:p>
            <a:r>
              <a:rPr lang="en-US" dirty="0" smtClean="0"/>
              <a:t>Right now, only effects display</a:t>
            </a:r>
          </a:p>
          <a:p>
            <a:r>
              <a:rPr lang="en-US" dirty="0" smtClean="0"/>
              <a:t>Let’s look at the new Sort menu at the top:</a:t>
            </a:r>
          </a:p>
          <a:p>
            <a:pPr lvl="1"/>
            <a:r>
              <a:rPr lang="en-US" dirty="0" smtClean="0"/>
              <a:t>One click to reverse, remove, or make permanent. </a:t>
            </a:r>
            <a:endParaRPr lang="en-US" dirty="0"/>
          </a:p>
          <a:p>
            <a:pPr lvl="1"/>
            <a:r>
              <a:rPr lang="en-US" dirty="0" smtClean="0"/>
              <a:t>Make permanent change the order of your data. </a:t>
            </a:r>
          </a:p>
        </p:txBody>
      </p:sp>
    </p:spTree>
    <p:extLst>
      <p:ext uri="{BB962C8B-B14F-4D97-AF65-F5344CB8AC3E}">
        <p14:creationId xmlns:p14="http://schemas.microsoft.com/office/powerpoint/2010/main" val="177517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Doesn’t affect the values, but is helpful for understanding data.</a:t>
            </a:r>
          </a:p>
          <a:p>
            <a:pPr lvl="1"/>
            <a:r>
              <a:rPr lang="en-US" dirty="0" smtClean="0"/>
              <a:t>Find errors and blanks, find misspellings, other inconsistencies</a:t>
            </a:r>
          </a:p>
          <a:p>
            <a:r>
              <a:rPr lang="en-US" dirty="0" smtClean="0"/>
              <a:t>Can be used to perform operations on a subset of data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83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Facets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Can give you a quick idea of the type of data in a field.</a:t>
            </a:r>
          </a:p>
          <a:p>
            <a:r>
              <a:rPr lang="en-US" dirty="0" smtClean="0"/>
              <a:t>Categories, Facet, Text Facet</a:t>
            </a:r>
          </a:p>
          <a:p>
            <a:pPr lvl="1"/>
            <a:r>
              <a:rPr lang="en-US" dirty="0" smtClean="0"/>
              <a:t>14,805 – uses too much memory</a:t>
            </a:r>
          </a:p>
          <a:p>
            <a:pPr lvl="1"/>
            <a:r>
              <a:rPr lang="en-US" dirty="0" smtClean="0"/>
              <a:t>Click Facet by choice counts – brings up new menu</a:t>
            </a:r>
          </a:p>
          <a:p>
            <a:pPr lvl="1"/>
            <a:r>
              <a:rPr lang="en-US" dirty="0" smtClean="0"/>
              <a:t>Move 0 to 1000 to show most common</a:t>
            </a:r>
          </a:p>
          <a:p>
            <a:pPr lvl="1"/>
            <a:r>
              <a:rPr lang="en-US" dirty="0" smtClean="0"/>
              <a:t>Shows top 7 – Click “7 Choices” – opens a field you can copy/paste</a:t>
            </a:r>
          </a:p>
          <a:p>
            <a:pPr lvl="1"/>
            <a:r>
              <a:rPr lang="en-US" dirty="0" smtClean="0"/>
              <a:t>Slide back to 100 – 89 categories show up in more &gt;= 100 records</a:t>
            </a:r>
          </a:p>
          <a:p>
            <a:pPr lvl="1"/>
            <a:r>
              <a:rPr lang="en-US" dirty="0" smtClean="0"/>
              <a:t>Click one to return the objects with that value in categories</a:t>
            </a:r>
          </a:p>
          <a:p>
            <a:pPr lvl="1"/>
            <a:r>
              <a:rPr lang="en-US" dirty="0" smtClean="0"/>
              <a:t>Talk about multi-value cells. We’ll use </a:t>
            </a:r>
            <a:r>
              <a:rPr lang="en-US" dirty="0" err="1" smtClean="0"/>
              <a:t>GoogleRefine</a:t>
            </a:r>
            <a:r>
              <a:rPr lang="en-US" dirty="0" smtClean="0"/>
              <a:t> later to split </a:t>
            </a:r>
          </a:p>
          <a:p>
            <a:r>
              <a:rPr lang="en-US" dirty="0" smtClean="0"/>
              <a:t>Height, Facet, Text Facet </a:t>
            </a:r>
          </a:p>
          <a:p>
            <a:pPr lvl="1"/>
            <a:r>
              <a:rPr lang="en-US" dirty="0" smtClean="0"/>
              <a:t>Note that we can’t do numeric here, because of units</a:t>
            </a:r>
          </a:p>
          <a:p>
            <a:pPr lvl="1"/>
            <a:r>
              <a:rPr lang="en-US" dirty="0" smtClean="0"/>
              <a:t>Sort by count, scroll down towards the bottom. Learn that units weren’t used consistently and over 45,000 records don’t have height listed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51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 Facets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Numbers are green, assuming you checked “parse dates, numbers…”</a:t>
            </a:r>
          </a:p>
          <a:p>
            <a:pPr lvl="1"/>
            <a:r>
              <a:rPr lang="en-US" dirty="0" smtClean="0"/>
              <a:t>If not, reload data</a:t>
            </a:r>
          </a:p>
          <a:p>
            <a:r>
              <a:rPr lang="en-US" dirty="0" smtClean="0"/>
              <a:t>Record ID, Facet, Numeric</a:t>
            </a:r>
          </a:p>
          <a:p>
            <a:pPr lvl="1"/>
            <a:r>
              <a:rPr lang="en-US" dirty="0" smtClean="0"/>
              <a:t>Get an overview of the number. Move slider – 0 to 500,000. See just the 536 with ids higher than 500,000</a:t>
            </a:r>
          </a:p>
          <a:p>
            <a:pPr lvl="1"/>
            <a:r>
              <a:rPr lang="en-US" dirty="0" smtClean="0"/>
              <a:t>Check out the check boxes – 3 Non-Numeric?</a:t>
            </a:r>
          </a:p>
          <a:p>
            <a:pPr lvl="1"/>
            <a:r>
              <a:rPr lang="en-US" dirty="0" smtClean="0"/>
              <a:t>Mouse over record id &amp; click edit – See there is a space there?</a:t>
            </a:r>
          </a:p>
          <a:p>
            <a:pPr lvl="1"/>
            <a:r>
              <a:rPr lang="en-US" dirty="0" smtClean="0"/>
              <a:t>Click it and apply to all matching cells</a:t>
            </a:r>
          </a:p>
          <a:p>
            <a:pPr lvl="1"/>
            <a:r>
              <a:rPr lang="en-US" dirty="0" smtClean="0"/>
              <a:t>Just “cleaned up” some data</a:t>
            </a:r>
          </a:p>
        </p:txBody>
      </p:sp>
    </p:spTree>
    <p:extLst>
      <p:ext uri="{BB962C8B-B14F-4D97-AF65-F5344CB8AC3E}">
        <p14:creationId xmlns:p14="http://schemas.microsoft.com/office/powerpoint/2010/main" val="232492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</a:t>
            </a:r>
            <a:r>
              <a:rPr lang="en-US" smtClean="0"/>
              <a:t>and Scatterplot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Production date, edit cells, common transformations, “to date” (only 72 converted)</a:t>
            </a:r>
          </a:p>
          <a:p>
            <a:pPr lvl="1"/>
            <a:r>
              <a:rPr lang="en-US" dirty="0" smtClean="0"/>
              <a:t>Facet Timeline – Most don’t have dates, but we can use to see those that do</a:t>
            </a:r>
          </a:p>
          <a:p>
            <a:pPr lvl="1"/>
            <a:r>
              <a:rPr lang="en-US" dirty="0" smtClean="0"/>
              <a:t>Unclick blank &amp; Non-Time - Move slider</a:t>
            </a:r>
          </a:p>
          <a:p>
            <a:r>
              <a:rPr lang="en-US" dirty="0" smtClean="0"/>
              <a:t>Scatterplot</a:t>
            </a:r>
          </a:p>
          <a:p>
            <a:pPr lvl="1"/>
            <a:r>
              <a:rPr lang="en-US" dirty="0" smtClean="0"/>
              <a:t>Good for grouping numeric data. This data set doesn’t really have a good data, but check it 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Customized Facets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other options – </a:t>
            </a:r>
          </a:p>
          <a:p>
            <a:pPr lvl="1"/>
            <a:r>
              <a:rPr lang="en-US" dirty="0" smtClean="0"/>
              <a:t>Customized using GREL – </a:t>
            </a:r>
            <a:r>
              <a:rPr lang="en-US" dirty="0" err="1"/>
              <a:t>G</a:t>
            </a:r>
            <a:r>
              <a:rPr lang="en-US" dirty="0" err="1" smtClean="0"/>
              <a:t>oogleRefine</a:t>
            </a:r>
            <a:r>
              <a:rPr lang="en-US" dirty="0" smtClean="0"/>
              <a:t> Expression Language</a:t>
            </a:r>
          </a:p>
          <a:p>
            <a:pPr lvl="1"/>
            <a:r>
              <a:rPr lang="en-US" dirty="0" smtClean="0"/>
              <a:t>Some pre-designed options </a:t>
            </a:r>
          </a:p>
          <a:p>
            <a:pPr lvl="2"/>
            <a:r>
              <a:rPr lang="en-US" dirty="0" smtClean="0"/>
              <a:t>Word – lists all the different words (text facet lists strings). Data set a bit large for this</a:t>
            </a:r>
          </a:p>
          <a:p>
            <a:pPr lvl="2"/>
            <a:r>
              <a:rPr lang="en-US" dirty="0" smtClean="0"/>
              <a:t>Duplicates – Find duplicate records (do more with this in a minute)</a:t>
            </a:r>
          </a:p>
          <a:p>
            <a:pPr lvl="2"/>
            <a:r>
              <a:rPr lang="en-US" dirty="0" smtClean="0"/>
              <a:t>Numeric Log &amp; 1-bounded numeric log – Can be used to help correlate dissimilar numeric sets.</a:t>
            </a:r>
          </a:p>
          <a:p>
            <a:pPr lvl="2"/>
            <a:r>
              <a:rPr lang="en-US" dirty="0" smtClean="0"/>
              <a:t>Text length – number of characters field (try on description – Move slider around)</a:t>
            </a:r>
          </a:p>
          <a:p>
            <a:pPr lvl="2"/>
            <a:r>
              <a:rPr lang="en-US" dirty="0" smtClean="0"/>
              <a:t>Unicode Char-code – less than 128 – English; accented &amp; other characters up to 256, even higher for Arabic or Chinese, for example</a:t>
            </a:r>
          </a:p>
          <a:p>
            <a:pPr lvl="2"/>
            <a:r>
              <a:rPr lang="en-US" dirty="0" smtClean="0"/>
              <a:t>Error – True/False </a:t>
            </a:r>
          </a:p>
          <a:p>
            <a:pPr lvl="2"/>
            <a:r>
              <a:rPr lang="en-US" dirty="0" smtClean="0"/>
              <a:t>Blank – True/False – Try it on “Weight”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12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Faceting by Star/Flag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Want to find all the rows that either have either diameter or weight </a:t>
            </a:r>
          </a:p>
          <a:p>
            <a:r>
              <a:rPr lang="en-US" dirty="0" smtClean="0"/>
              <a:t>Facet by blank on both and click “false”, but this isn’t right. Showing objects that have weight &amp; diameter, not weight or diameter</a:t>
            </a:r>
          </a:p>
          <a:p>
            <a:pPr lvl="1"/>
            <a:r>
              <a:rPr lang="en-US" dirty="0" smtClean="0"/>
              <a:t>Mouse over and exclude “weight”, so we’re just showing objects with diameter.</a:t>
            </a:r>
          </a:p>
          <a:p>
            <a:pPr lvl="1"/>
            <a:r>
              <a:rPr lang="en-US" dirty="0" smtClean="0"/>
              <a:t>All – Edit Rows – Star </a:t>
            </a:r>
          </a:p>
          <a:p>
            <a:pPr lvl="1"/>
            <a:r>
              <a:rPr lang="en-US" dirty="0" smtClean="0"/>
              <a:t>Mouse over and exclude “diameter”, and click false on weight.</a:t>
            </a:r>
          </a:p>
          <a:p>
            <a:pPr lvl="1"/>
            <a:r>
              <a:rPr lang="en-US" dirty="0" smtClean="0"/>
              <a:t>All – edit rows – star</a:t>
            </a:r>
          </a:p>
          <a:p>
            <a:pPr lvl="1"/>
            <a:r>
              <a:rPr lang="en-US" dirty="0" smtClean="0"/>
              <a:t>Close facets – All – Facet by star – Click True – 2256 rows that have weight, diameter or both!</a:t>
            </a:r>
          </a:p>
          <a:p>
            <a:pPr lvl="1"/>
            <a:r>
              <a:rPr lang="en-US" dirty="0" err="1" smtClean="0"/>
              <a:t>Unstar</a:t>
            </a:r>
            <a:r>
              <a:rPr lang="en-US" dirty="0" smtClean="0"/>
              <a:t> the rows before moving 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77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Duplicates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only works on strings, so it won’t work with the numeric data in the first Record ID column</a:t>
            </a:r>
          </a:p>
          <a:p>
            <a:r>
              <a:rPr lang="en-US" dirty="0" smtClean="0"/>
              <a:t>Registration Number – Facets – Customized Facets – Duplicate (281)</a:t>
            </a:r>
          </a:p>
          <a:p>
            <a:pPr lvl="1"/>
            <a:r>
              <a:rPr lang="en-US" dirty="0" smtClean="0"/>
              <a:t>Click true to display – A lot are blank – but some appear to be true dups.</a:t>
            </a:r>
          </a:p>
          <a:p>
            <a:r>
              <a:rPr lang="en-US" dirty="0" smtClean="0"/>
              <a:t>Registration Number – Facets – Customized Facets – Blank</a:t>
            </a:r>
          </a:p>
          <a:p>
            <a:pPr lvl="1"/>
            <a:r>
              <a:rPr lang="en-US" dirty="0" smtClean="0"/>
              <a:t>Click false to show the 163 real duplicates</a:t>
            </a:r>
          </a:p>
          <a:p>
            <a:r>
              <a:rPr lang="en-US" dirty="0" smtClean="0"/>
              <a:t>Registration Number – Facets – Text</a:t>
            </a:r>
          </a:p>
          <a:p>
            <a:pPr lvl="1"/>
            <a:r>
              <a:rPr lang="en-US" dirty="0" smtClean="0"/>
              <a:t>Sort by count – Most show up twice, with a few outliers</a:t>
            </a:r>
          </a:p>
          <a:p>
            <a:r>
              <a:rPr lang="en-US" dirty="0" smtClean="0"/>
              <a:t>Record ID – Sort – Numbers – Smallest first</a:t>
            </a:r>
          </a:p>
          <a:p>
            <a:pPr lvl="1"/>
            <a:r>
              <a:rPr lang="en-US" dirty="0" smtClean="0"/>
              <a:t>This time, use sort menu to make it permanent – See the dups together now</a:t>
            </a:r>
          </a:p>
          <a:p>
            <a:r>
              <a:rPr lang="en-US" dirty="0" smtClean="0"/>
              <a:t>Record ID – Edit Cells – Blank Down (can be dangerous, but you can undo if something doesn’t work).</a:t>
            </a:r>
          </a:p>
          <a:p>
            <a:pPr lvl="1"/>
            <a:r>
              <a:rPr lang="en-US" dirty="0" smtClean="0"/>
              <a:t>Blank down keeps the first instance, and deletes everything below it</a:t>
            </a:r>
          </a:p>
          <a:p>
            <a:r>
              <a:rPr lang="en-US" dirty="0" smtClean="0"/>
              <a:t>Remove all facets – Record id – facets- custom – facet by blank – to show the redundant rows. </a:t>
            </a:r>
          </a:p>
          <a:p>
            <a:pPr lvl="1"/>
            <a:r>
              <a:rPr lang="en-US" dirty="0" smtClean="0"/>
              <a:t>We’ll learn how to remove them later.</a:t>
            </a:r>
          </a:p>
        </p:txBody>
      </p:sp>
    </p:spTree>
    <p:extLst>
      <p:ext uri="{BB962C8B-B14F-4D97-AF65-F5344CB8AC3E}">
        <p14:creationId xmlns:p14="http://schemas.microsoft.com/office/powerpoint/2010/main" val="3322846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project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Undo/Redo tab</a:t>
            </a:r>
          </a:p>
          <a:p>
            <a:r>
              <a:rPr lang="en-US" dirty="0" smtClean="0"/>
              <a:t>Demonstrate earlier actions</a:t>
            </a:r>
          </a:p>
          <a:p>
            <a:pPr lvl="1"/>
            <a:r>
              <a:rPr lang="en-US" dirty="0" smtClean="0"/>
              <a:t>Be careful – Going back will erase all subsequent steps. Can’t go from step 5 to step 2 without undoing 3 &amp; 4.</a:t>
            </a:r>
          </a:p>
          <a:p>
            <a:pPr lvl="1"/>
            <a:r>
              <a:rPr lang="en-US" dirty="0" smtClean="0"/>
              <a:t>Note – Can extract and edit JSON of actions for more control. Outside scope.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matching rows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Start with the baseline data again – Use undo/redo to go to step 0.</a:t>
            </a:r>
          </a:p>
          <a:p>
            <a:r>
              <a:rPr lang="en-US" dirty="0" smtClean="0"/>
              <a:t>Change data from records to rows</a:t>
            </a:r>
          </a:p>
          <a:p>
            <a:r>
              <a:rPr lang="en-US" dirty="0" smtClean="0"/>
              <a:t>Remove all rows without a record id</a:t>
            </a:r>
          </a:p>
          <a:p>
            <a:pPr lvl="1"/>
            <a:r>
              <a:rPr lang="en-US" dirty="0" smtClean="0"/>
              <a:t>Record ID – Numeric Facet – uncheck numeric – show 3 non-numeric</a:t>
            </a:r>
          </a:p>
          <a:p>
            <a:pPr lvl="1"/>
            <a:r>
              <a:rPr lang="en-US" dirty="0" smtClean="0"/>
              <a:t>All – Edit Rows – Remove all matching – Clear Facet – 75,811</a:t>
            </a:r>
          </a:p>
          <a:p>
            <a:r>
              <a:rPr lang="en-US" dirty="0" smtClean="0"/>
              <a:t>Remove all with no registration number (suspicious in museum collection)</a:t>
            </a:r>
          </a:p>
          <a:p>
            <a:pPr lvl="1"/>
            <a:r>
              <a:rPr lang="en-US" dirty="0" smtClean="0"/>
              <a:t>Registration Number – Facets – Custom – Facet by blank – Click true (all blank)</a:t>
            </a:r>
          </a:p>
          <a:p>
            <a:pPr lvl="1"/>
            <a:r>
              <a:rPr lang="en-US" dirty="0" smtClean="0"/>
              <a:t>All – Edit Rows – Remove all matching – Clear Facet – 75,696</a:t>
            </a:r>
          </a:p>
          <a:p>
            <a:r>
              <a:rPr lang="en-US" dirty="0" smtClean="0"/>
              <a:t>Remove duplicates (remember back with we detected them. A bit trickier)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78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matching rows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Registration Number – Facet – Custom – duplicate – True (163)</a:t>
            </a:r>
          </a:p>
          <a:p>
            <a:pPr lvl="1"/>
            <a:r>
              <a:rPr lang="en-US" dirty="0" smtClean="0"/>
              <a:t>If we suppress all of these, we lose the original and the duplicate data.</a:t>
            </a:r>
          </a:p>
          <a:p>
            <a:r>
              <a:rPr lang="en-US" dirty="0" smtClean="0"/>
              <a:t>Registration Number – Sort – text – a-z // Sort – Reorder Rows Permanently</a:t>
            </a:r>
          </a:p>
          <a:p>
            <a:r>
              <a:rPr lang="en-US" dirty="0" smtClean="0"/>
              <a:t>Registration Number – Edit Cells – Blank down (should effect 84)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All – Edit Rows – Remove all matching – Clear Facet – 75,612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First removed 3 blanks, then 115 further that only had record ID. Then 84 dups by reordering/blank down on the Reg. Number.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/>
              <a:t>Cleaned up a total of 202 rows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079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Text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 Title, Text Filter – USA - 1866 matching rows</a:t>
            </a:r>
          </a:p>
          <a:p>
            <a:pPr lvl="1"/>
            <a:r>
              <a:rPr lang="en-US" dirty="0" smtClean="0"/>
              <a:t>Might be getting words like Jerusalem or usable </a:t>
            </a:r>
          </a:p>
          <a:p>
            <a:pPr lvl="1"/>
            <a:r>
              <a:rPr lang="en-US" dirty="0" smtClean="0"/>
              <a:t>Flip on case-sensitive – 1737 rows, but could still get JERUSALEM or USABLE</a:t>
            </a:r>
          </a:p>
          <a:p>
            <a:r>
              <a:rPr lang="en-US" dirty="0" smtClean="0"/>
              <a:t>Try adding a space in front and behind – Drops to 172– maybe missing examples because of commas or other characters at the front or end</a:t>
            </a:r>
          </a:p>
          <a:p>
            <a:r>
              <a:rPr lang="en-US" dirty="0" smtClean="0"/>
              <a:t>We can use a regular expression</a:t>
            </a:r>
          </a:p>
          <a:p>
            <a:pPr lvl="1"/>
            <a:r>
              <a:rPr lang="en-US" dirty="0" smtClean="0"/>
              <a:t>\</a:t>
            </a:r>
            <a:r>
              <a:rPr lang="en-US" dirty="0" err="1"/>
              <a:t>bU</a:t>
            </a:r>
            <a:r>
              <a:rPr lang="en-US" dirty="0"/>
              <a:t>.?S.?</a:t>
            </a:r>
            <a:r>
              <a:rPr lang="en-US" dirty="0" smtClean="0"/>
              <a:t>A.?\b – 1983 Rows – Catches USA &amp; U.S.A.</a:t>
            </a:r>
          </a:p>
          <a:p>
            <a:pPr lvl="2"/>
            <a:r>
              <a:rPr lang="en-US" dirty="0" smtClean="0"/>
              <a:t>\b sets word boundary</a:t>
            </a:r>
          </a:p>
          <a:p>
            <a:pPr lvl="2"/>
            <a:r>
              <a:rPr lang="en-US" dirty="0" smtClean="0"/>
              <a:t>.? – Match preceding character 0 or 1 times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94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Cell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 Title, edit cells, common transforms</a:t>
            </a:r>
          </a:p>
          <a:p>
            <a:pPr lvl="1"/>
            <a:r>
              <a:rPr lang="en-US" dirty="0" smtClean="0"/>
              <a:t>Trimming whitespace - at beginning or end of string</a:t>
            </a:r>
          </a:p>
          <a:p>
            <a:pPr lvl="1"/>
            <a:r>
              <a:rPr lang="en-US" dirty="0" smtClean="0"/>
              <a:t>Collapse consecutive whitespace – remove multiple spaces</a:t>
            </a:r>
          </a:p>
          <a:p>
            <a:pPr lvl="1"/>
            <a:r>
              <a:rPr lang="en-US" dirty="0" err="1" smtClean="0"/>
              <a:t>Unescape</a:t>
            </a:r>
            <a:r>
              <a:rPr lang="en-US" dirty="0" smtClean="0"/>
              <a:t> HTML Entities - &amp;</a:t>
            </a:r>
            <a:r>
              <a:rPr lang="en-US" dirty="0" err="1" smtClean="0"/>
              <a:t>eacute</a:t>
            </a:r>
            <a:r>
              <a:rPr lang="en-US" dirty="0" smtClean="0"/>
              <a:t>; or &amp;00010; - can convert that to appropriate text</a:t>
            </a:r>
          </a:p>
          <a:p>
            <a:pPr lvl="1"/>
            <a:r>
              <a:rPr lang="en-US" dirty="0" smtClean="0"/>
              <a:t>To </a:t>
            </a:r>
            <a:r>
              <a:rPr lang="en-US" dirty="0" err="1" smtClean="0"/>
              <a:t>titlecase</a:t>
            </a:r>
            <a:r>
              <a:rPr lang="en-US" dirty="0" smtClean="0"/>
              <a:t>/To uppercase/to lowercase</a:t>
            </a:r>
          </a:p>
          <a:p>
            <a:pPr lvl="1"/>
            <a:r>
              <a:rPr lang="en-US" dirty="0" smtClean="0"/>
              <a:t>Blank out cells – Clear everything from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69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Exporting a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left menu-</a:t>
            </a:r>
          </a:p>
          <a:p>
            <a:pPr lvl="1"/>
            <a:r>
              <a:rPr lang="en-US" dirty="0" smtClean="0"/>
              <a:t>Export project lets you save everything, including history of edits (undo/redo). Share with others or move to another device</a:t>
            </a:r>
          </a:p>
          <a:p>
            <a:pPr lvl="2"/>
            <a:r>
              <a:rPr lang="en-US" dirty="0" smtClean="0"/>
              <a:t>Import project from original menu</a:t>
            </a:r>
          </a:p>
          <a:p>
            <a:pPr lvl="1"/>
            <a:r>
              <a:rPr lang="en-US" dirty="0" smtClean="0"/>
              <a:t>Variety of data export options</a:t>
            </a:r>
          </a:p>
          <a:p>
            <a:pPr lvl="1"/>
            <a:r>
              <a:rPr lang="en-US" dirty="0" smtClean="0"/>
              <a:t>Triple Loader and </a:t>
            </a:r>
            <a:r>
              <a:rPr lang="en-US" dirty="0" err="1" smtClean="0"/>
              <a:t>MQLWrite</a:t>
            </a:r>
            <a:r>
              <a:rPr lang="en-US" dirty="0" smtClean="0"/>
              <a:t> – must align with pre-existing schema (outside scope)</a:t>
            </a:r>
          </a:p>
          <a:p>
            <a:pPr lvl="1"/>
            <a:r>
              <a:rPr lang="en-US" dirty="0" smtClean="0"/>
              <a:t>Custom table exporter – Tight control over export. Can select and order columns exported, control date format, reconciliation results</a:t>
            </a:r>
          </a:p>
          <a:p>
            <a:pPr lvl="1"/>
            <a:r>
              <a:rPr lang="en-US" dirty="0" err="1" smtClean="0"/>
              <a:t>Templating</a:t>
            </a:r>
            <a:r>
              <a:rPr lang="en-US" dirty="0" smtClean="0"/>
              <a:t> – More advanced control using JSON (outside scope)</a:t>
            </a:r>
          </a:p>
          <a:p>
            <a:pPr lvl="1"/>
            <a:r>
              <a:rPr lang="en-US" dirty="0" smtClean="0"/>
              <a:t>More on RDF exports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more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Windows </a:t>
            </a:r>
          </a:p>
          <a:p>
            <a:pPr lvl="1"/>
            <a:r>
              <a:rPr lang="en-US" dirty="0"/>
              <a:t>Google-refine.l4j.ini</a:t>
            </a:r>
          </a:p>
          <a:p>
            <a:pPr lvl="2"/>
            <a:r>
              <a:rPr lang="en-US" dirty="0"/>
              <a:t># max memory </a:t>
            </a:r>
            <a:r>
              <a:rPr lang="en-US" dirty="0" err="1"/>
              <a:t>memory</a:t>
            </a:r>
            <a:r>
              <a:rPr lang="en-US" dirty="0"/>
              <a:t> heap size</a:t>
            </a:r>
          </a:p>
          <a:p>
            <a:pPr lvl="2"/>
            <a:r>
              <a:rPr lang="en-US" dirty="0"/>
              <a:t>-Xmx2048M</a:t>
            </a:r>
          </a:p>
          <a:p>
            <a:r>
              <a:rPr lang="en-US" dirty="0"/>
              <a:t>Mac (more complicated)</a:t>
            </a:r>
          </a:p>
          <a:p>
            <a:pPr lvl="1"/>
            <a:r>
              <a:rPr lang="en-US" dirty="0"/>
              <a:t>Ctrl-click application, choose Show Folder Contents, Contents, </a:t>
            </a:r>
            <a:r>
              <a:rPr lang="en-US" dirty="0" err="1"/>
              <a:t>info.plist</a:t>
            </a:r>
            <a:endParaRPr lang="en-US" dirty="0"/>
          </a:p>
          <a:p>
            <a:pPr lvl="1"/>
            <a:r>
              <a:rPr lang="en-US" dirty="0"/>
              <a:t>Find </a:t>
            </a:r>
            <a:r>
              <a:rPr lang="en-US" dirty="0" err="1"/>
              <a:t>VMOptions</a:t>
            </a:r>
            <a:r>
              <a:rPr lang="en-US" dirty="0"/>
              <a:t> – change Xmx1024 to </a:t>
            </a:r>
            <a:r>
              <a:rPr lang="en-US" dirty="0" err="1"/>
              <a:t>Xmx</a:t>
            </a:r>
            <a:r>
              <a:rPr lang="en-US" dirty="0"/>
              <a:t> 2048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17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for more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Consider how much memory you have available. </a:t>
            </a:r>
          </a:p>
          <a:p>
            <a:pPr lvl="1"/>
            <a:r>
              <a:rPr lang="en-US" dirty="0" smtClean="0"/>
              <a:t>I probably wouldn’t increase above the standard 1gig, if you only have 4 gig RAM on your device.</a:t>
            </a:r>
          </a:p>
          <a:p>
            <a:r>
              <a:rPr lang="en-US" dirty="0" smtClean="0"/>
              <a:t>Close Refine – ctrl-c (windows) </a:t>
            </a:r>
          </a:p>
          <a:p>
            <a:r>
              <a:rPr lang="en-US" dirty="0" smtClean="0"/>
              <a:t>Switch to </a:t>
            </a:r>
            <a:r>
              <a:rPr lang="en-US" dirty="0" err="1" smtClean="0"/>
              <a:t>powerpoint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Windows </a:t>
            </a:r>
          </a:p>
          <a:p>
            <a:pPr lvl="2"/>
            <a:r>
              <a:rPr lang="en-US" dirty="0" smtClean="0"/>
              <a:t>Google-refine.l4j.ini</a:t>
            </a:r>
          </a:p>
          <a:p>
            <a:pPr lvl="3"/>
            <a:r>
              <a:rPr lang="en-US" dirty="0"/>
              <a:t># max memory </a:t>
            </a:r>
            <a:r>
              <a:rPr lang="en-US" dirty="0" err="1"/>
              <a:t>memory</a:t>
            </a:r>
            <a:r>
              <a:rPr lang="en-US" dirty="0"/>
              <a:t> heap size</a:t>
            </a:r>
          </a:p>
          <a:p>
            <a:pPr lvl="3"/>
            <a:r>
              <a:rPr lang="en-US" dirty="0"/>
              <a:t>-</a:t>
            </a:r>
            <a:r>
              <a:rPr lang="en-US" dirty="0" smtClean="0"/>
              <a:t>Xmx2048M</a:t>
            </a:r>
          </a:p>
          <a:p>
            <a:pPr lvl="1"/>
            <a:r>
              <a:rPr lang="en-US" dirty="0" smtClean="0"/>
              <a:t>Mac (more complicated)</a:t>
            </a:r>
          </a:p>
          <a:p>
            <a:pPr lvl="2"/>
            <a:r>
              <a:rPr lang="en-US" dirty="0" smtClean="0"/>
              <a:t>Ctrl-click application, choose Show Folder Contents, Contents, </a:t>
            </a:r>
            <a:r>
              <a:rPr lang="en-US" dirty="0" err="1" smtClean="0"/>
              <a:t>info.plist</a:t>
            </a:r>
            <a:endParaRPr lang="en-US" dirty="0" smtClean="0"/>
          </a:p>
          <a:p>
            <a:pPr lvl="2"/>
            <a:r>
              <a:rPr lang="en-US" dirty="0" smtClean="0"/>
              <a:t>Find </a:t>
            </a:r>
            <a:r>
              <a:rPr lang="en-US" dirty="0" err="1" smtClean="0"/>
              <a:t>VMOptions</a:t>
            </a:r>
            <a:r>
              <a:rPr lang="en-US" dirty="0" smtClean="0"/>
              <a:t> – change Xmx1024 to </a:t>
            </a:r>
            <a:r>
              <a:rPr lang="en-US" dirty="0" err="1" smtClean="0"/>
              <a:t>Xmx</a:t>
            </a:r>
            <a:r>
              <a:rPr lang="en-US" dirty="0" smtClean="0"/>
              <a:t> 2048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95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Data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Handling Multi-value Cells</a:t>
            </a:r>
          </a:p>
          <a:p>
            <a:r>
              <a:rPr lang="en-US" dirty="0" smtClean="0"/>
              <a:t>Alternating between rows &amp; records</a:t>
            </a:r>
          </a:p>
          <a:p>
            <a:r>
              <a:rPr lang="en-US" dirty="0" smtClean="0"/>
              <a:t>Clustering similar cells</a:t>
            </a:r>
          </a:p>
          <a:p>
            <a:r>
              <a:rPr lang="en-US" dirty="0" smtClean="0"/>
              <a:t>Transforming cell values</a:t>
            </a:r>
          </a:p>
          <a:p>
            <a:r>
              <a:rPr lang="en-US" dirty="0" smtClean="0"/>
              <a:t>Splitting data across columns</a:t>
            </a:r>
          </a:p>
          <a:p>
            <a:r>
              <a:rPr lang="en-US" dirty="0" smtClean="0"/>
              <a:t>Transposing rows &amp; columns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70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Multi-value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Categories, facet, text facet – “too many to display”</a:t>
            </a:r>
          </a:p>
          <a:p>
            <a:pPr lvl="1"/>
            <a:r>
              <a:rPr lang="en-US" dirty="0" smtClean="0"/>
              <a:t>Edit cells, split multi-valued – enter “|” and click okay</a:t>
            </a:r>
          </a:p>
          <a:p>
            <a:pPr lvl="1"/>
            <a:r>
              <a:rPr lang="en-US" dirty="0" smtClean="0"/>
              <a:t>Sort facet by count – show editing option with clothing and dress, but don’t change it.</a:t>
            </a:r>
          </a:p>
          <a:p>
            <a:r>
              <a:rPr lang="en-US" dirty="0" smtClean="0"/>
              <a:t>Demonstrate rejoining them with comma or other separator, but don’t do it.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59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Alternating between rows and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on numismatics </a:t>
            </a:r>
          </a:p>
          <a:p>
            <a:pPr lvl="1"/>
            <a:r>
              <a:rPr lang="en-US" dirty="0" smtClean="0"/>
              <a:t>Problem – Just see the rows where numismatics appears, but not the rest of the data.</a:t>
            </a:r>
          </a:p>
          <a:p>
            <a:pPr lvl="1"/>
            <a:r>
              <a:rPr lang="en-US" dirty="0" smtClean="0"/>
              <a:t>Switch to record view at the top, and will show full record that contain numismatics </a:t>
            </a:r>
          </a:p>
          <a:p>
            <a:pPr lvl="1"/>
            <a:r>
              <a:rPr lang="en-US" dirty="0" smtClean="0"/>
              <a:t>Point out the way the grey/white goes from rows to columns</a:t>
            </a:r>
          </a:p>
          <a:p>
            <a:r>
              <a:rPr lang="en-US" dirty="0" smtClean="0"/>
              <a:t>Make sure you’re in row view for the rest of the exercise. </a:t>
            </a:r>
          </a:p>
        </p:txBody>
      </p:sp>
    </p:spTree>
    <p:extLst>
      <p:ext uri="{BB962C8B-B14F-4D97-AF65-F5344CB8AC3E}">
        <p14:creationId xmlns:p14="http://schemas.microsoft.com/office/powerpoint/2010/main" val="33451434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similar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Categories – Edit Cells, Cluster and edit…</a:t>
            </a:r>
          </a:p>
          <a:p>
            <a:pPr lvl="1"/>
            <a:r>
              <a:rPr lang="en-US" dirty="0" smtClean="0"/>
              <a:t>Describe the columns – Point out “Biological </a:t>
            </a:r>
            <a:r>
              <a:rPr lang="en-US" dirty="0" err="1" smtClean="0"/>
              <a:t>specimans</a:t>
            </a:r>
            <a:r>
              <a:rPr lang="en-US" dirty="0" smtClean="0"/>
              <a:t>” – Caps not consistent with others. Fix, select all, and Merge &amp; </a:t>
            </a:r>
            <a:r>
              <a:rPr lang="en-US" dirty="0" err="1" smtClean="0"/>
              <a:t>Recluster</a:t>
            </a:r>
            <a:endParaRPr lang="en-US" dirty="0" smtClean="0"/>
          </a:p>
          <a:p>
            <a:r>
              <a:rPr lang="en-US" dirty="0" smtClean="0"/>
              <a:t>Other clustering options – </a:t>
            </a:r>
            <a:r>
              <a:rPr lang="en-US" dirty="0" err="1" smtClean="0"/>
              <a:t>ngram</a:t>
            </a:r>
            <a:r>
              <a:rPr lang="en-US" dirty="0" smtClean="0"/>
              <a:t> fingerprint</a:t>
            </a:r>
          </a:p>
          <a:p>
            <a:pPr lvl="1"/>
            <a:r>
              <a:rPr lang="en-US" dirty="0" smtClean="0"/>
              <a:t>Looks like good combinations – see a problem? T-shirt vs shirt? Select all, then unselect that one.</a:t>
            </a:r>
          </a:p>
          <a:p>
            <a:r>
              <a:rPr lang="en-US" dirty="0" smtClean="0"/>
              <a:t>Nearest neighbor w/defaults – probably not that helpful for this dataset, but worth taking a look at. </a:t>
            </a:r>
          </a:p>
          <a:p>
            <a:pPr lvl="1"/>
            <a:r>
              <a:rPr lang="en-US" dirty="0" smtClean="0"/>
              <a:t>Geological specimens vs geological specimen</a:t>
            </a:r>
          </a:p>
          <a:p>
            <a:pPr lvl="1"/>
            <a:r>
              <a:rPr lang="en-US" dirty="0" smtClean="0"/>
              <a:t>Hell money vs Shell Money? Looks like a typo to me. Click “browse this cluster” to get a better idea</a:t>
            </a:r>
          </a:p>
          <a:p>
            <a:r>
              <a:rPr lang="en-US" dirty="0" smtClean="0"/>
              <a:t>Usually best to try out different options and see what works best for your dataset.</a:t>
            </a:r>
          </a:p>
        </p:txBody>
      </p:sp>
    </p:spTree>
    <p:extLst>
      <p:ext uri="{BB962C8B-B14F-4D97-AF65-F5344CB8AC3E}">
        <p14:creationId xmlns:p14="http://schemas.microsoft.com/office/powerpoint/2010/main" val="13138216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Installing Extensions</a:t>
            </a:r>
          </a:p>
          <a:p>
            <a:r>
              <a:rPr lang="en-US" dirty="0" smtClean="0"/>
              <a:t>Adding reconciliation service</a:t>
            </a:r>
          </a:p>
          <a:p>
            <a:r>
              <a:rPr lang="en-US" dirty="0" smtClean="0"/>
              <a:t>Reconciling with Linked Data</a:t>
            </a:r>
          </a:p>
          <a:p>
            <a:r>
              <a:rPr lang="en-US" dirty="0" smtClean="0"/>
              <a:t>Extracting named entities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5077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Hit the “open button” in the top left – Look for Browse Workspace Directory  - See extensions folder?</a:t>
            </a:r>
          </a:p>
          <a:p>
            <a:r>
              <a:rPr lang="en-US" dirty="0" smtClean="0"/>
              <a:t>Or…go to installation point, click </a:t>
            </a:r>
            <a:r>
              <a:rPr lang="en-US" dirty="0" err="1" smtClean="0"/>
              <a:t>webapp</a:t>
            </a:r>
            <a:r>
              <a:rPr lang="en-US" dirty="0" smtClean="0"/>
              <a:t> – see extensions folder?</a:t>
            </a:r>
          </a:p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http://refine.deri.ie</a:t>
            </a:r>
            <a:r>
              <a:rPr lang="en-US" dirty="0" smtClean="0"/>
              <a:t> // Downloads. </a:t>
            </a:r>
          </a:p>
          <a:p>
            <a:pPr lvl="1"/>
            <a:r>
              <a:rPr lang="en-US" dirty="0" smtClean="0"/>
              <a:t>Download latest and unpack the zip file</a:t>
            </a:r>
          </a:p>
          <a:p>
            <a:r>
              <a:rPr lang="en-US" dirty="0" smtClean="0"/>
              <a:t>Move the </a:t>
            </a:r>
            <a:r>
              <a:rPr lang="en-US" dirty="0" err="1" smtClean="0"/>
              <a:t>rdf</a:t>
            </a:r>
            <a:r>
              <a:rPr lang="en-US" dirty="0" smtClean="0"/>
              <a:t>-extension folder to the </a:t>
            </a:r>
            <a:r>
              <a:rPr lang="en-US" dirty="0" err="1" smtClean="0"/>
              <a:t>GoogleRefine</a:t>
            </a:r>
            <a:r>
              <a:rPr lang="en-US" dirty="0" smtClean="0"/>
              <a:t> Extensions folder</a:t>
            </a:r>
          </a:p>
          <a:p>
            <a:r>
              <a:rPr lang="en-US" dirty="0" smtClean="0"/>
              <a:t>Restart </a:t>
            </a:r>
            <a:r>
              <a:rPr lang="en-US" dirty="0" err="1" smtClean="0"/>
              <a:t>GoogleRefine</a:t>
            </a:r>
            <a:r>
              <a:rPr lang="en-US" dirty="0" smtClean="0"/>
              <a:t>, and open your project </a:t>
            </a:r>
          </a:p>
          <a:p>
            <a:r>
              <a:rPr lang="en-US" dirty="0" smtClean="0"/>
              <a:t>Should see an RDF menu on the right side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8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reconciliation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RDF – Add reconciliation service – based on SPARQL endpoint</a:t>
            </a:r>
          </a:p>
          <a:p>
            <a:r>
              <a:rPr lang="en-US" dirty="0" smtClean="0"/>
              <a:t>You can use any publicly available endpoint, but for the exercise, we’re going to use one set up by the freeyourmetadata.org crew using Library of Congress Subject Headings</a:t>
            </a:r>
          </a:p>
          <a:p>
            <a:pPr lvl="1"/>
            <a:r>
              <a:rPr lang="en-US" dirty="0" smtClean="0"/>
              <a:t>Name: LCSH</a:t>
            </a:r>
          </a:p>
          <a:p>
            <a:pPr lvl="1"/>
            <a:r>
              <a:rPr lang="en-US" dirty="0" smtClean="0"/>
              <a:t>Endpoint URL: </a:t>
            </a:r>
            <a:r>
              <a:rPr lang="en-US" dirty="0" smtClean="0">
                <a:hlinkClick r:id="rId2"/>
              </a:rPr>
              <a:t>http://sparql.freeyourmetadata.org/</a:t>
            </a:r>
            <a:endParaRPr lang="en-US" dirty="0" smtClean="0"/>
          </a:p>
          <a:p>
            <a:pPr lvl="1"/>
            <a:r>
              <a:rPr lang="en-US" dirty="0" smtClean="0"/>
              <a:t>Graph URI: </a:t>
            </a:r>
            <a:r>
              <a:rPr lang="en-US" dirty="0" smtClean="0">
                <a:hlinkClick r:id="rId3"/>
              </a:rPr>
              <a:t>http://sparql.freeyourmetadata.org/authorities-processed/</a:t>
            </a:r>
            <a:endParaRPr lang="en-US" dirty="0" smtClean="0"/>
          </a:p>
          <a:p>
            <a:pPr lvl="1"/>
            <a:r>
              <a:rPr lang="en-US" dirty="0" smtClean="0"/>
              <a:t>Type: Virtuoso</a:t>
            </a:r>
          </a:p>
          <a:p>
            <a:pPr lvl="1"/>
            <a:r>
              <a:rPr lang="en-US" dirty="0" smtClean="0"/>
              <a:t>Label Properties – tick only </a:t>
            </a:r>
            <a:r>
              <a:rPr lang="en-US" dirty="0" err="1" smtClean="0"/>
              <a:t>skos:preflabel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758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http://software.freeyourmetadata.org</a:t>
            </a:r>
            <a:endParaRPr lang="en-US" dirty="0" smtClean="0"/>
          </a:p>
          <a:p>
            <a:r>
              <a:rPr lang="en-US" dirty="0" smtClean="0"/>
              <a:t>Download ner-extension.zip and unpack it.</a:t>
            </a:r>
          </a:p>
          <a:p>
            <a:r>
              <a:rPr lang="en-US" dirty="0" smtClean="0"/>
              <a:t>Put it in your extensions folder (just like before)</a:t>
            </a:r>
          </a:p>
          <a:p>
            <a:r>
              <a:rPr lang="en-US" dirty="0" smtClean="0"/>
              <a:t>Restart </a:t>
            </a:r>
            <a:r>
              <a:rPr lang="en-US" dirty="0" err="1" smtClean="0"/>
              <a:t>GoogleRefine</a:t>
            </a:r>
            <a:endParaRPr lang="en-US" dirty="0" smtClean="0"/>
          </a:p>
          <a:p>
            <a:r>
              <a:rPr lang="en-US" dirty="0" smtClean="0"/>
              <a:t>Create new project, using the </a:t>
            </a:r>
            <a:r>
              <a:rPr lang="en-US" smtClean="0"/>
              <a:t>same dataset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06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reconciliation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Endpoint URL – address where the endpoint is located</a:t>
            </a:r>
          </a:p>
          <a:p>
            <a:r>
              <a:rPr lang="en-US" dirty="0" smtClean="0"/>
              <a:t>Graph URI – identify which dataset within the endpoint to use </a:t>
            </a:r>
          </a:p>
          <a:p>
            <a:r>
              <a:rPr lang="en-US" dirty="0" smtClean="0"/>
              <a:t>Type – endpoint software – knowing the correct type improves speed</a:t>
            </a:r>
          </a:p>
          <a:p>
            <a:r>
              <a:rPr lang="en-US" dirty="0" smtClean="0"/>
              <a:t>Label properties – names of fields that can be used to look up the cell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46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can be slow, depending on internet connection, network traffic, size of data set. </a:t>
            </a:r>
          </a:p>
          <a:p>
            <a:r>
              <a:rPr lang="en-US" dirty="0" smtClean="0"/>
              <a:t>We’re going to work with an arbitrary subset. Text facet on height, sort by count, include just 215mm results –</a:t>
            </a:r>
          </a:p>
          <a:p>
            <a:pPr lvl="1"/>
            <a:r>
              <a:rPr lang="en-US" dirty="0" smtClean="0"/>
              <a:t>Text facet on categories (84 categories, 400 rows).</a:t>
            </a:r>
          </a:p>
          <a:p>
            <a:r>
              <a:rPr lang="en-US" dirty="0" smtClean="0"/>
              <a:t>Categories, Reconcile, Start Reconciling</a:t>
            </a:r>
          </a:p>
          <a:p>
            <a:pPr lvl="1"/>
            <a:r>
              <a:rPr lang="en-US" dirty="0" smtClean="0"/>
              <a:t>LCSH – might take a minute – Should say </a:t>
            </a:r>
            <a:r>
              <a:rPr lang="en-US" dirty="0" err="1" smtClean="0"/>
              <a:t>skos:Concept</a:t>
            </a:r>
            <a:r>
              <a:rPr lang="en-US" dirty="0" smtClean="0"/>
              <a:t> &amp; have a path.</a:t>
            </a:r>
          </a:p>
          <a:p>
            <a:r>
              <a:rPr lang="en-US" dirty="0" smtClean="0"/>
              <a:t>This might take a little while – Going out over the network to pull back these terms</a:t>
            </a:r>
          </a:p>
          <a:p>
            <a:r>
              <a:rPr lang="en-US" dirty="0" smtClean="0"/>
              <a:t>While running, show NER downloads and talk about other resources.</a:t>
            </a:r>
          </a:p>
          <a:p>
            <a:r>
              <a:rPr lang="en-US" dirty="0" smtClean="0"/>
              <a:t>Good time to fill out your survey, too!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17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Automatically linked those with high confidence</a:t>
            </a:r>
          </a:p>
          <a:p>
            <a:pPr lvl="1"/>
            <a:r>
              <a:rPr lang="en-US" dirty="0" smtClean="0"/>
              <a:t>Click link – explain LOC page</a:t>
            </a:r>
          </a:p>
          <a:p>
            <a:r>
              <a:rPr lang="en-US" dirty="0" smtClean="0"/>
              <a:t>Suggests matches for those with lower confidence</a:t>
            </a:r>
          </a:p>
          <a:p>
            <a:pPr lvl="1"/>
            <a:r>
              <a:rPr lang="en-US" dirty="0" smtClean="0"/>
              <a:t>Can choose or search. Understanding subject headings and structure of vocabulary would help at this point. </a:t>
            </a:r>
          </a:p>
          <a:p>
            <a:r>
              <a:rPr lang="en-US" dirty="0" smtClean="0"/>
              <a:t>Some it will find no results</a:t>
            </a:r>
          </a:p>
          <a:p>
            <a:r>
              <a:rPr lang="en-US" dirty="0" smtClean="0"/>
              <a:t>Edit Column – Make new column based on these “Category URLs”</a:t>
            </a:r>
          </a:p>
          <a:p>
            <a:pPr lvl="1"/>
            <a:r>
              <a:rPr lang="en-US" dirty="0" smtClean="0"/>
              <a:t>cell.recon.match.id with “set to blank” chosen</a:t>
            </a:r>
          </a:p>
          <a:p>
            <a:r>
              <a:rPr lang="en-US" dirty="0" smtClean="0"/>
              <a:t>Can clear the reconciliation now </a:t>
            </a:r>
          </a:p>
          <a:p>
            <a:pPr lvl="1"/>
            <a:r>
              <a:rPr lang="en-US" dirty="0" smtClean="0"/>
              <a:t>Reconcile, actions, clear recon data</a:t>
            </a:r>
          </a:p>
        </p:txBody>
      </p:sp>
    </p:spTree>
    <p:extLst>
      <p:ext uri="{BB962C8B-B14F-4D97-AF65-F5344CB8AC3E}">
        <p14:creationId xmlns:p14="http://schemas.microsoft.com/office/powerpoint/2010/main" val="25902943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subset again. Same method – Height - Text facet – Pick one around 10 – 885mm?</a:t>
            </a:r>
          </a:p>
          <a:p>
            <a:r>
              <a:rPr lang="en-US" dirty="0" smtClean="0"/>
              <a:t>Again, will take a while – Finish up survey?</a:t>
            </a:r>
          </a:p>
          <a:p>
            <a:r>
              <a:rPr lang="en-US" dirty="0" smtClean="0"/>
              <a:t>Check out the results – Linking to </a:t>
            </a:r>
            <a:r>
              <a:rPr lang="en-US" dirty="0" err="1" smtClean="0"/>
              <a:t>DBPedia</a:t>
            </a:r>
            <a:r>
              <a:rPr lang="en-US" dirty="0" smtClean="0"/>
              <a:t>, the database behind Wikipedia.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1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it to the next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Expressions</a:t>
            </a:r>
          </a:p>
          <a:p>
            <a:pPr lvl="1"/>
            <a:r>
              <a:rPr lang="en-US" dirty="0" smtClean="0"/>
              <a:t>GREL – </a:t>
            </a:r>
            <a:r>
              <a:rPr lang="en-US" dirty="0" err="1" smtClean="0"/>
              <a:t>GoogleRefine</a:t>
            </a:r>
            <a:r>
              <a:rPr lang="en-US" dirty="0" smtClean="0"/>
              <a:t>/</a:t>
            </a:r>
            <a:r>
              <a:rPr lang="en-US" dirty="0" err="1" smtClean="0"/>
              <a:t>OpenRefine</a:t>
            </a:r>
            <a:r>
              <a:rPr lang="en-US" dirty="0" smtClean="0"/>
              <a:t> Expression Language</a:t>
            </a:r>
          </a:p>
          <a:p>
            <a:pPr lvl="1"/>
            <a:r>
              <a:rPr lang="en-US" dirty="0" smtClean="0"/>
              <a:t>JYTHON – Python Written in Java</a:t>
            </a:r>
          </a:p>
          <a:p>
            <a:pPr lvl="1"/>
            <a:r>
              <a:rPr lang="en-US" dirty="0" err="1" smtClean="0"/>
              <a:t>Clojure</a:t>
            </a:r>
            <a:r>
              <a:rPr lang="en-US" dirty="0" smtClean="0"/>
              <a:t> – A dialect of the LISP programming language</a:t>
            </a:r>
          </a:p>
          <a:p>
            <a:r>
              <a:rPr lang="en-US" dirty="0" smtClean="0"/>
              <a:t>GREL Resources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github.com/OpenRefine/OpenRefine/wiki/Google-refine-expression-language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17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OpenRefine</a:t>
            </a:r>
            <a:r>
              <a:rPr lang="en-US" dirty="0" smtClean="0"/>
              <a:t> Wiki</a:t>
            </a:r>
          </a:p>
          <a:p>
            <a:pPr lvl="1"/>
            <a:r>
              <a:rPr lang="en-US" dirty="0" smtClean="0">
                <a:hlinkClick r:id="rId2"/>
              </a:rPr>
              <a:t>https://github.com/OpenRefine/OpenRefine/wiki</a:t>
            </a:r>
            <a:endParaRPr lang="en-US" dirty="0" smtClean="0"/>
          </a:p>
          <a:p>
            <a:r>
              <a:rPr lang="en-US" dirty="0" err="1" smtClean="0"/>
              <a:t>OpenRefine</a:t>
            </a:r>
            <a:r>
              <a:rPr lang="en-US" dirty="0" smtClean="0"/>
              <a:t> User Documentation</a:t>
            </a:r>
          </a:p>
          <a:p>
            <a:pPr lvl="1"/>
            <a:r>
              <a:rPr lang="en-US" dirty="0" smtClean="0">
                <a:hlinkClick r:id="rId3"/>
              </a:rPr>
              <a:t>https://github.com/OpenRefine/OpenRefine/wiki/Documentation-For-Users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OpenRefine</a:t>
            </a:r>
            <a:r>
              <a:rPr lang="en-US" dirty="0" smtClean="0"/>
              <a:t> [book – </a:t>
            </a:r>
            <a:r>
              <a:rPr lang="en-US" dirty="0" err="1" smtClean="0"/>
              <a:t>ebook</a:t>
            </a:r>
            <a:r>
              <a:rPr lang="en-US" dirty="0" smtClean="0"/>
              <a:t> available via </a:t>
            </a:r>
            <a:r>
              <a:rPr lang="en-US" dirty="0" err="1" smtClean="0"/>
              <a:t>PittCat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>
                <a:hlinkClick r:id="rId4"/>
              </a:rPr>
              <a:t>https://www.packtpub.com/big-data-and-business-intelligence/using-openrefine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Free Your Metadata Site</a:t>
            </a:r>
          </a:p>
          <a:p>
            <a:pPr lvl="1"/>
            <a:r>
              <a:rPr lang="en-US" dirty="0" smtClean="0">
                <a:hlinkClick r:id="rId5"/>
              </a:rPr>
              <a:t>http://freeyourmetadata.org</a:t>
            </a:r>
            <a:endParaRPr lang="en-US" dirty="0" smtClean="0"/>
          </a:p>
          <a:p>
            <a:r>
              <a:rPr lang="en-US" dirty="0" smtClean="0"/>
              <a:t>Linked Data for Libraries, Archives, and Museums [book – available at Hillman Library]</a:t>
            </a:r>
          </a:p>
          <a:p>
            <a:pPr lvl="1"/>
            <a:r>
              <a:rPr lang="en-US" dirty="0" smtClean="0">
                <a:hlinkClick r:id="rId6"/>
              </a:rPr>
              <a:t>http://book.freeyourmetadata.org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21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2667"/>
            <a:ext cx="10515600" cy="3044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smtClean="0">
                <a:hlinkClick r:id="rId2"/>
              </a:rPr>
              <a:t>http://goo.gl/MiDZSm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90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2873</Words>
  <Application>Microsoft Office PowerPoint</Application>
  <PresentationFormat>Widescreen</PresentationFormat>
  <Paragraphs>344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Assessment Survey</vt:lpstr>
      <vt:lpstr>Learning Objectives</vt:lpstr>
      <vt:lpstr>What is OpenRefine?</vt:lpstr>
      <vt:lpstr>PowerPoint Presentation</vt:lpstr>
      <vt:lpstr>Why OpenRefine?</vt:lpstr>
      <vt:lpstr>Installing OpenRefine</vt:lpstr>
      <vt:lpstr>Installing OpenRefine</vt:lpstr>
      <vt:lpstr>Getting some data</vt:lpstr>
      <vt:lpstr>OpenRefine Demo</vt:lpstr>
      <vt:lpstr>Creating a new project</vt:lpstr>
      <vt:lpstr>Exploring your data</vt:lpstr>
      <vt:lpstr>Manipulating columns</vt:lpstr>
      <vt:lpstr>Analyzing and fixing data</vt:lpstr>
      <vt:lpstr>Sorting Data</vt:lpstr>
      <vt:lpstr>Faceting data</vt:lpstr>
      <vt:lpstr>Text Facets</vt:lpstr>
      <vt:lpstr>Numeric Facets</vt:lpstr>
      <vt:lpstr>Timeline and Scatterplot</vt:lpstr>
      <vt:lpstr>Customized Facets </vt:lpstr>
      <vt:lpstr>Faceting by Star/Flag</vt:lpstr>
      <vt:lpstr>Detecting Duplicates</vt:lpstr>
      <vt:lpstr>Using the project history</vt:lpstr>
      <vt:lpstr>Removing matching rows</vt:lpstr>
      <vt:lpstr>Removing matching rows (cont.)</vt:lpstr>
      <vt:lpstr>Applying Text Filters</vt:lpstr>
      <vt:lpstr>Simple Cell Transformations</vt:lpstr>
      <vt:lpstr>Exporting a project</vt:lpstr>
      <vt:lpstr>Getting more memory</vt:lpstr>
      <vt:lpstr>Going for more memory</vt:lpstr>
      <vt:lpstr>Advanced Data Operations</vt:lpstr>
      <vt:lpstr>Handling Multi-value cells</vt:lpstr>
      <vt:lpstr>Alternating between rows and columns</vt:lpstr>
      <vt:lpstr>Clustering similar cells</vt:lpstr>
      <vt:lpstr>Linking Datasets</vt:lpstr>
      <vt:lpstr>Installing extensions</vt:lpstr>
      <vt:lpstr>Adding a reconciliation service</vt:lpstr>
      <vt:lpstr>Named Entity Extraction</vt:lpstr>
      <vt:lpstr>Adding a reconciliation service</vt:lpstr>
      <vt:lpstr>Linking Data</vt:lpstr>
      <vt:lpstr>Linking Data</vt:lpstr>
      <vt:lpstr>Named Entity Extraction</vt:lpstr>
      <vt:lpstr>Take it to the next level</vt:lpstr>
      <vt:lpstr>Resources</vt:lpstr>
      <vt:lpstr>Assessment Survey</vt:lpstr>
    </vt:vector>
  </TitlesOfParts>
  <Company>University Library System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Bolam, Michael</dc:creator>
  <cp:lastModifiedBy>Bolam, Michael</cp:lastModifiedBy>
  <cp:revision>67</cp:revision>
  <dcterms:created xsi:type="dcterms:W3CDTF">2015-02-23T18:57:48Z</dcterms:created>
  <dcterms:modified xsi:type="dcterms:W3CDTF">2015-10-23T14:11:03Z</dcterms:modified>
</cp:coreProperties>
</file>