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64" r:id="rId4"/>
    <p:sldId id="265" r:id="rId5"/>
    <p:sldId id="266" r:id="rId6"/>
    <p:sldId id="258" r:id="rId7"/>
    <p:sldId id="257" r:id="rId8"/>
    <p:sldId id="268" r:id="rId9"/>
    <p:sldId id="259" r:id="rId10"/>
    <p:sldId id="294" r:id="rId11"/>
    <p:sldId id="298" r:id="rId12"/>
    <p:sldId id="293" r:id="rId13"/>
    <p:sldId id="295" r:id="rId14"/>
    <p:sldId id="297" r:id="rId15"/>
    <p:sldId id="262" r:id="rId16"/>
    <p:sldId id="263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6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29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0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4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9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3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65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3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7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BBFC9-12B5-4835-88E2-C60081E0F757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4A03A-7DEF-4DF8-90B0-E86128EF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5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hyperlink" Target="mailto:michael.bolam@pitt.ed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MiDZS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Refine/OpenRefine/wiki/Installation-Instructions" TargetMode="External"/><Relationship Id="rId2" Type="http://schemas.openxmlformats.org/officeDocument/2006/relationships/hyperlink" Target="http://www.openrefine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3333/" TargetMode="External"/><Relationship Id="rId2" Type="http://schemas.openxmlformats.org/officeDocument/2006/relationships/hyperlink" Target="http://127.0.0.1:3333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au/" TargetMode="External"/><Relationship Id="rId2" Type="http://schemas.openxmlformats.org/officeDocument/2006/relationships/hyperlink" Target="http://goo.gl/hlUA5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refine.deri.ie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parql.freeyourmetadata.org/authorities-processed/" TargetMode="External"/><Relationship Id="rId2" Type="http://schemas.openxmlformats.org/officeDocument/2006/relationships/hyperlink" Target="http://sparql.freeyourmetadata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software.freeyourmetadata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penRefine/OpenRefine/wiki/Google-refine-expression-languag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Refine/OpenRefine/wiki/Documentation-For-Users" TargetMode="External"/><Relationship Id="rId2" Type="http://schemas.openxmlformats.org/officeDocument/2006/relationships/hyperlink" Target="https://github.com/OpenRefine/OpenRefine/wik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ook.freeyourmetadata.org/" TargetMode="External"/><Relationship Id="rId5" Type="http://schemas.openxmlformats.org/officeDocument/2006/relationships/hyperlink" Target="http://freeyourmetadata.org/" TargetMode="External"/><Relationship Id="rId4" Type="http://schemas.openxmlformats.org/officeDocument/2006/relationships/hyperlink" Target="https://www.packtpub.com/big-data-and-business-intelligence/using-openrefine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MiDZS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3441305"/>
            <a:ext cx="4163716" cy="2739158"/>
          </a:xfrm>
          <a:solidFill>
            <a:srgbClr val="BCC2C1"/>
          </a:solidFill>
        </p:spPr>
        <p:txBody>
          <a:bodyPr>
            <a:noAutofit/>
          </a:bodyPr>
          <a:lstStyle/>
          <a:p>
            <a:pPr algn="just"/>
            <a:r>
              <a:rPr lang="en-US" sz="3600" dirty="0" smtClean="0"/>
              <a:t>Mike Bolam</a:t>
            </a:r>
          </a:p>
          <a:p>
            <a:pPr algn="just"/>
            <a:r>
              <a:rPr lang="en-US" sz="3200" dirty="0" smtClean="0"/>
              <a:t>Metadata Librarian</a:t>
            </a:r>
          </a:p>
          <a:p>
            <a:pPr algn="just"/>
            <a:r>
              <a:rPr lang="en-US" sz="2800" dirty="0" smtClean="0"/>
              <a:t>Digital Scholarship Services</a:t>
            </a:r>
          </a:p>
          <a:p>
            <a:pPr algn="just"/>
            <a:r>
              <a:rPr lang="en-US" sz="2800" dirty="0" smtClean="0"/>
              <a:t>University Library System</a:t>
            </a:r>
          </a:p>
          <a:p>
            <a:pPr algn="just"/>
            <a:r>
              <a:rPr lang="en-US" sz="1800" dirty="0" smtClean="0">
                <a:hlinkClick r:id="rId2"/>
              </a:rPr>
              <a:t>michael.bolam@pitt.edu</a:t>
            </a:r>
            <a:r>
              <a:rPr lang="en-US" sz="1800" dirty="0" smtClean="0"/>
              <a:t> // 412-648-5908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13" y="1122363"/>
            <a:ext cx="11098174" cy="1829055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42" y="3441305"/>
            <a:ext cx="2739158" cy="273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32667"/>
            <a:ext cx="10515600" cy="3044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u="sng" dirty="0" smtClean="0">
                <a:hlinkClick r:id="rId2"/>
              </a:rPr>
              <a:t>http://goo.gl/MiDZSm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22661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</a:t>
            </a:r>
            <a:r>
              <a:rPr lang="en-US" dirty="0" err="1" smtClean="0"/>
              <a:t>OpenRefine</a:t>
            </a:r>
            <a:r>
              <a:rPr lang="en-US" dirty="0" smtClean="0"/>
              <a:t>? What can I do with it?</a:t>
            </a:r>
          </a:p>
          <a:p>
            <a:r>
              <a:rPr lang="en-US" dirty="0" smtClean="0"/>
              <a:t>Installing </a:t>
            </a:r>
            <a:r>
              <a:rPr lang="en-US" dirty="0" err="1" smtClean="0"/>
              <a:t>OpenRefine</a:t>
            </a:r>
            <a:endParaRPr lang="en-US" dirty="0" smtClean="0"/>
          </a:p>
          <a:p>
            <a:r>
              <a:rPr lang="en-US" dirty="0" smtClean="0"/>
              <a:t>Exploring data</a:t>
            </a:r>
            <a:endParaRPr lang="en-US" dirty="0"/>
          </a:p>
          <a:p>
            <a:r>
              <a:rPr lang="en-US" dirty="0" smtClean="0"/>
              <a:t>Analyzing and fixing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If we have time:</a:t>
            </a:r>
            <a:endParaRPr lang="en-US" dirty="0" smtClean="0"/>
          </a:p>
          <a:p>
            <a:pPr lvl="1"/>
            <a:r>
              <a:rPr lang="en-US" dirty="0" smtClean="0"/>
              <a:t>Some advance data operations</a:t>
            </a:r>
          </a:p>
          <a:p>
            <a:pPr lvl="2"/>
            <a:r>
              <a:rPr lang="en-US" dirty="0" smtClean="0"/>
              <a:t>Splitting, clustering, transforming, adding derived columns</a:t>
            </a:r>
          </a:p>
          <a:p>
            <a:pPr lvl="1"/>
            <a:r>
              <a:rPr lang="en-US" dirty="0" smtClean="0"/>
              <a:t>Installing extensions</a:t>
            </a:r>
          </a:p>
          <a:p>
            <a:pPr lvl="1"/>
            <a:r>
              <a:rPr lang="en-US" dirty="0" smtClean="0"/>
              <a:t>Linking datasets &amp; named-entity extraction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1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OpenRefine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Interactive Data Transformation (IDT) tool</a:t>
            </a:r>
          </a:p>
          <a:p>
            <a:r>
              <a:rPr lang="en-US" dirty="0" smtClean="0"/>
              <a:t>A tool for visualizing and manipulating data</a:t>
            </a:r>
          </a:p>
          <a:p>
            <a:r>
              <a:rPr lang="en-US" dirty="0" smtClean="0"/>
              <a:t>Not a good for creating new data</a:t>
            </a:r>
          </a:p>
          <a:p>
            <a:r>
              <a:rPr lang="en-US" dirty="0" smtClean="0"/>
              <a:t>Extremely powerful for exploring, cleaning, and linking data</a:t>
            </a:r>
          </a:p>
          <a:p>
            <a:r>
              <a:rPr lang="en-US" dirty="0" smtClean="0"/>
              <a:t>Open Source, free, and community supported</a:t>
            </a:r>
          </a:p>
          <a:p>
            <a:r>
              <a:rPr lang="en-US" dirty="0" smtClean="0"/>
              <a:t>Formerly known as </a:t>
            </a:r>
            <a:r>
              <a:rPr lang="en-US" dirty="0" err="1" smtClean="0"/>
              <a:t>Gridworks</a:t>
            </a:r>
            <a:r>
              <a:rPr lang="en-US" dirty="0" smtClean="0"/>
              <a:t> Freebase then </a:t>
            </a:r>
            <a:r>
              <a:rPr lang="en-US" dirty="0" err="1" smtClean="0"/>
              <a:t>GoogleRefine</a:t>
            </a:r>
            <a:endParaRPr lang="en-US" dirty="0" smtClean="0"/>
          </a:p>
          <a:p>
            <a:pPr lvl="1"/>
            <a:r>
              <a:rPr lang="en-US" dirty="0" err="1" smtClean="0"/>
              <a:t>OpenRefine</a:t>
            </a:r>
            <a:r>
              <a:rPr lang="en-US" dirty="0" smtClean="0"/>
              <a:t> 2.6 is still considered a beta release, so we’ll be using </a:t>
            </a:r>
            <a:r>
              <a:rPr lang="en-US" dirty="0" err="1" smtClean="0"/>
              <a:t>GoogleRefine</a:t>
            </a:r>
            <a:r>
              <a:rPr lang="en-US" dirty="0" smtClean="0"/>
              <a:t> 2.5.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4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2" y="0"/>
            <a:ext cx="11258736" cy="6858000"/>
          </a:xfrm>
        </p:spPr>
      </p:pic>
      <p:sp>
        <p:nvSpPr>
          <p:cNvPr id="6" name="TextBox 5"/>
          <p:cNvSpPr txBox="1"/>
          <p:nvPr/>
        </p:nvSpPr>
        <p:spPr>
          <a:xfrm>
            <a:off x="418982" y="6211669"/>
            <a:ext cx="388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http://openrefine.org/2015/01/26/Mapping-OpenRefine-ecosystem.html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7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OpenRefine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Clean up data that is:</a:t>
            </a:r>
          </a:p>
          <a:p>
            <a:pPr lvl="1"/>
            <a:r>
              <a:rPr lang="en-US" dirty="0" smtClean="0"/>
              <a:t>In a simple tabular format</a:t>
            </a:r>
          </a:p>
          <a:p>
            <a:pPr lvl="1"/>
            <a:r>
              <a:rPr lang="en-US" dirty="0" smtClean="0"/>
              <a:t>Is inconsistently formatted</a:t>
            </a:r>
          </a:p>
          <a:p>
            <a:pPr lvl="1"/>
            <a:r>
              <a:rPr lang="en-US" dirty="0" smtClean="0"/>
              <a:t>Has inconsistent terminology</a:t>
            </a:r>
          </a:p>
          <a:p>
            <a:r>
              <a:rPr lang="en-US" dirty="0" smtClean="0"/>
              <a:t>Get an overview of a data set</a:t>
            </a:r>
          </a:p>
          <a:p>
            <a:r>
              <a:rPr lang="en-US" dirty="0" smtClean="0"/>
              <a:t>Resolve inconsistencies</a:t>
            </a:r>
          </a:p>
          <a:p>
            <a:r>
              <a:rPr lang="en-US" dirty="0" smtClean="0"/>
              <a:t>Split data up into more granular parts</a:t>
            </a:r>
          </a:p>
          <a:p>
            <a:r>
              <a:rPr lang="en-US" dirty="0" smtClean="0"/>
              <a:t>Match local data up to other data sets</a:t>
            </a:r>
          </a:p>
          <a:p>
            <a:r>
              <a:rPr lang="en-US" dirty="0" smtClean="0"/>
              <a:t>Enhance a data set with data from other sources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69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</a:t>
            </a:r>
            <a:r>
              <a:rPr lang="en-US" dirty="0" err="1" smtClean="0"/>
              <a:t>OpenRefine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http://www.openrefine.org</a:t>
            </a:r>
            <a:endParaRPr lang="en-US" dirty="0"/>
          </a:p>
          <a:p>
            <a:r>
              <a:rPr lang="en-US" dirty="0" smtClean="0"/>
              <a:t>Direct link to the downloads</a:t>
            </a:r>
            <a:endParaRPr lang="en-US" dirty="0" smtClean="0">
              <a:hlinkClick r:id="rId3"/>
            </a:endParaRPr>
          </a:p>
          <a:p>
            <a:pPr lvl="1"/>
            <a:r>
              <a:rPr lang="en-US" dirty="0" smtClean="0">
                <a:hlinkClick r:id="rId3"/>
              </a:rPr>
              <a:t>https://github.com/OpenRefine/OpenRefine/wiki/Installation-Instructions</a:t>
            </a:r>
            <a:r>
              <a:rPr lang="en-US" dirty="0" smtClean="0"/>
              <a:t> </a:t>
            </a:r>
          </a:p>
          <a:p>
            <a:r>
              <a:rPr lang="en-US" dirty="0" smtClean="0"/>
              <a:t> Windows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Download the ZIP </a:t>
            </a:r>
            <a:r>
              <a:rPr lang="en-US" altLang="en-US" sz="2600" dirty="0" smtClean="0"/>
              <a:t>archive.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 smtClean="0"/>
              <a:t>Unzip &amp; extract </a:t>
            </a:r>
            <a:r>
              <a:rPr lang="en-US" altLang="en-US" sz="2600" dirty="0"/>
              <a:t>the contents of the archive to a folder of your </a:t>
            </a:r>
            <a:r>
              <a:rPr lang="en-US" altLang="en-US" sz="2600" dirty="0" smtClean="0"/>
              <a:t>choice.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 smtClean="0"/>
              <a:t>To </a:t>
            </a:r>
            <a:r>
              <a:rPr lang="en-US" altLang="en-US" sz="2600" dirty="0"/>
              <a:t>launch </a:t>
            </a:r>
            <a:r>
              <a:rPr lang="en-US" altLang="en-US" sz="2600" dirty="0" err="1"/>
              <a:t>OpenRefine</a:t>
            </a:r>
            <a:r>
              <a:rPr lang="en-US" altLang="en-US" sz="2600" dirty="0"/>
              <a:t>, double-click on openrefine.exe</a:t>
            </a:r>
            <a:r>
              <a:rPr lang="en-US" altLang="en-US" sz="2600" dirty="0" smtClean="0"/>
              <a:t>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/>
              <a:t>Mac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Download the DMG file.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Open the disk image </a:t>
            </a:r>
            <a:r>
              <a:rPr lang="en-US" altLang="en-US" sz="2600" dirty="0" smtClean="0"/>
              <a:t>&amp; </a:t>
            </a:r>
            <a:r>
              <a:rPr lang="en-US" altLang="en-US" sz="2600" dirty="0"/>
              <a:t>drag the </a:t>
            </a:r>
            <a:r>
              <a:rPr lang="en-US" altLang="en-US" sz="2600" dirty="0" err="1"/>
              <a:t>OpenRefine</a:t>
            </a:r>
            <a:r>
              <a:rPr lang="en-US" altLang="en-US" sz="2600" dirty="0"/>
              <a:t> icon into the Applications folder.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/>
              <a:t>Double-click on the icon to start </a:t>
            </a:r>
            <a:r>
              <a:rPr lang="en-US" altLang="en-US" sz="2600" dirty="0" err="1"/>
              <a:t>OpenRefine</a:t>
            </a:r>
            <a:r>
              <a:rPr lang="en-US" altLang="en-US" sz="2600" dirty="0" smtClean="0"/>
              <a:t>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3000" dirty="0" smtClean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/>
          </a:p>
          <a:p>
            <a:pPr lvl="1"/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6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</a:t>
            </a:r>
            <a:r>
              <a:rPr lang="en-US" dirty="0" err="1" smtClean="0"/>
              <a:t>OpenRefine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OpenRefine</a:t>
            </a:r>
            <a:r>
              <a:rPr lang="en-US" dirty="0" smtClean="0"/>
              <a:t> runs locally on your computer. It does not require an internet connection, unless you want to reconcile your data with external sources.</a:t>
            </a:r>
          </a:p>
          <a:p>
            <a:pPr lvl="1"/>
            <a:r>
              <a:rPr lang="en-US" dirty="0" smtClean="0"/>
              <a:t>If you close you browser, you can get back </a:t>
            </a:r>
            <a:r>
              <a:rPr lang="en-US" dirty="0" err="1" smtClean="0"/>
              <a:t>OpenRefine</a:t>
            </a:r>
            <a:r>
              <a:rPr lang="en-US" dirty="0" smtClean="0"/>
              <a:t> by pointing it here: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://127.0.0.1:3333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or </a:t>
            </a:r>
            <a:r>
              <a:rPr lang="en-US" dirty="0" smtClean="0">
                <a:hlinkClick r:id="rId3"/>
              </a:rPr>
              <a:t>http://localhost:3333</a:t>
            </a:r>
            <a:r>
              <a:rPr lang="en-US" dirty="0" smtClean="0"/>
              <a:t> </a:t>
            </a:r>
          </a:p>
          <a:p>
            <a:r>
              <a:rPr lang="en-US" dirty="0" smtClean="0"/>
              <a:t>Your data is not stored online or shared with anyone.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9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some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goo.gl/hlUA5f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Created from the Powerhouse Museum metadata which been </a:t>
            </a:r>
            <a:r>
              <a:rPr lang="en-US" dirty="0"/>
              <a:t>released under a </a:t>
            </a:r>
            <a:r>
              <a:rPr lang="en-US" dirty="0">
                <a:hlinkClick r:id="rId3"/>
              </a:rPr>
              <a:t>CC-BY-SA Creative Commons Attribution Share Alike license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879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OpenRefine</a:t>
            </a:r>
            <a:r>
              <a:rPr lang="en-US" dirty="0" smtClean="0"/>
              <a:t> </a:t>
            </a:r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592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more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Windows </a:t>
            </a:r>
          </a:p>
          <a:p>
            <a:pPr lvl="1"/>
            <a:r>
              <a:rPr lang="en-US" dirty="0"/>
              <a:t>Google-refine.l4j.ini</a:t>
            </a:r>
          </a:p>
          <a:p>
            <a:pPr lvl="2"/>
            <a:r>
              <a:rPr lang="en-US" dirty="0"/>
              <a:t># max memory </a:t>
            </a:r>
            <a:r>
              <a:rPr lang="en-US" dirty="0" err="1"/>
              <a:t>memory</a:t>
            </a:r>
            <a:r>
              <a:rPr lang="en-US" dirty="0"/>
              <a:t> heap size</a:t>
            </a:r>
          </a:p>
          <a:p>
            <a:pPr lvl="2"/>
            <a:r>
              <a:rPr lang="en-US" dirty="0"/>
              <a:t>-Xmx2048M</a:t>
            </a:r>
          </a:p>
          <a:p>
            <a:r>
              <a:rPr lang="en-US" dirty="0"/>
              <a:t>Mac (more complicated)</a:t>
            </a:r>
          </a:p>
          <a:p>
            <a:pPr lvl="1"/>
            <a:r>
              <a:rPr lang="en-US" dirty="0"/>
              <a:t>Ctrl-click application, choose Show Folder Contents, Contents, </a:t>
            </a:r>
            <a:r>
              <a:rPr lang="en-US" dirty="0" err="1"/>
              <a:t>info.plist</a:t>
            </a:r>
            <a:endParaRPr lang="en-US" dirty="0"/>
          </a:p>
          <a:p>
            <a:pPr lvl="1"/>
            <a:r>
              <a:rPr lang="en-US" dirty="0"/>
              <a:t>Find </a:t>
            </a:r>
            <a:r>
              <a:rPr lang="en-US" dirty="0" err="1"/>
              <a:t>VMOptions</a:t>
            </a:r>
            <a:r>
              <a:rPr lang="en-US" dirty="0"/>
              <a:t> – change Xmx1024 to </a:t>
            </a:r>
            <a:r>
              <a:rPr lang="en-US" dirty="0" err="1"/>
              <a:t>Xmx</a:t>
            </a:r>
            <a:r>
              <a:rPr lang="en-US" dirty="0"/>
              <a:t> 2048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39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Hit the “open button” in the top left – Look for Browse Workspace Directory  - See extensions folder?</a:t>
            </a:r>
          </a:p>
          <a:p>
            <a:r>
              <a:rPr lang="en-US" dirty="0" smtClean="0"/>
              <a:t>Or…go to installation point, click </a:t>
            </a:r>
            <a:r>
              <a:rPr lang="en-US" dirty="0" err="1" smtClean="0"/>
              <a:t>webapp</a:t>
            </a:r>
            <a:r>
              <a:rPr lang="en-US" dirty="0" smtClean="0"/>
              <a:t> – see extensions folder?</a:t>
            </a:r>
          </a:p>
          <a:p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http://refine.deri.ie</a:t>
            </a:r>
            <a:r>
              <a:rPr lang="en-US" dirty="0" smtClean="0"/>
              <a:t> // Downloads. </a:t>
            </a:r>
          </a:p>
          <a:p>
            <a:pPr lvl="1"/>
            <a:r>
              <a:rPr lang="en-US" dirty="0" smtClean="0"/>
              <a:t>Download latest and unpack the zip file</a:t>
            </a:r>
          </a:p>
          <a:p>
            <a:r>
              <a:rPr lang="en-US" dirty="0" smtClean="0"/>
              <a:t>Move the </a:t>
            </a:r>
            <a:r>
              <a:rPr lang="en-US" dirty="0" err="1" smtClean="0"/>
              <a:t>rdf</a:t>
            </a:r>
            <a:r>
              <a:rPr lang="en-US" dirty="0" smtClean="0"/>
              <a:t>-extension folder to the </a:t>
            </a:r>
            <a:r>
              <a:rPr lang="en-US" dirty="0" err="1" smtClean="0"/>
              <a:t>GoogleRefine</a:t>
            </a:r>
            <a:r>
              <a:rPr lang="en-US" dirty="0" smtClean="0"/>
              <a:t> Extensions folder</a:t>
            </a:r>
          </a:p>
          <a:p>
            <a:r>
              <a:rPr lang="en-US" dirty="0" smtClean="0"/>
              <a:t>Restart </a:t>
            </a:r>
            <a:r>
              <a:rPr lang="en-US" dirty="0" err="1" smtClean="0"/>
              <a:t>GoogleRefine</a:t>
            </a:r>
            <a:r>
              <a:rPr lang="en-US" dirty="0" smtClean="0"/>
              <a:t>, and open your project </a:t>
            </a:r>
          </a:p>
          <a:p>
            <a:r>
              <a:rPr lang="en-US" dirty="0" smtClean="0"/>
              <a:t>Should see an RDF menu on the right side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58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reconciliation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RDF – Add reconciliation service – based on SPARQL endpoint</a:t>
            </a:r>
          </a:p>
          <a:p>
            <a:r>
              <a:rPr lang="en-US" dirty="0" smtClean="0"/>
              <a:t>You can use any publicly available endpoint, but for the exercise, we’re going to use one set up by the freeyourmetadata.org crew using Library of Congress Subject Headings</a:t>
            </a:r>
          </a:p>
          <a:p>
            <a:pPr lvl="1"/>
            <a:r>
              <a:rPr lang="en-US" dirty="0" smtClean="0"/>
              <a:t>Name: LCSH</a:t>
            </a:r>
          </a:p>
          <a:p>
            <a:pPr lvl="1"/>
            <a:r>
              <a:rPr lang="en-US" dirty="0" smtClean="0"/>
              <a:t>Endpoint URL: </a:t>
            </a:r>
            <a:r>
              <a:rPr lang="en-US" dirty="0" smtClean="0">
                <a:hlinkClick r:id="rId2"/>
              </a:rPr>
              <a:t>http://sparql.freeyourmetadata.org/</a:t>
            </a:r>
            <a:endParaRPr lang="en-US" dirty="0" smtClean="0"/>
          </a:p>
          <a:p>
            <a:pPr lvl="1"/>
            <a:r>
              <a:rPr lang="en-US" dirty="0" smtClean="0"/>
              <a:t>Graph URI: </a:t>
            </a:r>
            <a:r>
              <a:rPr lang="en-US" dirty="0" smtClean="0">
                <a:hlinkClick r:id="rId3"/>
              </a:rPr>
              <a:t>http://sparql.freeyourmetadata.org/authorities-processed/</a:t>
            </a:r>
            <a:endParaRPr lang="en-US" dirty="0" smtClean="0"/>
          </a:p>
          <a:p>
            <a:pPr lvl="1"/>
            <a:r>
              <a:rPr lang="en-US" dirty="0" smtClean="0"/>
              <a:t>Type: Virtuoso</a:t>
            </a:r>
          </a:p>
          <a:p>
            <a:pPr lvl="1"/>
            <a:r>
              <a:rPr lang="en-US" dirty="0" smtClean="0"/>
              <a:t>Label Properties – tick only </a:t>
            </a:r>
            <a:r>
              <a:rPr lang="en-US" dirty="0" err="1" smtClean="0"/>
              <a:t>skos:preflabel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5907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Entity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http://software.freeyourmetadata.org</a:t>
            </a:r>
            <a:endParaRPr lang="en-US" dirty="0" smtClean="0"/>
          </a:p>
          <a:p>
            <a:r>
              <a:rPr lang="en-US" dirty="0" smtClean="0"/>
              <a:t>Download ner-extension.zip and unpack it.</a:t>
            </a:r>
          </a:p>
          <a:p>
            <a:r>
              <a:rPr lang="en-US" dirty="0" smtClean="0"/>
              <a:t>Put it in your extensions folder (just like before)</a:t>
            </a:r>
          </a:p>
          <a:p>
            <a:r>
              <a:rPr lang="en-US" dirty="0" smtClean="0"/>
              <a:t>Restart </a:t>
            </a:r>
            <a:r>
              <a:rPr lang="en-US" dirty="0" err="1" smtClean="0"/>
              <a:t>GoogleRefine</a:t>
            </a:r>
            <a:endParaRPr lang="en-US" dirty="0" smtClean="0"/>
          </a:p>
          <a:p>
            <a:r>
              <a:rPr lang="en-US" dirty="0" smtClean="0"/>
              <a:t>Create new project, using the </a:t>
            </a:r>
            <a:r>
              <a:rPr lang="en-US" smtClean="0"/>
              <a:t>same dataset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38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it to the next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Expressions</a:t>
            </a:r>
          </a:p>
          <a:p>
            <a:pPr lvl="1"/>
            <a:r>
              <a:rPr lang="en-US" dirty="0" smtClean="0"/>
              <a:t>GREL – </a:t>
            </a:r>
            <a:r>
              <a:rPr lang="en-US" dirty="0" err="1" smtClean="0"/>
              <a:t>GoogleRefine</a:t>
            </a:r>
            <a:r>
              <a:rPr lang="en-US" dirty="0" smtClean="0"/>
              <a:t>/</a:t>
            </a:r>
            <a:r>
              <a:rPr lang="en-US" dirty="0" err="1" smtClean="0"/>
              <a:t>OpenRefine</a:t>
            </a:r>
            <a:r>
              <a:rPr lang="en-US" dirty="0" smtClean="0"/>
              <a:t> Expression Language</a:t>
            </a:r>
          </a:p>
          <a:p>
            <a:pPr lvl="1"/>
            <a:r>
              <a:rPr lang="en-US" dirty="0" smtClean="0"/>
              <a:t>JYTHON – Python Written in Java</a:t>
            </a:r>
          </a:p>
          <a:p>
            <a:pPr lvl="1"/>
            <a:r>
              <a:rPr lang="en-US" dirty="0" err="1" smtClean="0"/>
              <a:t>Clojure</a:t>
            </a:r>
            <a:r>
              <a:rPr lang="en-US" dirty="0" smtClean="0"/>
              <a:t> – A dialect of the LISP programming language</a:t>
            </a:r>
          </a:p>
          <a:p>
            <a:r>
              <a:rPr lang="en-US" dirty="0" smtClean="0"/>
              <a:t>GREL Resources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github.com/OpenRefine/OpenRefine/wiki/Google-refine-expression-language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17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OpenRefine</a:t>
            </a:r>
            <a:r>
              <a:rPr lang="en-US" dirty="0" smtClean="0"/>
              <a:t> Wiki</a:t>
            </a:r>
          </a:p>
          <a:p>
            <a:pPr lvl="1"/>
            <a:r>
              <a:rPr lang="en-US" dirty="0" smtClean="0">
                <a:hlinkClick r:id="rId2"/>
              </a:rPr>
              <a:t>https://github.com/OpenRefine/OpenRefine/wiki</a:t>
            </a:r>
            <a:endParaRPr lang="en-US" dirty="0" smtClean="0"/>
          </a:p>
          <a:p>
            <a:r>
              <a:rPr lang="en-US" dirty="0" err="1" smtClean="0"/>
              <a:t>OpenRefine</a:t>
            </a:r>
            <a:r>
              <a:rPr lang="en-US" dirty="0" smtClean="0"/>
              <a:t> User Documentation</a:t>
            </a:r>
          </a:p>
          <a:p>
            <a:pPr lvl="1"/>
            <a:r>
              <a:rPr lang="en-US" dirty="0" smtClean="0">
                <a:hlinkClick r:id="rId3"/>
              </a:rPr>
              <a:t>https://github.com/OpenRefine/OpenRefine/wiki/Documentation-For-Users</a:t>
            </a:r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err="1" smtClean="0"/>
              <a:t>OpenRefine</a:t>
            </a:r>
            <a:r>
              <a:rPr lang="en-US" dirty="0" smtClean="0"/>
              <a:t> [book – </a:t>
            </a:r>
            <a:r>
              <a:rPr lang="en-US" dirty="0" err="1" smtClean="0"/>
              <a:t>ebook</a:t>
            </a:r>
            <a:r>
              <a:rPr lang="en-US" dirty="0" smtClean="0"/>
              <a:t> available via </a:t>
            </a:r>
            <a:r>
              <a:rPr lang="en-US" dirty="0" err="1" smtClean="0"/>
              <a:t>PittCat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>
                <a:hlinkClick r:id="rId4"/>
              </a:rPr>
              <a:t>https://www.packtpub.com/big-data-and-business-intelligence/using-openrefine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Free Your Metadata Site</a:t>
            </a:r>
          </a:p>
          <a:p>
            <a:pPr lvl="1"/>
            <a:r>
              <a:rPr lang="en-US" dirty="0" smtClean="0">
                <a:hlinkClick r:id="rId5"/>
              </a:rPr>
              <a:t>http://freeyourmetadata.org</a:t>
            </a:r>
            <a:endParaRPr lang="en-US" dirty="0" smtClean="0"/>
          </a:p>
          <a:p>
            <a:r>
              <a:rPr lang="en-US" dirty="0" smtClean="0"/>
              <a:t>Linked Data for Libraries, Archives, and Museums [book – available at Hillman Library]</a:t>
            </a:r>
          </a:p>
          <a:p>
            <a:pPr lvl="1"/>
            <a:r>
              <a:rPr lang="en-US" dirty="0" smtClean="0">
                <a:hlinkClick r:id="rId6"/>
              </a:rPr>
              <a:t>http://book.freeyourmetadata.org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21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32667"/>
            <a:ext cx="10515600" cy="3044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u="sng" smtClean="0">
                <a:hlinkClick r:id="rId2"/>
              </a:rPr>
              <a:t>http://goo.gl/MiDZSm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7908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645</Words>
  <Application>Microsoft Office PowerPoint</Application>
  <PresentationFormat>Widescreen</PresentationFormat>
  <Paragraphs>107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Assessment Survey</vt:lpstr>
      <vt:lpstr>Learning Objectives</vt:lpstr>
      <vt:lpstr>What is OpenRefine?</vt:lpstr>
      <vt:lpstr>PowerPoint Presentation</vt:lpstr>
      <vt:lpstr>Why OpenRefine?</vt:lpstr>
      <vt:lpstr>Installing OpenRefine</vt:lpstr>
      <vt:lpstr>Installing OpenRefine</vt:lpstr>
      <vt:lpstr>Getting some data</vt:lpstr>
      <vt:lpstr>OpenRefine Demo</vt:lpstr>
      <vt:lpstr>Getting more memory</vt:lpstr>
      <vt:lpstr>Installing extensions</vt:lpstr>
      <vt:lpstr>Adding a reconciliation service</vt:lpstr>
      <vt:lpstr>Named Entity Extraction</vt:lpstr>
      <vt:lpstr>Take it to the next level</vt:lpstr>
      <vt:lpstr>Resources</vt:lpstr>
      <vt:lpstr>Assessment Survey</vt:lpstr>
    </vt:vector>
  </TitlesOfParts>
  <Company>University Library System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Bolam, Michael</dc:creator>
  <cp:lastModifiedBy>Bolam, Michael</cp:lastModifiedBy>
  <cp:revision>64</cp:revision>
  <dcterms:created xsi:type="dcterms:W3CDTF">2015-02-23T18:57:48Z</dcterms:created>
  <dcterms:modified xsi:type="dcterms:W3CDTF">2015-09-21T15:33:42Z</dcterms:modified>
</cp:coreProperties>
</file>