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84" r:id="rId3"/>
    <p:sldId id="256" r:id="rId4"/>
    <p:sldId id="258" r:id="rId5"/>
    <p:sldId id="259" r:id="rId6"/>
    <p:sldId id="260" r:id="rId7"/>
    <p:sldId id="261" r:id="rId8"/>
    <p:sldId id="262" r:id="rId9"/>
    <p:sldId id="274" r:id="rId10"/>
    <p:sldId id="263" r:id="rId11"/>
    <p:sldId id="276" r:id="rId12"/>
    <p:sldId id="264" r:id="rId13"/>
    <p:sldId id="275" r:id="rId14"/>
    <p:sldId id="265" r:id="rId15"/>
    <p:sldId id="266" r:id="rId16"/>
    <p:sldId id="277" r:id="rId17"/>
    <p:sldId id="278" r:id="rId18"/>
    <p:sldId id="267" r:id="rId19"/>
    <p:sldId id="268" r:id="rId20"/>
    <p:sldId id="270" r:id="rId21"/>
    <p:sldId id="269" r:id="rId22"/>
    <p:sldId id="279" r:id="rId23"/>
    <p:sldId id="280" r:id="rId24"/>
    <p:sldId id="285" r:id="rId25"/>
    <p:sldId id="286" r:id="rId26"/>
    <p:sldId id="281" r:id="rId27"/>
    <p:sldId id="287" r:id="rId28"/>
    <p:sldId id="288" r:id="rId29"/>
    <p:sldId id="289" r:id="rId30"/>
    <p:sldId id="290" r:id="rId31"/>
    <p:sldId id="283" r:id="rId32"/>
    <p:sldId id="282"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ster, Lauren Brittany" initials="LBC" lastIdx="7" clrIdx="0">
    <p:extLst>
      <p:ext uri="{19B8F6BF-5375-455C-9EA6-DF929625EA0E}">
        <p15:presenceInfo xmlns:p15="http://schemas.microsoft.com/office/powerpoint/2012/main" userId="Collister, Lauren Britt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86" autoAdjust="0"/>
  </p:normalViewPr>
  <p:slideViewPr>
    <p:cSldViewPr snapToGrid="0" snapToObjects="1">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C60A95-6B59-C34B-ABE0-340527021A9D}" type="datetimeFigureOut">
              <a:rPr lang="en-US" smtClean="0"/>
              <a:t>8/2/2016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CB1C76-CF6E-AE48-880E-948CF10F2FDD}" type="slidenum">
              <a:rPr lang="en-US" smtClean="0"/>
              <a:t>‹#›</a:t>
            </a:fld>
            <a:endParaRPr lang="en-US"/>
          </a:p>
        </p:txBody>
      </p:sp>
    </p:spTree>
    <p:extLst>
      <p:ext uri="{BB962C8B-B14F-4D97-AF65-F5344CB8AC3E}">
        <p14:creationId xmlns:p14="http://schemas.microsoft.com/office/powerpoint/2010/main" val="2547836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Welcome.</a:t>
            </a:r>
            <a:r>
              <a:rPr lang="en-US" baseline="0" dirty="0" smtClean="0">
                <a:latin typeface="Calibri" charset="0"/>
                <a:ea typeface="ＭＳ Ｐゴシック" charset="0"/>
                <a:cs typeface="ＭＳ Ｐゴシック" charset="0"/>
              </a:rPr>
              <a:t>  This is the fourth in a series of four workshops presented by the Bibliometric Services Track.  Over the past months, the prior workshops have taken a dive into traditional citation-based bibliometric indicators, and we’ve looked at how aggregating and analyzing scholarly citations from one article to another can help us identify impact and help us demonstrate value for authors, for articles, and for journals.  This workshop focuses on the next frontier in bibliometrics: </a:t>
            </a:r>
            <a:r>
              <a:rPr lang="en-US" baseline="0" dirty="0" err="1" smtClean="0">
                <a:latin typeface="Calibri" charset="0"/>
                <a:ea typeface="ＭＳ Ｐゴシック" charset="0"/>
                <a:cs typeface="ＭＳ Ｐゴシック" charset="0"/>
              </a:rPr>
              <a:t>altmetrics</a:t>
            </a:r>
            <a:r>
              <a:rPr lang="en-US" baseline="0"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652428" indent="-38186541">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fld id="{8F6291E4-F480-D844-9D28-208AE296BB9A}"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think</a:t>
            </a:r>
            <a:r>
              <a:rPr lang="en-US" baseline="0" dirty="0" smtClean="0"/>
              <a:t> of an article or other scholarly output which you think deserves a simple language description for popular consumption, grab the DOI for it and go to “</a:t>
            </a:r>
            <a:r>
              <a:rPr lang="en-US" baseline="0" dirty="0" err="1" smtClean="0"/>
              <a:t>growkudos</a:t>
            </a:r>
            <a:r>
              <a:rPr lang="en-US" baseline="0" dirty="0" smtClean="0"/>
              <a:t> dot com” now.  You can use the menu to select “Search” and then enter the DOI.  If you don’t have an article that comes to mind, we can use one from our own Lauren Collister.  That DOI is “10 dot 12688 slash f1000research dot 8460 dot 1”.</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10</a:t>
            </a:fld>
            <a:endParaRPr lang="en-US"/>
          </a:p>
        </p:txBody>
      </p:sp>
    </p:spTree>
    <p:extLst>
      <p:ext uri="{BB962C8B-B14F-4D97-AF65-F5344CB8AC3E}">
        <p14:creationId xmlns:p14="http://schemas.microsoft.com/office/powerpoint/2010/main" val="41323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one</a:t>
            </a:r>
            <a:r>
              <a:rPr lang="en-US" baseline="0" dirty="0" smtClean="0"/>
              <a:t> of the authors has filled out the “What’s it about” and “Why is it important” sections,  and Collister has added a note in the authors’ “Perspectives”.  Another co-author could come in and add additional “Perspectives”.</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11</a:t>
            </a:fld>
            <a:endParaRPr lang="en-US"/>
          </a:p>
        </p:txBody>
      </p:sp>
    </p:spTree>
    <p:extLst>
      <p:ext uri="{BB962C8B-B14F-4D97-AF65-F5344CB8AC3E}">
        <p14:creationId xmlns:p14="http://schemas.microsoft.com/office/powerpoint/2010/main" val="189435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return for the author’s description, Kudos</a:t>
            </a:r>
            <a:r>
              <a:rPr lang="en-US" baseline="0" dirty="0" smtClean="0"/>
              <a:t> offers some basic measures on sharing, views, and accumulated </a:t>
            </a:r>
            <a:r>
              <a:rPr lang="en-US" baseline="0" dirty="0" err="1" smtClean="0"/>
              <a:t>Altmetric</a:t>
            </a:r>
            <a:r>
              <a:rPr lang="en-US" baseline="0" dirty="0" smtClean="0"/>
              <a:t> and </a:t>
            </a:r>
            <a:r>
              <a:rPr lang="en-US" baseline="0" dirty="0" err="1" smtClean="0"/>
              <a:t>bibliometic</a:t>
            </a:r>
            <a:r>
              <a:rPr lang="en-US" baseline="0" dirty="0" smtClean="0"/>
              <a:t> “scores”.</a:t>
            </a:r>
            <a:r>
              <a:rPr lang="en-US" i="0" baseline="0" dirty="0" smtClean="0"/>
              <a:t> Metrics are only available after an author has claimed the article and provided the simple-language description, and only available to the author or authors.  It’s probably not a great value package, as most of this is freely available elsewhere.</a:t>
            </a:r>
            <a:r>
              <a:rPr lang="en-US" baseline="0" dirty="0" smtClean="0"/>
              <a:t>  Kudos would probably be particularly helpful, however, if a researcher deliberately wanted to make a scholarly work accessible to the general public.</a:t>
            </a:r>
            <a:endParaRPr lang="en-US" i="0" dirty="0"/>
          </a:p>
        </p:txBody>
      </p:sp>
      <p:sp>
        <p:nvSpPr>
          <p:cNvPr id="4" name="Slide Number Placeholder 3"/>
          <p:cNvSpPr>
            <a:spLocks noGrp="1"/>
          </p:cNvSpPr>
          <p:nvPr>
            <p:ph type="sldNum" sz="quarter" idx="10"/>
          </p:nvPr>
        </p:nvSpPr>
        <p:spPr/>
        <p:txBody>
          <a:bodyPr/>
          <a:lstStyle/>
          <a:p>
            <a:fld id="{5BCB1C76-CF6E-AE48-880E-948CF10F2FDD}" type="slidenum">
              <a:rPr lang="en-US" smtClean="0"/>
              <a:t>12</a:t>
            </a:fld>
            <a:endParaRPr lang="en-US"/>
          </a:p>
        </p:txBody>
      </p:sp>
    </p:spTree>
    <p:extLst>
      <p:ext uri="{BB962C8B-B14F-4D97-AF65-F5344CB8AC3E}">
        <p14:creationId xmlns:p14="http://schemas.microsoft.com/office/powerpoint/2010/main" val="70831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Story promises to keep the researcher</a:t>
            </a:r>
            <a:r>
              <a:rPr lang="en-US" baseline="0" dirty="0" smtClean="0"/>
              <a:t> in touch with mentions of his or her work.  It requires a subscription via ORCID, but is free at this time.  There was a brief period where they tried charging $60/year, but they rolled back that cost in April.  As a side effect, if you know anyone’s ORCID, you can find anyone’s profile view with impactstory.org slash u slash ORCID </a:t>
            </a:r>
            <a:r>
              <a:rPr lang="en-US" baseline="0" dirty="0" err="1" smtClean="0"/>
              <a:t>iD.</a:t>
            </a:r>
            <a:r>
              <a:rPr lang="en-US" baseline="0" dirty="0" smtClean="0"/>
              <a:t>  If an author-created profile does not exist yet, a default profile will be </a:t>
            </a:r>
            <a:r>
              <a:rPr lang="en-US" baseline="0" dirty="0" err="1" smtClean="0"/>
              <a:t>autogenerated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13</a:t>
            </a:fld>
            <a:endParaRPr lang="en-US"/>
          </a:p>
        </p:txBody>
      </p:sp>
    </p:spTree>
    <p:extLst>
      <p:ext uri="{BB962C8B-B14F-4D97-AF65-F5344CB8AC3E}">
        <p14:creationId xmlns:p14="http://schemas.microsoft.com/office/powerpoint/2010/main" val="346725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the </a:t>
            </a:r>
            <a:r>
              <a:rPr lang="en-US" baseline="0" dirty="0" err="1" smtClean="0"/>
              <a:t>autogenerated</a:t>
            </a:r>
            <a:r>
              <a:rPr lang="en-US" baseline="0" dirty="0" smtClean="0"/>
              <a:t> profile for Peter </a:t>
            </a:r>
            <a:r>
              <a:rPr lang="en-US" baseline="0" dirty="0" err="1" smtClean="0"/>
              <a:t>Brusilovsky</a:t>
            </a:r>
            <a:r>
              <a:rPr lang="en-US" baseline="0" dirty="0" smtClean="0"/>
              <a:t> from the </a:t>
            </a:r>
            <a:r>
              <a:rPr lang="en-US" baseline="0" dirty="0" err="1" smtClean="0"/>
              <a:t>iSchool</a:t>
            </a:r>
            <a:r>
              <a:rPr lang="en-US" baseline="0" dirty="0" smtClean="0"/>
              <a:t>.  Impact Story automatically tries to identify some notable Achievements as a hook.  Here it tags </a:t>
            </a:r>
            <a:r>
              <a:rPr lang="en-US" baseline="0" dirty="0" err="1" smtClean="0"/>
              <a:t>Brusilovsky</a:t>
            </a:r>
            <a:r>
              <a:rPr lang="en-US" baseline="0" dirty="0" smtClean="0"/>
              <a:t> as top 10% for “Global Reach” and top 25% for “Open Access”.  If you have a scholar for whom you can find an ORCID </a:t>
            </a:r>
            <a:r>
              <a:rPr lang="en-US" baseline="0" dirty="0" err="1" smtClean="0"/>
              <a:t>iD</a:t>
            </a:r>
            <a:r>
              <a:rPr lang="en-US" baseline="0" dirty="0" smtClean="0"/>
              <a:t> (hint: use orcid.org or Scopus) you can find that user now.  Otherwise, navigate to “</a:t>
            </a:r>
            <a:r>
              <a:rPr lang="en-US" baseline="0" dirty="0" err="1" smtClean="0"/>
              <a:t>impactstory</a:t>
            </a:r>
            <a:r>
              <a:rPr lang="en-US" baseline="0" dirty="0" smtClean="0"/>
              <a:t> dot org slash u slash 0000 dash 0002 dash 1902 dash 1464”.</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14</a:t>
            </a:fld>
            <a:endParaRPr lang="en-US"/>
          </a:p>
        </p:txBody>
      </p:sp>
    </p:spTree>
    <p:extLst>
      <p:ext uri="{BB962C8B-B14F-4D97-AF65-F5344CB8AC3E}">
        <p14:creationId xmlns:p14="http://schemas.microsoft.com/office/powerpoint/2010/main" val="22158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drill into more detail on the Achievements.  Some of these might be of interest to the researcher,</a:t>
            </a:r>
            <a:r>
              <a:rPr lang="en-US" baseline="0" dirty="0" smtClean="0"/>
              <a:t> such as the diversity of countries in which research has been disseminated, or the better-than-average reach of the Global South.  Some of these are pretty clearly </a:t>
            </a:r>
            <a:r>
              <a:rPr lang="en-US" baseline="0" dirty="0" err="1" smtClean="0"/>
              <a:t>Impactstory</a:t>
            </a:r>
            <a:r>
              <a:rPr lang="en-US" baseline="0" dirty="0" smtClean="0"/>
              <a:t> reaching a bit, such as this purple “Fun” categorization of “Big in Japan”.  This “honor”, by the way, links to the “</a:t>
            </a:r>
            <a:r>
              <a:rPr lang="en-US" baseline="0" dirty="0" err="1" smtClean="0"/>
              <a:t>Alphaville</a:t>
            </a:r>
            <a:r>
              <a:rPr lang="en-US" baseline="0" dirty="0" smtClean="0"/>
              <a:t>” music video from 1984.   Maybe someone understands this better than I do, because to me it seems like a really backhanded compliment.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15</a:t>
            </a:fld>
            <a:endParaRPr lang="en-US"/>
          </a:p>
        </p:txBody>
      </p:sp>
    </p:spTree>
    <p:extLst>
      <p:ext uri="{BB962C8B-B14F-4D97-AF65-F5344CB8AC3E}">
        <p14:creationId xmlns:p14="http://schemas.microsoft.com/office/powerpoint/2010/main" val="271667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 tab reports tweets</a:t>
            </a:r>
            <a:r>
              <a:rPr lang="en-US" baseline="0" dirty="0" smtClean="0"/>
              <a:t> and references in YouTube as well as </a:t>
            </a:r>
            <a:r>
              <a:rPr lang="en-US" baseline="0" dirty="0" err="1" smtClean="0"/>
              <a:t>Mendeley</a:t>
            </a:r>
            <a:r>
              <a:rPr lang="en-US" baseline="0" dirty="0" smtClean="0"/>
              <a:t> saves.  With </a:t>
            </a:r>
            <a:r>
              <a:rPr lang="en-US" baseline="0" dirty="0" err="1" smtClean="0"/>
              <a:t>Impactstory</a:t>
            </a:r>
            <a:r>
              <a:rPr lang="en-US" baseline="0" dirty="0" smtClean="0"/>
              <a:t>, when new tweets or comments about an output are made, </a:t>
            </a:r>
            <a:r>
              <a:rPr lang="en-US" baseline="0" dirty="0" err="1" smtClean="0"/>
              <a:t>Impactstory</a:t>
            </a:r>
            <a:r>
              <a:rPr lang="en-US" baseline="0" dirty="0" smtClean="0"/>
              <a:t> will catalog them and then notify the scholar.  This can allow the researcher keep a finger on the pulse of his or her research, and enables the possibility of diving into conversations on the research which may have otherwise remained unknown.</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16</a:t>
            </a:fld>
            <a:endParaRPr lang="en-US"/>
          </a:p>
        </p:txBody>
      </p:sp>
    </p:spTree>
    <p:extLst>
      <p:ext uri="{BB962C8B-B14F-4D97-AF65-F5344CB8AC3E}">
        <p14:creationId xmlns:p14="http://schemas.microsoft.com/office/powerpoint/2010/main" val="362565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Impact</a:t>
            </a:r>
            <a:r>
              <a:rPr lang="en-US" baseline="0" dirty="0" err="1" smtClean="0"/>
              <a:t>Story</a:t>
            </a:r>
            <a:r>
              <a:rPr lang="en-US" baseline="0" dirty="0" smtClean="0"/>
              <a:t> listed </a:t>
            </a:r>
            <a:r>
              <a:rPr lang="en-US" baseline="0" dirty="0" err="1" smtClean="0"/>
              <a:t>Brusilovsky’s</a:t>
            </a:r>
            <a:r>
              <a:rPr lang="en-US" baseline="0" dirty="0" smtClean="0"/>
              <a:t> “greatest hit” as “Encouraging user participation in a course recommender system: An impact on user behavior”.  Let’s take a look at that in Altmetric.com.  Or, if you are following along with your own DOI, you can use that now.  The DOI for “Encouraging user participation” is “10 dot 1016 slash j dot </a:t>
            </a:r>
            <a:r>
              <a:rPr lang="en-US" baseline="0" dirty="0" err="1" smtClean="0"/>
              <a:t>chb</a:t>
            </a:r>
            <a:r>
              <a:rPr lang="en-US" baseline="0" dirty="0" smtClean="0"/>
              <a:t> dot 2010 dot 08 dot 005”.  Navigate to “</a:t>
            </a:r>
            <a:r>
              <a:rPr lang="en-US" baseline="0" dirty="0" err="1" smtClean="0"/>
              <a:t>altmetric</a:t>
            </a:r>
            <a:r>
              <a:rPr lang="en-US" baseline="0" dirty="0" smtClean="0"/>
              <a:t> dot com”, select “Products”, then “</a:t>
            </a:r>
            <a:r>
              <a:rPr lang="en-US" baseline="0" dirty="0" err="1" smtClean="0"/>
              <a:t>Altmetric</a:t>
            </a:r>
            <a:r>
              <a:rPr lang="en-US" baseline="0" dirty="0" smtClean="0"/>
              <a:t> Badges”, then scroll down to the sample implementation.  Change the DOI to be your sample DOI.</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17</a:t>
            </a:fld>
            <a:endParaRPr lang="en-US"/>
          </a:p>
        </p:txBody>
      </p:sp>
    </p:spTree>
    <p:extLst>
      <p:ext uri="{BB962C8B-B14F-4D97-AF65-F5344CB8AC3E}">
        <p14:creationId xmlns:p14="http://schemas.microsoft.com/office/powerpoint/2010/main" val="226827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through</a:t>
            </a:r>
            <a:r>
              <a:rPr lang="en-US" baseline="0" dirty="0" smtClean="0"/>
              <a:t> the Altmetric.com donut, you will find the details that Altmetric.com has gathered about this article.  Similar to </a:t>
            </a:r>
            <a:r>
              <a:rPr lang="en-US" baseline="0" dirty="0" err="1" smtClean="0"/>
              <a:t>ImpactStory</a:t>
            </a:r>
            <a:r>
              <a:rPr lang="en-US" baseline="0" dirty="0" smtClean="0"/>
              <a:t>, you can ask Altmetric.com to alert you by email when new mentions of this article are found.  Altmetric.com takes this a step further, however, by allowing anyone to subscribe to any output.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18</a:t>
            </a:fld>
            <a:endParaRPr lang="en-US"/>
          </a:p>
        </p:txBody>
      </p:sp>
    </p:spTree>
    <p:extLst>
      <p:ext uri="{BB962C8B-B14F-4D97-AF65-F5344CB8AC3E}">
        <p14:creationId xmlns:p14="http://schemas.microsoft.com/office/powerpoint/2010/main" val="3918058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ranking</a:t>
            </a:r>
            <a:r>
              <a:rPr lang="en-US" baseline="0" dirty="0" smtClean="0"/>
              <a:t> and comparison information, you can drill into the “Score in Context”.  This describes the items performance in a ranked list against research tracked, against those in the same source, against those of similar age, and against those of a similar age in the same source.  The indications of percentiles might be something useful if a researcher wanted to show evidence of quality or impact beyond traditional citation counts.  Altmetric.com regards this article as better-than-average, but still very middle-of-the-pack.</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19</a:t>
            </a:fld>
            <a:endParaRPr lang="en-US"/>
          </a:p>
        </p:txBody>
      </p:sp>
    </p:spTree>
    <p:extLst>
      <p:ext uri="{BB962C8B-B14F-4D97-AF65-F5344CB8AC3E}">
        <p14:creationId xmlns:p14="http://schemas.microsoft.com/office/powerpoint/2010/main" val="116246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Scholarship and research</a:t>
            </a:r>
            <a:r>
              <a:rPr lang="en-US" baseline="0" dirty="0" smtClean="0"/>
              <a:t> is about creating and engaging a Public.</a:t>
            </a:r>
            <a:endParaRPr lang="en-US" dirty="0" smtClean="0"/>
          </a:p>
          <a:p>
            <a:endParaRPr lang="en-US" dirty="0" smtClean="0"/>
          </a:p>
          <a:p>
            <a:r>
              <a:rPr lang="en-US" dirty="0" smtClean="0"/>
              <a:t>In</a:t>
            </a:r>
            <a:r>
              <a:rPr lang="en-US" baseline="0" dirty="0" smtClean="0"/>
              <a:t> a seminar held at </a:t>
            </a:r>
            <a:r>
              <a:rPr lang="en-US" baseline="0" dirty="0" err="1" smtClean="0"/>
              <a:t>Montehermoso</a:t>
            </a:r>
            <a:r>
              <a:rPr lang="en-US" baseline="0" dirty="0" smtClean="0"/>
              <a:t> Art Center in Vitoria Spain in 2008, Matthew </a:t>
            </a:r>
            <a:r>
              <a:rPr lang="en-US" baseline="0" dirty="0" err="1" smtClean="0"/>
              <a:t>Stadler</a:t>
            </a:r>
            <a:r>
              <a:rPr lang="en-US" baseline="0" dirty="0" smtClean="0"/>
              <a:t> described the publication process as not the creation of a beautiful output, but rather as the creation and maintenance of a public for whom that work is meaningful: “These construct a </a:t>
            </a:r>
            <a:r>
              <a:rPr lang="en-US" dirty="0" smtClean="0"/>
              <a:t>common space of conversation, a public space, which beckons a public into being. This is publication in its fullest sense.“  </a:t>
            </a:r>
            <a:r>
              <a:rPr lang="en-US" dirty="0" err="1" smtClean="0"/>
              <a:t>Stadler</a:t>
            </a:r>
            <a:r>
              <a:rPr lang="en-US" dirty="0" smtClean="0"/>
              <a:t> explicitly framed this is a political sense  - putting something out there creates room for</a:t>
            </a:r>
            <a:r>
              <a:rPr lang="en-US" baseline="0" dirty="0" smtClean="0"/>
              <a:t> new narratives to be acknowledged and allows for the status quo to be challenged.</a:t>
            </a:r>
            <a:endParaRPr lang="en-US" dirty="0" smtClean="0"/>
          </a:p>
          <a:p>
            <a:endParaRPr lang="en-US" dirty="0" smtClean="0"/>
          </a:p>
          <a:p>
            <a:r>
              <a:rPr lang="en-US" dirty="0" smtClean="0"/>
              <a:t>At the Fifth</a:t>
            </a:r>
            <a:r>
              <a:rPr lang="en-US" baseline="0" dirty="0" smtClean="0"/>
              <a:t> PKP Scholarly Publishing Conference in 2015, John Maxwell referenced </a:t>
            </a:r>
            <a:r>
              <a:rPr lang="en-US" baseline="0" dirty="0" err="1" smtClean="0"/>
              <a:t>Stadler’s</a:t>
            </a:r>
            <a:r>
              <a:rPr lang="en-US" baseline="0" dirty="0" smtClean="0"/>
              <a:t> concept from the specific perspective of scholarly communication.  For Maxwell, a simple way to describe the public for a scholarly output is “the people who are willing to pay attention.”  So if the output is a means to connecting people </a:t>
            </a:r>
            <a:r>
              <a:rPr lang="en-US" baseline="0" smtClean="0"/>
              <a:t>and ideas, he </a:t>
            </a:r>
            <a:r>
              <a:rPr lang="en-US" baseline="0" dirty="0" smtClean="0"/>
              <a:t>asked the audience to flip the traditional question of </a:t>
            </a:r>
            <a:r>
              <a:rPr lang="en-US" dirty="0" smtClean="0"/>
              <a:t>“How can we use this output to evaluate the researcher?” to new questions of “Are we engaging? Are we doing the cultural-level interpretation of audiences?”  The question could shift from “can I justify my existence?” to “where is my work</a:t>
            </a:r>
            <a:r>
              <a:rPr lang="en-US" baseline="0" dirty="0" smtClean="0"/>
              <a:t> creating space which overlaps other people’s interests, and how can I understand and facilitate that interaction?”</a:t>
            </a:r>
            <a:endParaRPr lang="en-US" dirty="0" smtClean="0"/>
          </a:p>
          <a:p>
            <a:endParaRPr lang="en-US" dirty="0" smtClean="0"/>
          </a:p>
          <a:p>
            <a:r>
              <a:rPr lang="en-US" dirty="0" smtClean="0"/>
              <a:t>I’m drawing</a:t>
            </a:r>
            <a:r>
              <a:rPr lang="en-US" baseline="0" dirty="0" smtClean="0"/>
              <a:t> on these ideas for this presentation on Alternative Metrics, because this is what excites me about </a:t>
            </a:r>
            <a:r>
              <a:rPr lang="en-US" baseline="0" dirty="0" err="1" smtClean="0"/>
              <a:t>Bibliometics</a:t>
            </a:r>
            <a:r>
              <a:rPr lang="en-US" baseline="0" dirty="0" smtClean="0"/>
              <a:t>.  By analyzing the </a:t>
            </a:r>
            <a:r>
              <a:rPr lang="en-US" baseline="0" dirty="0" err="1" smtClean="0"/>
              <a:t>datapoints</a:t>
            </a:r>
            <a:r>
              <a:rPr lang="en-US" baseline="0" dirty="0" smtClean="0"/>
              <a:t> surrounding scholarly outputs, we can discover and enhance the publics where the meaning of the publication is living and growing.  This data can help </a:t>
            </a:r>
            <a:r>
              <a:rPr lang="en-US" i="0" baseline="0" dirty="0" smtClean="0"/>
              <a:t>us </a:t>
            </a:r>
            <a:r>
              <a:rPr lang="en-US" b="1" i="1" baseline="0" dirty="0" smtClean="0"/>
              <a:t>identify, energize, and enhance</a:t>
            </a:r>
            <a:r>
              <a:rPr lang="en-US" baseline="0" dirty="0" smtClean="0"/>
              <a:t> the communities we are creating by the publication of scholarly works.</a:t>
            </a:r>
          </a:p>
          <a:p>
            <a:endParaRPr lang="en-US" baseline="0" dirty="0" smtClean="0"/>
          </a:p>
          <a:p>
            <a:r>
              <a:rPr lang="en-US" baseline="0" dirty="0" smtClean="0"/>
              <a:t>Audio from the seminar in Spain was recorded, is available online, and a blog about it is cited in Wikipedia.  The lecture I attended in British Columbia was </a:t>
            </a:r>
            <a:r>
              <a:rPr lang="en-US" baseline="0" dirty="0" err="1" smtClean="0"/>
              <a:t>videorecorded</a:t>
            </a:r>
            <a:r>
              <a:rPr lang="en-US" baseline="0" dirty="0" smtClean="0"/>
              <a:t> and posted on the conference website.  This presentation will ultimately end up within Pitt’s institutional repository.  None of these steps involve a journal article citation and you won’t find counts of the references in Scopus or Web of Science.  But I and others, and maybe even you, may become a part of the public of this idea.  </a:t>
            </a:r>
            <a:r>
              <a:rPr lang="en-US" baseline="0" dirty="0" err="1" smtClean="0"/>
              <a:t>Altmetrics</a:t>
            </a:r>
            <a:r>
              <a:rPr lang="en-US" baseline="0" dirty="0" smtClean="0"/>
              <a:t> aims to help us tell the stories surrounding this public.</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a:t>
            </a:fld>
            <a:endParaRPr lang="en-US"/>
          </a:p>
        </p:txBody>
      </p:sp>
    </p:spTree>
    <p:extLst>
      <p:ext uri="{BB962C8B-B14F-4D97-AF65-F5344CB8AC3E}">
        <p14:creationId xmlns:p14="http://schemas.microsoft.com/office/powerpoint/2010/main" val="2193745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take a look at this same article in </a:t>
            </a:r>
            <a:r>
              <a:rPr lang="en-US" baseline="0" dirty="0" err="1" smtClean="0"/>
              <a:t>PlumX</a:t>
            </a:r>
            <a:r>
              <a:rPr lang="en-US" baseline="0" dirty="0" smtClean="0"/>
              <a:t>, to which Pitt subscribes.  Navigate to “</a:t>
            </a:r>
            <a:r>
              <a:rPr lang="en-US" baseline="0" dirty="0" err="1" smtClean="0"/>
              <a:t>plu</a:t>
            </a:r>
            <a:r>
              <a:rPr lang="en-US" baseline="0" dirty="0" smtClean="0"/>
              <a:t> dot mx slash </a:t>
            </a:r>
            <a:r>
              <a:rPr lang="en-US" baseline="0" dirty="0" err="1" smtClean="0"/>
              <a:t>pitt</a:t>
            </a:r>
            <a:r>
              <a:rPr lang="en-US" baseline="0" dirty="0" smtClean="0"/>
              <a:t>”, then search for “</a:t>
            </a:r>
            <a:r>
              <a:rPr lang="en-US" baseline="0" dirty="0" err="1" smtClean="0"/>
              <a:t>brusilovsky</a:t>
            </a:r>
            <a:r>
              <a:rPr lang="en-US" baseline="0" dirty="0" smtClean="0"/>
              <a:t>”.  Select the Article tab and scroll down to 2011, where we find “Encouraging user participation in a course recommender system: An impact on user behavior”.</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20</a:t>
            </a:fld>
            <a:endParaRPr lang="en-US"/>
          </a:p>
        </p:txBody>
      </p:sp>
    </p:spTree>
    <p:extLst>
      <p:ext uri="{BB962C8B-B14F-4D97-AF65-F5344CB8AC3E}">
        <p14:creationId xmlns:p14="http://schemas.microsoft.com/office/powerpoint/2010/main" val="4134864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Plum</a:t>
            </a:r>
            <a:r>
              <a:rPr lang="en-US" baseline="0" dirty="0" smtClean="0"/>
              <a:t> widget deliberately does not try to assign a specific score for ranking the article, but rather tries to visually describe what domains of impact the article has.  This article is strongest in terms of it’s usage statistics, and has a showing of captures and citations, but Plum has captured relatively little social media attention and blog mentions.  Let’s go back to </a:t>
            </a:r>
            <a:r>
              <a:rPr lang="en-US" baseline="0" dirty="0" err="1" smtClean="0"/>
              <a:t>Brusilovsky’s</a:t>
            </a:r>
            <a:r>
              <a:rPr lang="en-US" baseline="0" dirty="0" smtClean="0"/>
              <a:t> article list and find something that has generated online conversation.</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21</a:t>
            </a:fld>
            <a:endParaRPr lang="en-US"/>
          </a:p>
        </p:txBody>
      </p:sp>
    </p:spTree>
    <p:extLst>
      <p:ext uri="{BB962C8B-B14F-4D97-AF65-F5344CB8AC3E}">
        <p14:creationId xmlns:p14="http://schemas.microsoft.com/office/powerpoint/2010/main" val="140142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Sorting by Social Media mentions, we can</a:t>
            </a:r>
            <a:r>
              <a:rPr lang="en-US" baseline="0" dirty="0" smtClean="0"/>
              <a:t> drill into “User-controllable personalization: A case study with </a:t>
            </a:r>
            <a:r>
              <a:rPr lang="en-US" baseline="0" dirty="0" err="1" smtClean="0"/>
              <a:t>SetFusion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22</a:t>
            </a:fld>
            <a:endParaRPr lang="en-US"/>
          </a:p>
        </p:txBody>
      </p:sp>
    </p:spTree>
    <p:extLst>
      <p:ext uri="{BB962C8B-B14F-4D97-AF65-F5344CB8AC3E}">
        <p14:creationId xmlns:p14="http://schemas.microsoft.com/office/powerpoint/2010/main" val="211661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article is pretty new</a:t>
            </a:r>
            <a:r>
              <a:rPr lang="en-US" baseline="0" dirty="0" smtClean="0"/>
              <a:t> and has generated just a few citations so far, but seems to have a bit of conversation going on Twitter.  In the most recent tweet, </a:t>
            </a:r>
            <a:r>
              <a:rPr lang="en-US" baseline="0" dirty="0" err="1" smtClean="0"/>
              <a:t>Brusilovsky’s</a:t>
            </a:r>
            <a:r>
              <a:rPr lang="en-US" baseline="0" dirty="0" smtClean="0"/>
              <a:t> co-author Denis Parra has mentioned another researcher’s paper from the ACM Recommender Systems conference.  The paper presented there was titled “Letting Users Choose Recommender Algorithms: An Experimental Study”.  This “Letting Users Choose” paper mentions several future studies intended by the authors.  Parra links to this tweet to his own “User-controllable personalization” paper where he and </a:t>
            </a:r>
            <a:r>
              <a:rPr lang="en-US" baseline="0" dirty="0" err="1" smtClean="0"/>
              <a:t>Brusilovsky</a:t>
            </a:r>
            <a:r>
              <a:rPr lang="en-US" baseline="0" dirty="0" smtClean="0"/>
              <a:t> detail their own research on three of those “future studies”.  That is almost certainly the conception of a future citation.</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23</a:t>
            </a:fld>
            <a:endParaRPr lang="en-US"/>
          </a:p>
        </p:txBody>
      </p:sp>
    </p:spTree>
    <p:extLst>
      <p:ext uri="{BB962C8B-B14F-4D97-AF65-F5344CB8AC3E}">
        <p14:creationId xmlns:p14="http://schemas.microsoft.com/office/powerpoint/2010/main" val="3844626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user</a:t>
            </a:r>
            <a:r>
              <a:rPr lang="en-US" baseline="0" dirty="0" smtClean="0"/>
              <a:t> at Pitt is eligible to sign in to </a:t>
            </a:r>
            <a:r>
              <a:rPr lang="en-US" baseline="0" dirty="0" err="1" smtClean="0"/>
              <a:t>PlumX</a:t>
            </a:r>
            <a:r>
              <a:rPr lang="en-US" baseline="0" dirty="0" smtClean="0"/>
              <a:t> to view and manage a dashboard of their scholarly publications.  In the upper-right hand corner, click on the “Sign in” link, then enter your Pitt username and password on the Passport login.</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24</a:t>
            </a:fld>
            <a:endParaRPr lang="en-US"/>
          </a:p>
        </p:txBody>
      </p:sp>
    </p:spTree>
    <p:extLst>
      <p:ext uri="{BB962C8B-B14F-4D97-AF65-F5344CB8AC3E}">
        <p14:creationId xmlns:p14="http://schemas.microsoft.com/office/powerpoint/2010/main" val="804578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asked to claim your profile.  If you have</a:t>
            </a:r>
            <a:r>
              <a:rPr lang="en-US" baseline="0" dirty="0" smtClean="0"/>
              <a:t> already signed up with </a:t>
            </a:r>
            <a:r>
              <a:rPr lang="en-US" baseline="0" dirty="0" err="1" smtClean="0"/>
              <a:t>ORCID@Pitt</a:t>
            </a:r>
            <a:r>
              <a:rPr lang="en-US" baseline="0" dirty="0" smtClean="0"/>
              <a:t> or deposited works into D-Scholarship, Plum is already tracking your research or scholarly output.  Once you have claimed our initialized your profile, you can customize it by clicking on your name, then “My Profile”.</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25</a:t>
            </a:fld>
            <a:endParaRPr lang="en-US"/>
          </a:p>
        </p:txBody>
      </p:sp>
    </p:spTree>
    <p:extLst>
      <p:ext uri="{BB962C8B-B14F-4D97-AF65-F5344CB8AC3E}">
        <p14:creationId xmlns:p14="http://schemas.microsoft.com/office/powerpoint/2010/main" val="1299689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stock profile for me.</a:t>
            </a:r>
            <a:r>
              <a:rPr lang="en-US" baseline="0" dirty="0" smtClean="0"/>
              <a:t>  Click on “Edit this Profile” for the opportunity to customize the page.</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26</a:t>
            </a:fld>
            <a:endParaRPr lang="en-US"/>
          </a:p>
        </p:txBody>
      </p:sp>
    </p:spTree>
    <p:extLst>
      <p:ext uri="{BB962C8B-B14F-4D97-AF65-F5344CB8AC3E}">
        <p14:creationId xmlns:p14="http://schemas.microsoft.com/office/powerpoint/2010/main" val="323823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stock profile for me.</a:t>
            </a:r>
            <a:r>
              <a:rPr lang="en-US" baseline="0" dirty="0" smtClean="0"/>
              <a:t>  Click on “Edit this Profile” for the opportunity to customize the page.</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27</a:t>
            </a:fld>
            <a:endParaRPr lang="en-US"/>
          </a:p>
        </p:txBody>
      </p:sp>
    </p:spTree>
    <p:extLst>
      <p:ext uri="{BB962C8B-B14F-4D97-AF65-F5344CB8AC3E}">
        <p14:creationId xmlns:p14="http://schemas.microsoft.com/office/powerpoint/2010/main" val="331812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a:t>
            </a:r>
            <a:r>
              <a:rPr lang="en-US" baseline="0" dirty="0" smtClean="0"/>
              <a:t> links to repositories and individual outputs here will allow </a:t>
            </a:r>
            <a:r>
              <a:rPr lang="en-US" baseline="0" dirty="0" err="1" smtClean="0"/>
              <a:t>PlumX</a:t>
            </a:r>
            <a:r>
              <a:rPr lang="en-US" baseline="0" dirty="0" smtClean="0"/>
              <a:t> to index the scholar’s work and provide additional </a:t>
            </a:r>
            <a:r>
              <a:rPr lang="en-US" baseline="0" dirty="0" err="1" smtClean="0"/>
              <a:t>altmetric</a:t>
            </a:r>
            <a:r>
              <a:rPr lang="en-US" baseline="0" dirty="0" smtClean="0"/>
              <a:t> indicators for the scholar </a:t>
            </a:r>
            <a:r>
              <a:rPr lang="en-US" baseline="0" smtClean="0"/>
              <a:t>to consider.</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28</a:t>
            </a:fld>
            <a:endParaRPr lang="en-US"/>
          </a:p>
        </p:txBody>
      </p:sp>
    </p:spTree>
    <p:extLst>
      <p:ext uri="{BB962C8B-B14F-4D97-AF65-F5344CB8AC3E}">
        <p14:creationId xmlns:p14="http://schemas.microsoft.com/office/powerpoint/2010/main" val="281051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a:t>
            </a:r>
            <a:r>
              <a:rPr lang="en-US" baseline="0" dirty="0" smtClean="0"/>
              <a:t> on working with </a:t>
            </a:r>
            <a:r>
              <a:rPr lang="en-US" baseline="0" dirty="0" err="1" smtClean="0"/>
              <a:t>PlumX</a:t>
            </a:r>
            <a:r>
              <a:rPr lang="en-US" baseline="0" dirty="0" smtClean="0"/>
              <a:t> at Pitt, visit (or send inquiries to) “</a:t>
            </a:r>
            <a:r>
              <a:rPr lang="en-US" baseline="0" dirty="0" err="1" smtClean="0"/>
              <a:t>pitt</a:t>
            </a:r>
            <a:r>
              <a:rPr lang="en-US" baseline="0" dirty="0" smtClean="0"/>
              <a:t> dot </a:t>
            </a:r>
            <a:r>
              <a:rPr lang="en-US" baseline="0" dirty="0" err="1" smtClean="0"/>
              <a:t>libguides</a:t>
            </a:r>
            <a:r>
              <a:rPr lang="en-US" baseline="0" dirty="0" smtClean="0"/>
              <a:t> dot com slash </a:t>
            </a:r>
            <a:r>
              <a:rPr lang="en-US" baseline="0" dirty="0" err="1" smtClean="0"/>
              <a:t>altmetrics</a:t>
            </a:r>
            <a:r>
              <a:rPr lang="en-US" baseline="0" dirty="0" smtClean="0"/>
              <a:t> slash </a:t>
            </a:r>
            <a:r>
              <a:rPr lang="en-US" baseline="0" dirty="0" err="1" smtClean="0"/>
              <a:t>plumx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29</a:t>
            </a:fld>
            <a:endParaRPr lang="en-US"/>
          </a:p>
        </p:txBody>
      </p:sp>
    </p:spTree>
    <p:extLst>
      <p:ext uri="{BB962C8B-B14F-4D97-AF65-F5344CB8AC3E}">
        <p14:creationId xmlns:p14="http://schemas.microsoft.com/office/powerpoint/2010/main" val="37786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Altmetrics</a:t>
            </a:r>
            <a:r>
              <a:rPr lang="en-US" dirty="0" smtClean="0"/>
              <a:t> are measures of research impact that supplement peer</a:t>
            </a:r>
            <a:r>
              <a:rPr lang="en-US" baseline="0" dirty="0" smtClean="0"/>
              <a:t> review and traditional citation-based bibliometric indicators</a:t>
            </a:r>
            <a:r>
              <a:rPr lang="en-US" dirty="0" smtClean="0"/>
              <a:t>.  They can capture “non-traditional” usage of research output such as mentions in mass media or references</a:t>
            </a:r>
            <a:r>
              <a:rPr lang="en-US" baseline="0" dirty="0" smtClean="0"/>
              <a:t> in public </a:t>
            </a:r>
            <a:r>
              <a:rPr lang="en-US" dirty="0" smtClean="0"/>
              <a:t>policy.  They can track impact of “non-traditional” outputs of the research process, such as datasets, code repositories,</a:t>
            </a:r>
            <a:r>
              <a:rPr lang="en-US" baseline="0" dirty="0" smtClean="0"/>
              <a:t> and conference presentations.</a:t>
            </a:r>
            <a:r>
              <a:rPr lang="en-US" dirty="0" smtClean="0"/>
              <a:t>  Increasingly,</a:t>
            </a:r>
            <a:r>
              <a:rPr lang="en-US" baseline="0" dirty="0" smtClean="0"/>
              <a:t> scholars are doing more of their work online, and this leaves digital footprints behind as a side effect.  </a:t>
            </a:r>
            <a:r>
              <a:rPr lang="en-US" dirty="0" err="1" smtClean="0"/>
              <a:t>Altmetrics</a:t>
            </a:r>
            <a:r>
              <a:rPr lang="en-US" dirty="0" smtClean="0"/>
              <a:t> use these</a:t>
            </a:r>
            <a:r>
              <a:rPr lang="en-US" baseline="0" dirty="0" smtClean="0"/>
              <a:t> footprints to </a:t>
            </a:r>
            <a:r>
              <a:rPr lang="en-US" dirty="0" smtClean="0"/>
              <a:t>provide researchers insight into how their work is being discussed, shared, saved, read, and reused by other scholars and by the public.</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3</a:t>
            </a:fld>
            <a:endParaRPr lang="en-US"/>
          </a:p>
        </p:txBody>
      </p:sp>
    </p:spTree>
    <p:extLst>
      <p:ext uri="{BB962C8B-B14F-4D97-AF65-F5344CB8AC3E}">
        <p14:creationId xmlns:p14="http://schemas.microsoft.com/office/powerpoint/2010/main" val="2299393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next for</a:t>
            </a:r>
            <a:r>
              <a:rPr lang="en-US" baseline="0" dirty="0" smtClean="0"/>
              <a:t> the field of </a:t>
            </a:r>
            <a:r>
              <a:rPr lang="en-US" baseline="0" dirty="0" err="1" smtClean="0"/>
              <a:t>altmetrics</a:t>
            </a:r>
            <a:r>
              <a:rPr lang="en-US" baseline="0" dirty="0" smtClean="0"/>
              <a:t>?  There are a few challenges to overcome.  There needs to be improved acceptance at the administrative level for the value which </a:t>
            </a:r>
            <a:r>
              <a:rPr lang="en-US" baseline="0" dirty="0" err="1" smtClean="0"/>
              <a:t>altmetrics</a:t>
            </a:r>
            <a:r>
              <a:rPr lang="en-US" baseline="0" dirty="0" smtClean="0"/>
              <a:t> can provide to the hiring and tenure and promotion processes.  You may hear about departmental or unit policies which require citation based metrics in contexts where they are inappropriate or ineffective.  The </a:t>
            </a:r>
            <a:r>
              <a:rPr lang="en-US" baseline="0" dirty="0" err="1" smtClean="0"/>
              <a:t>Bibliometics</a:t>
            </a:r>
            <a:r>
              <a:rPr lang="en-US" baseline="0" dirty="0" smtClean="0"/>
              <a:t> Services Track can help to provide </a:t>
            </a:r>
            <a:r>
              <a:rPr lang="en-US" baseline="0" dirty="0" err="1" smtClean="0"/>
              <a:t>altmetric</a:t>
            </a:r>
            <a:r>
              <a:rPr lang="en-US" baseline="0" dirty="0" smtClean="0"/>
              <a:t> strategies which  may provide a better fit, but there is a lot of institutional inertia to overcome.</a:t>
            </a:r>
          </a:p>
          <a:p>
            <a:endParaRPr lang="en-US" baseline="0" dirty="0" smtClean="0"/>
          </a:p>
          <a:p>
            <a:r>
              <a:rPr lang="en-US" baseline="0" dirty="0" smtClean="0"/>
              <a:t>Normalization is both a blessing and a curse.  We don’t want standardization to prevent new metric sources from emerging, but the normalization of metrics does allow for comparison and aggregation.  We need to balance the collaboration of everyone sharing the same stuff while resisting the stagnation of no one being willing to try something new.</a:t>
            </a:r>
          </a:p>
          <a:p>
            <a:endParaRPr lang="en-US" baseline="0" dirty="0" smtClean="0"/>
          </a:p>
          <a:p>
            <a:r>
              <a:rPr lang="en-US" baseline="0" dirty="0" smtClean="0"/>
              <a:t>We’re also faced with the challenge of breaking out of the pattern of locking these metric indicators behind paywalls and proprietary services.  As mentioned earlier, many </a:t>
            </a:r>
            <a:r>
              <a:rPr lang="en-US" baseline="0" dirty="0" err="1" smtClean="0"/>
              <a:t>altmetric</a:t>
            </a:r>
            <a:r>
              <a:rPr lang="en-US" baseline="0" dirty="0" smtClean="0"/>
              <a:t> indicators are sourced from open data and available via open APIs, but almost inevitably access to this is channeled through proprietary aggregation tools.  As a university library we can find ways to support and open the sources of </a:t>
            </a:r>
            <a:r>
              <a:rPr lang="en-US" baseline="0" dirty="0" err="1" smtClean="0"/>
              <a:t>altmetrics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31</a:t>
            </a:fld>
            <a:endParaRPr lang="en-US"/>
          </a:p>
        </p:txBody>
      </p:sp>
    </p:spTree>
    <p:extLst>
      <p:ext uri="{BB962C8B-B14F-4D97-AF65-F5344CB8AC3E}">
        <p14:creationId xmlns:p14="http://schemas.microsoft.com/office/powerpoint/2010/main" val="2624353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 of </a:t>
            </a:r>
            <a:r>
              <a:rPr lang="en-US" dirty="0" err="1" smtClean="0"/>
              <a:t>altmetrics</a:t>
            </a:r>
            <a:r>
              <a:rPr lang="en-US" dirty="0" smtClean="0"/>
              <a:t> is current and evolving.  As a research library and as</a:t>
            </a:r>
            <a:r>
              <a:rPr lang="en-US" baseline="0" dirty="0" smtClean="0"/>
              <a:t> a publisher, we not only have the opportunity to use the latest </a:t>
            </a:r>
            <a:r>
              <a:rPr lang="en-US" baseline="0" dirty="0" err="1" smtClean="0"/>
              <a:t>altmetric</a:t>
            </a:r>
            <a:r>
              <a:rPr lang="en-US" baseline="0" dirty="0" smtClean="0"/>
              <a:t> indicators, we have the opportunity to help shape the future of </a:t>
            </a:r>
            <a:r>
              <a:rPr lang="en-US" baseline="0" dirty="0" err="1" smtClean="0"/>
              <a:t>altmetric</a:t>
            </a:r>
            <a:r>
              <a:rPr lang="en-US" baseline="0" dirty="0" smtClean="0"/>
              <a:t> indicators.  Here are some places I think </a:t>
            </a:r>
            <a:r>
              <a:rPr lang="en-US" baseline="0" dirty="0" err="1" smtClean="0"/>
              <a:t>altmetrics</a:t>
            </a:r>
            <a:r>
              <a:rPr lang="en-US" baseline="0" dirty="0" smtClean="0"/>
              <a:t> could be head in the future:  </a:t>
            </a:r>
            <a:r>
              <a:rPr lang="en-US" baseline="0" dirty="0" err="1" smtClean="0"/>
              <a:t>Altmetrics</a:t>
            </a:r>
            <a:r>
              <a:rPr lang="en-US" baseline="0" dirty="0" smtClean="0"/>
              <a:t> could help us report on the different roles scholars undertake within the research workflow.  For example, instead of just a list of 30 coauthors on a paper, enhanced metadata could describe which contributors were involved in methodology vs. data curation vs. computation vs. writing.  </a:t>
            </a:r>
            <a:r>
              <a:rPr lang="en-US" baseline="0" dirty="0" err="1" smtClean="0"/>
              <a:t>Altmetrics</a:t>
            </a:r>
            <a:r>
              <a:rPr lang="en-US" baseline="0" dirty="0" smtClean="0"/>
              <a:t> could also help us give credit to the largely voluntary and uncredited work of peer review.  Peer review remains a critical part of the research process; why shouldn’t a reviewer be able to report quantitative and qualitative measures of his or her work?  If an industry standard could encourage the collection and communication of this scholarly activity, </a:t>
            </a:r>
            <a:r>
              <a:rPr lang="en-US" baseline="0" dirty="0" err="1" smtClean="0"/>
              <a:t>altmetrics</a:t>
            </a:r>
            <a:r>
              <a:rPr lang="en-US" baseline="0" dirty="0" smtClean="0"/>
              <a:t> could make the measurement possible.  </a:t>
            </a:r>
            <a:r>
              <a:rPr lang="en-US" baseline="0" dirty="0" err="1" smtClean="0"/>
              <a:t>Altmetrics</a:t>
            </a:r>
            <a:r>
              <a:rPr lang="en-US" baseline="0" dirty="0" smtClean="0"/>
              <a:t> already does a good job capturing usage statistics.  Technologically, a next step could be reporting the referral source for this usage.  This could give an author a view into how other researchers were discovering a particular research output.  And finally, there are bound to be many other possibilities for </a:t>
            </a:r>
            <a:r>
              <a:rPr lang="en-US" baseline="0" dirty="0" err="1" smtClean="0"/>
              <a:t>altmetrics</a:t>
            </a:r>
            <a:r>
              <a:rPr lang="en-US" baseline="0" dirty="0" smtClean="0"/>
              <a:t> which haven’t been fully identified yet.  You may know of evidences of impact in your particular field which haven’t yet been captured.  Maybe a scholarly output for your field is a live performance and an </a:t>
            </a:r>
            <a:r>
              <a:rPr lang="en-US" baseline="0" dirty="0" err="1" smtClean="0"/>
              <a:t>altmetric</a:t>
            </a:r>
            <a:r>
              <a:rPr lang="en-US" baseline="0" dirty="0" smtClean="0"/>
              <a:t> indicator could be ticket sales.  Maybe the best indicators for your field can’t be captured… yet. We have existing relationships with standards organizations and development partners which we can leverage to make a difference.  In the subscription we have with Plum Analytics, we are continually solicited for feedback on the existing service and on new opportunities for development. Keep your eyes and ears open and be mindful of what the next innovation might be. </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32</a:t>
            </a:fld>
            <a:endParaRPr lang="en-US"/>
          </a:p>
        </p:txBody>
      </p:sp>
    </p:spTree>
    <p:extLst>
      <p:ext uri="{BB962C8B-B14F-4D97-AF65-F5344CB8AC3E}">
        <p14:creationId xmlns:p14="http://schemas.microsoft.com/office/powerpoint/2010/main" val="373961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Altmetrics</a:t>
            </a:r>
            <a:r>
              <a:rPr lang="en-US" baseline="0" dirty="0" smtClean="0"/>
              <a:t> fill in some of the gaps of traditional citation-based bibliometrics, which are largely bound to scholarly citations within journal articles.  With some fields, such as the humanities, taking upwards of five years to publication, it is helpful to have measures which are not bound to at least two publications cycles.  Another significant benefit is that </a:t>
            </a:r>
            <a:r>
              <a:rPr lang="en-US" baseline="0" dirty="0" err="1" smtClean="0"/>
              <a:t>altmetrics</a:t>
            </a:r>
            <a:r>
              <a:rPr lang="en-US" baseline="0" dirty="0" smtClean="0"/>
              <a:t> can describe societal and practical outcomes of research.  We can measure social impact, such as online discussions, news media coverage, or popular reception.  We can capture “real world” effects, such as references in public policy documents and reuse of code and data.  Whereas citation-based bibliometrics are bound by the speed of the traditional publication process, </a:t>
            </a:r>
            <a:r>
              <a:rPr lang="en-US" baseline="0" dirty="0" err="1" smtClean="0"/>
              <a:t>altmetric</a:t>
            </a:r>
            <a:r>
              <a:rPr lang="en-US" baseline="0" dirty="0" smtClean="0"/>
              <a:t> indicators are often based on </a:t>
            </a:r>
            <a:r>
              <a:rPr lang="en-US" baseline="0" dirty="0" err="1" smtClean="0"/>
              <a:t>realtime</a:t>
            </a:r>
            <a:r>
              <a:rPr lang="en-US" baseline="0" dirty="0" smtClean="0"/>
              <a:t> usage or mentions so they can become quickly discoverable.  </a:t>
            </a:r>
            <a:r>
              <a:rPr lang="en-US" baseline="0" dirty="0" err="1" smtClean="0"/>
              <a:t>Altmetric</a:t>
            </a:r>
            <a:r>
              <a:rPr lang="en-US" baseline="0" dirty="0" smtClean="0"/>
              <a:t> indicators frequently come from open sources and are often collected via open APIs.  This provides the potential for these indicators to be able to be reproduced, reused, and remixed, without being bound to a proprietary vendor or particular walled garden.  (Though we still have a ways to go there.)</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4</a:t>
            </a:fld>
            <a:endParaRPr lang="en-US"/>
          </a:p>
        </p:txBody>
      </p:sp>
    </p:spTree>
    <p:extLst>
      <p:ext uri="{BB962C8B-B14F-4D97-AF65-F5344CB8AC3E}">
        <p14:creationId xmlns:p14="http://schemas.microsoft.com/office/powerpoint/2010/main" val="232371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 of </a:t>
            </a:r>
            <a:r>
              <a:rPr lang="en-US" dirty="0" err="1" smtClean="0"/>
              <a:t>Altmetrics</a:t>
            </a:r>
            <a:r>
              <a:rPr lang="en-US" dirty="0" smtClean="0"/>
              <a:t> is relatively new</a:t>
            </a:r>
            <a:r>
              <a:rPr lang="en-US" baseline="0" dirty="0" smtClean="0"/>
              <a:t> and standard definitions are still evolving.  There are competing definitions which may be vendor specific, and data is not normalized so comparisons across sources are unavailable.  As with all bibliometric indicators, one of the ongoing challenges is disambiguation of contributors and of outputs.  Disambiguating outputs usually relies on a DOI, but not all research outputs have a registered DOI.  Disambiguating contributors typically relies on an external id, such as an ORCID or Scopus ID.  Since </a:t>
            </a:r>
            <a:r>
              <a:rPr lang="en-US" baseline="0" dirty="0" err="1" smtClean="0"/>
              <a:t>altmetrics</a:t>
            </a:r>
            <a:r>
              <a:rPr lang="en-US" baseline="0" dirty="0" smtClean="0"/>
              <a:t> are geared toward modern online interactions, most data sources measure only recent activity, so older publications may not have relevant </a:t>
            </a:r>
            <a:r>
              <a:rPr lang="en-US" baseline="0" dirty="0" err="1" smtClean="0"/>
              <a:t>altmetric</a:t>
            </a:r>
            <a:r>
              <a:rPr lang="en-US" baseline="0" dirty="0" smtClean="0"/>
              <a:t> data.  Because a citation is a recorded part of a document, we can continue to retrospectively add </a:t>
            </a:r>
            <a:r>
              <a:rPr lang="en-US" baseline="0" dirty="0" err="1" smtClean="0"/>
              <a:t>citiation</a:t>
            </a:r>
            <a:r>
              <a:rPr lang="en-US" baseline="0" dirty="0" smtClean="0"/>
              <a:t>-based bibliometric data for historical articles.  We cannot, on the other hand, measure tweets before Twitter, or calculate downloads for URLs which don’t have historical access logs.</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5</a:t>
            </a:fld>
            <a:endParaRPr lang="en-US"/>
          </a:p>
        </p:txBody>
      </p:sp>
    </p:spTree>
    <p:extLst>
      <p:ext uri="{BB962C8B-B14F-4D97-AF65-F5344CB8AC3E}">
        <p14:creationId xmlns:p14="http://schemas.microsoft.com/office/powerpoint/2010/main" val="291313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want to tell a compelling story of the impact or effect of research beyond the scope of traditional journal article citations, </a:t>
            </a:r>
            <a:r>
              <a:rPr lang="en-US" baseline="0" dirty="0" err="1" smtClean="0"/>
              <a:t>altmetrics</a:t>
            </a:r>
            <a:r>
              <a:rPr lang="en-US" baseline="0" dirty="0" smtClean="0"/>
              <a:t> can highlight the value of videos, posters, and book chapters.  If you want to discover ways scholarly articles are generating media buzz or online conversations, </a:t>
            </a:r>
            <a:r>
              <a:rPr lang="en-US" baseline="0" dirty="0" err="1" smtClean="0"/>
              <a:t>altmetrics</a:t>
            </a:r>
            <a:r>
              <a:rPr lang="en-US" baseline="0" dirty="0" smtClean="0"/>
              <a:t> can enhance the view of existing “traditional” publications.  This is especially helpful for scholars who need to prepare a portfolio before the publication cycle has provided time for traditional citations to accumulate. While </a:t>
            </a:r>
            <a:r>
              <a:rPr lang="en-US" baseline="0" dirty="0" err="1" smtClean="0"/>
              <a:t>altmetrics</a:t>
            </a:r>
            <a:r>
              <a:rPr lang="en-US" baseline="0" dirty="0" smtClean="0"/>
              <a:t> can’t be used to compare across indicators or across fields, we can use metrics for comparison with other research or researchers within the same field.  </a:t>
            </a:r>
            <a:r>
              <a:rPr lang="en-US" baseline="0" dirty="0" err="1" smtClean="0"/>
              <a:t>Altmetrics</a:t>
            </a:r>
            <a:r>
              <a:rPr lang="en-US" baseline="0" dirty="0" smtClean="0"/>
              <a:t> can help to identify scholarly bookmarks, shares, and social media discussions; this allows a researcher to connect with communities and conversations which are forming around research topics.  This is, I think, one of the more interesting possibilities of </a:t>
            </a:r>
            <a:r>
              <a:rPr lang="en-US" baseline="0" dirty="0" err="1" smtClean="0"/>
              <a:t>altmetrics</a:t>
            </a:r>
            <a:r>
              <a:rPr lang="en-US" baseline="0" dirty="0" smtClean="0"/>
              <a:t>.  While </a:t>
            </a:r>
            <a:r>
              <a:rPr lang="en-US" baseline="0" dirty="0" err="1" smtClean="0"/>
              <a:t>altmetrics</a:t>
            </a:r>
            <a:r>
              <a:rPr lang="en-US" baseline="0" dirty="0" smtClean="0"/>
              <a:t> can help in the “justify your existence” use-case, I hope the far more compelling use for a researcher will be as a means to discover and engage the research audience.  Again, this is the true end of a scholarly output: not the “product” of an article or dataset or performance; but the “public” which forms around that output and for whom that knowledge and experience creates meaning.</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6</a:t>
            </a:fld>
            <a:endParaRPr lang="en-US"/>
          </a:p>
        </p:txBody>
      </p:sp>
    </p:spTree>
    <p:extLst>
      <p:ext uri="{BB962C8B-B14F-4D97-AF65-F5344CB8AC3E}">
        <p14:creationId xmlns:p14="http://schemas.microsoft.com/office/powerpoint/2010/main" val="132478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are indicators of that public engagement?  </a:t>
            </a:r>
            <a:r>
              <a:rPr lang="en-US" dirty="0" smtClean="0"/>
              <a:t>Users</a:t>
            </a:r>
            <a:r>
              <a:rPr lang="en-US" baseline="0" dirty="0" smtClean="0"/>
              <a:t> can bookmark items of interest for later access.  This could be scholarly bookmarks such as </a:t>
            </a:r>
            <a:r>
              <a:rPr lang="en-US" baseline="0" dirty="0" err="1" smtClean="0"/>
              <a:t>Mendeley</a:t>
            </a:r>
            <a:r>
              <a:rPr lang="en-US" baseline="0" dirty="0" smtClean="0"/>
              <a:t>, or popular bookmarks such as del.icio.us or Twitter favorites.  Similarly, discussions could originate from reviews on F1000 or other post-publication peer review sites, or from threads on Twitter or Facebook, or even comments on blogs, </a:t>
            </a:r>
            <a:r>
              <a:rPr lang="en-US" baseline="0" dirty="0" err="1" smtClean="0"/>
              <a:t>Youtube</a:t>
            </a:r>
            <a:r>
              <a:rPr lang="en-US" baseline="0" dirty="0" smtClean="0"/>
              <a:t>, or </a:t>
            </a:r>
            <a:r>
              <a:rPr lang="en-US" baseline="0" dirty="0" err="1" smtClean="0"/>
              <a:t>Github</a:t>
            </a:r>
            <a:r>
              <a:rPr lang="en-US" baseline="0" dirty="0" smtClean="0"/>
              <a:t>.  Social media sharing operates similarly and is likely interwoven with bookmarks and discussions.  Usage statistics have one of the best defined standards because of Project COUNTER, so views or downloads often prominently feature in </a:t>
            </a:r>
            <a:r>
              <a:rPr lang="en-US" baseline="0" dirty="0" err="1" smtClean="0"/>
              <a:t>altmetric</a:t>
            </a:r>
            <a:r>
              <a:rPr lang="en-US" baseline="0" dirty="0" smtClean="0"/>
              <a:t> indicators.  This usage can be harvested across publisher’s sites, institutional repositories, and other scholarly services such as </a:t>
            </a:r>
            <a:r>
              <a:rPr lang="en-US" baseline="0" dirty="0" err="1" smtClean="0"/>
              <a:t>Figshare</a:t>
            </a:r>
            <a:r>
              <a:rPr lang="en-US" baseline="0" dirty="0" smtClean="0"/>
              <a:t>.  Some outputs, such as books, book chapters, and videos lend themselves naturally to ratings via either a star system or like/dislike.  Digital objects can leave traces of their reuse and enhancement; these references can give a picture of value, perhaps even in “real world” contexts.  Of course, </a:t>
            </a:r>
            <a:r>
              <a:rPr lang="en-US" baseline="0" dirty="0" err="1" smtClean="0"/>
              <a:t>altmetrics</a:t>
            </a:r>
            <a:r>
              <a:rPr lang="en-US" baseline="0" dirty="0" smtClean="0"/>
              <a:t> can also leverage traditional </a:t>
            </a:r>
            <a:r>
              <a:rPr lang="en-US" baseline="0" dirty="0" err="1" smtClean="0"/>
              <a:t>citiation</a:t>
            </a:r>
            <a:r>
              <a:rPr lang="en-US" baseline="0" dirty="0" smtClean="0"/>
              <a:t>-based analysis.</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7</a:t>
            </a:fld>
            <a:endParaRPr lang="en-US"/>
          </a:p>
        </p:txBody>
      </p:sp>
    </p:spTree>
    <p:extLst>
      <p:ext uri="{BB962C8B-B14F-4D97-AF65-F5344CB8AC3E}">
        <p14:creationId xmlns:p14="http://schemas.microsoft.com/office/powerpoint/2010/main" val="66323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Plum Analytics</a:t>
            </a:r>
            <a:r>
              <a:rPr lang="en-US" baseline="0" dirty="0" smtClean="0"/>
              <a:t> provides a subscription service called </a:t>
            </a:r>
            <a:r>
              <a:rPr lang="en-US" baseline="0" dirty="0" err="1" smtClean="0"/>
              <a:t>PlumX</a:t>
            </a:r>
            <a:r>
              <a:rPr lang="en-US" baseline="0" dirty="0" smtClean="0"/>
              <a:t> which offers dashboards and widgets to monitor and analyze </a:t>
            </a:r>
            <a:r>
              <a:rPr lang="en-US" baseline="0" dirty="0" err="1" smtClean="0"/>
              <a:t>altmetric</a:t>
            </a:r>
            <a:r>
              <a:rPr lang="en-US" baseline="0" dirty="0" smtClean="0"/>
              <a:t> indicators for research output.  The University of Pittsburgh subscribes to several </a:t>
            </a:r>
            <a:r>
              <a:rPr lang="en-US" baseline="0" dirty="0" err="1" smtClean="0"/>
              <a:t>PlumX</a:t>
            </a:r>
            <a:r>
              <a:rPr lang="en-US" baseline="0" dirty="0" smtClean="0"/>
              <a:t> tools.  The subscription is required for Plum to start tracking objects related to the subscriber; once tracked, the metrics for that author or output become public via a dashboard, API and widgets.  You’ll find </a:t>
            </a:r>
            <a:r>
              <a:rPr lang="en-US" baseline="0" dirty="0" err="1" smtClean="0"/>
              <a:t>PlumX</a:t>
            </a:r>
            <a:r>
              <a:rPr lang="en-US" baseline="0" dirty="0" smtClean="0"/>
              <a:t> widgets in some EBSCO databases at the artifact level.</a:t>
            </a:r>
          </a:p>
          <a:p>
            <a:endParaRPr lang="en-US" baseline="0" dirty="0" smtClean="0"/>
          </a:p>
          <a:p>
            <a:r>
              <a:rPr lang="en-US" baseline="0" dirty="0" smtClean="0"/>
              <a:t>Altmetric.com aggregates </a:t>
            </a:r>
            <a:r>
              <a:rPr lang="en-US" baseline="0" dirty="0" err="1" smtClean="0"/>
              <a:t>altmetric</a:t>
            </a:r>
            <a:r>
              <a:rPr lang="en-US" baseline="0" dirty="0" smtClean="0"/>
              <a:t> data into dashboards and widgets as well.  Researcher and institutional dashboards require a subscription, but widgets based on a specific output DOI can be created for free.  You’ll find Altmetric.com widgets in Summon searches, and you’ll find Altmetric.com data in Scopus.</a:t>
            </a:r>
          </a:p>
          <a:p>
            <a:endParaRPr lang="en-US" baseline="0" dirty="0" smtClean="0"/>
          </a:p>
          <a:p>
            <a:r>
              <a:rPr lang="en-US" baseline="0" dirty="0" err="1" smtClean="0"/>
              <a:t>Impactstory</a:t>
            </a:r>
            <a:r>
              <a:rPr lang="en-US" baseline="0" dirty="0" smtClean="0"/>
              <a:t> is a subscription based service targeted to individual researchers.  Once the researcher’s outputs have been identified, </a:t>
            </a:r>
            <a:r>
              <a:rPr lang="en-US" baseline="0" dirty="0" err="1" smtClean="0"/>
              <a:t>Impactstory</a:t>
            </a:r>
            <a:r>
              <a:rPr lang="en-US" baseline="0" dirty="0" smtClean="0"/>
              <a:t> subscribes the researcher to mentions surrounding those research outputs and creates a public profile page highlighting those metrics.</a:t>
            </a:r>
          </a:p>
          <a:p>
            <a:endParaRPr lang="en-US" baseline="0" dirty="0" smtClean="0"/>
          </a:p>
          <a:p>
            <a:r>
              <a:rPr lang="en-US" baseline="0" dirty="0" smtClean="0"/>
              <a:t>Kudos is a free service which allows researchers to describe their work in plain language and then link it to related work.  Kudos then maps the explanation, linking and sharing of their work against existing </a:t>
            </a:r>
            <a:r>
              <a:rPr lang="en-US" baseline="0" dirty="0" err="1" smtClean="0"/>
              <a:t>altmetic</a:t>
            </a:r>
            <a:r>
              <a:rPr lang="en-US" baseline="0" dirty="0" smtClean="0"/>
              <a:t> indicators in order to identify strategies for improving impact.</a:t>
            </a:r>
          </a:p>
          <a:p>
            <a:endParaRPr lang="en-US" baseline="0" dirty="0" smtClean="0"/>
          </a:p>
          <a:p>
            <a:r>
              <a:rPr lang="en-US" baseline="0" dirty="0" smtClean="0"/>
              <a:t>Let’s interact with each of these services as part of this workshop.</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8</a:t>
            </a:fld>
            <a:endParaRPr lang="en-US"/>
          </a:p>
        </p:txBody>
      </p:sp>
    </p:spTree>
    <p:extLst>
      <p:ext uri="{BB962C8B-B14F-4D97-AF65-F5344CB8AC3E}">
        <p14:creationId xmlns:p14="http://schemas.microsoft.com/office/powerpoint/2010/main" val="342534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Kudos service</a:t>
            </a:r>
            <a:r>
              <a:rPr lang="en-US" baseline="0" dirty="0" smtClean="0"/>
              <a:t> essentially invites authors to describe an article in terms of “What it’s about?” and “Why is it important?”, and then offers the opportunity for the authors to add personal perspective on the scholarship.  This screen is the default template you’ll see for an article that has not yet been claimed and has no lay summary.</a:t>
            </a:r>
            <a:endParaRPr lang="en-US" dirty="0"/>
          </a:p>
        </p:txBody>
      </p:sp>
      <p:sp>
        <p:nvSpPr>
          <p:cNvPr id="4" name="Slide Number Placeholder 3"/>
          <p:cNvSpPr>
            <a:spLocks noGrp="1"/>
          </p:cNvSpPr>
          <p:nvPr>
            <p:ph type="sldNum" sz="quarter" idx="10"/>
          </p:nvPr>
        </p:nvSpPr>
        <p:spPr/>
        <p:txBody>
          <a:bodyPr/>
          <a:lstStyle/>
          <a:p>
            <a:fld id="{5BCB1C76-CF6E-AE48-880E-948CF10F2FDD}" type="slidenum">
              <a:rPr lang="en-US" smtClean="0"/>
              <a:t>9</a:t>
            </a:fld>
            <a:endParaRPr lang="en-US"/>
          </a:p>
        </p:txBody>
      </p:sp>
    </p:spTree>
    <p:extLst>
      <p:ext uri="{BB962C8B-B14F-4D97-AF65-F5344CB8AC3E}">
        <p14:creationId xmlns:p14="http://schemas.microsoft.com/office/powerpoint/2010/main" val="385216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26824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9247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0955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1341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330679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427559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8940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37831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6" name="Slide Number Placeholder 5"/>
          <p:cNvSpPr>
            <a:spLocks noGrp="1" noChangeArrowheads="1"/>
          </p:cNvSpPr>
          <p:nvPr>
            <p:ph type="sldNum" sz="quarter" idx="11"/>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31717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50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9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35275"/>
            <a:ext cx="4040188" cy="326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9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5275"/>
            <a:ext cx="4041775" cy="326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361021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110520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262929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1700"/>
            <a:ext cx="3008313" cy="1155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89000"/>
            <a:ext cx="5111750" cy="5237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96311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77899"/>
            <a:ext cx="5486400" cy="3749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F9BCA2-A36E-704B-83D5-4DFC3B5B5C7E}" type="datetimeFigureOut">
              <a:rPr lang="en-US" smtClean="0"/>
              <a:t>8/2/2016</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924800" y="6299200"/>
            <a:ext cx="8382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fld id="{A5A02F93-2E3D-4140-B5FA-2C3C08CEB804}" type="slidenum">
              <a:rPr lang="en-US" smtClean="0"/>
              <a:t>‹#›</a:t>
            </a:fld>
            <a:endParaRPr lang="en-US"/>
          </a:p>
        </p:txBody>
      </p:sp>
    </p:spTree>
    <p:extLst>
      <p:ext uri="{BB962C8B-B14F-4D97-AF65-F5344CB8AC3E}">
        <p14:creationId xmlns:p14="http://schemas.microsoft.com/office/powerpoint/2010/main" val="288391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C su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49300" y="914400"/>
            <a:ext cx="7924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749300" y="1981200"/>
            <a:ext cx="79248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7315200" y="6299200"/>
            <a:ext cx="1447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2B5E"/>
                </a:solidFill>
                <a:latin typeface="Georgia" pitchFamily="-112" charset="0"/>
                <a:ea typeface="ＭＳ Ｐゴシック" pitchFamily="-112" charset="-128"/>
                <a:cs typeface="ＭＳ Ｐゴシック" pitchFamily="-112" charset="-128"/>
              </a:defRPr>
            </a:lvl1pPr>
          </a:lstStyle>
          <a:p>
            <a:fld id="{64F9BCA2-A36E-704B-83D5-4DFC3B5B5C7E}" type="datetimeFigureOut">
              <a:rPr lang="en-US" smtClean="0"/>
              <a:t>8/2/2016</a:t>
            </a:fld>
            <a:endParaRPr lang="en-US"/>
          </a:p>
        </p:txBody>
      </p:sp>
      <p:sp>
        <p:nvSpPr>
          <p:cNvPr id="1029" name="Rectangle 5"/>
          <p:cNvSpPr>
            <a:spLocks noGrp="1" noChangeArrowheads="1"/>
          </p:cNvSpPr>
          <p:nvPr>
            <p:ph type="ftr" sz="quarter" idx="3"/>
          </p:nvPr>
        </p:nvSpPr>
        <p:spPr bwMode="auto">
          <a:xfrm>
            <a:off x="749300" y="6299200"/>
            <a:ext cx="6223000" cy="55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2B5E"/>
                </a:solidFill>
                <a:latin typeface="Georgia" pitchFamily="-112" charset="0"/>
                <a:ea typeface="ＭＳ Ｐゴシック" pitchFamily="-112" charset="-128"/>
                <a:cs typeface="ＭＳ Ｐゴシック" pitchFamily="-112" charset="-128"/>
              </a:defRPr>
            </a:lvl1pPr>
          </a:lstStyle>
          <a:p>
            <a:endParaRPr lang="en-US"/>
          </a:p>
        </p:txBody>
      </p:sp>
      <p:sp>
        <p:nvSpPr>
          <p:cNvPr id="1031" name="TextBox 8"/>
          <p:cNvSpPr txBox="1">
            <a:spLocks noChangeArrowheads="1"/>
          </p:cNvSpPr>
          <p:nvPr/>
        </p:nvSpPr>
        <p:spPr bwMode="auto">
          <a:xfrm>
            <a:off x="3835400" y="254000"/>
            <a:ext cx="4927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dirty="0" smtClean="0">
                <a:solidFill>
                  <a:schemeClr val="bg1"/>
                </a:solidFill>
                <a:latin typeface="Georgia" charset="0"/>
              </a:rPr>
              <a:t>ULS</a:t>
            </a:r>
            <a:endParaRPr lang="en-US" sz="1400" b="1" dirty="0">
              <a:solidFill>
                <a:schemeClr val="bg1"/>
              </a:solidFill>
              <a:latin typeface="Georgia"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948151"/>
          </a:solidFill>
          <a:latin typeface="+mj-lt"/>
          <a:ea typeface="+mj-ea"/>
          <a:cs typeface="+mj-cs"/>
        </a:defRPr>
      </a:lvl1pPr>
      <a:lvl2pPr algn="l" rtl="0" eaLnBrk="1" fontAlgn="base" hangingPunct="1">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2pPr>
      <a:lvl3pPr algn="l" rtl="0" eaLnBrk="1" fontAlgn="base" hangingPunct="1">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3pPr>
      <a:lvl4pPr algn="l" rtl="0" eaLnBrk="1" fontAlgn="base" hangingPunct="1">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4pPr>
      <a:lvl5pPr algn="l" rtl="0" eaLnBrk="1" fontAlgn="base" hangingPunct="1">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6pPr>
      <a:lvl7pPr marL="9144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7pPr>
      <a:lvl8pPr marL="13716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8pPr>
      <a:lvl9pPr marL="18288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ts val="600"/>
        </a:spcAft>
        <a:buClr>
          <a:srgbClr val="000000"/>
        </a:buClr>
        <a:buChar char="•"/>
        <a:defRPr sz="3200">
          <a:solidFill>
            <a:srgbClr val="002B5E"/>
          </a:solidFill>
          <a:latin typeface="+mn-lt"/>
          <a:ea typeface="+mn-ea"/>
          <a:cs typeface="+mn-cs"/>
        </a:defRPr>
      </a:lvl1pPr>
      <a:lvl2pPr marL="742950" indent="-285750" algn="l" rtl="0" eaLnBrk="1" fontAlgn="base" hangingPunct="1">
        <a:spcBef>
          <a:spcPct val="20000"/>
        </a:spcBef>
        <a:spcAft>
          <a:spcPts val="1200"/>
        </a:spcAft>
        <a:buClr>
          <a:srgbClr val="000000"/>
        </a:buClr>
        <a:buChar char="–"/>
        <a:defRPr sz="2800">
          <a:solidFill>
            <a:srgbClr val="002B5E"/>
          </a:solidFill>
          <a:latin typeface="+mn-lt"/>
          <a:ea typeface="+mn-ea"/>
        </a:defRPr>
      </a:lvl2pPr>
      <a:lvl3pPr marL="1143000" indent="-228600" algn="l" rtl="0" eaLnBrk="1" fontAlgn="base" hangingPunct="1">
        <a:spcBef>
          <a:spcPct val="20000"/>
        </a:spcBef>
        <a:spcAft>
          <a:spcPts val="1200"/>
        </a:spcAft>
        <a:buClr>
          <a:srgbClr val="000000"/>
        </a:buClr>
        <a:buChar char="•"/>
        <a:defRPr sz="2400">
          <a:solidFill>
            <a:srgbClr val="002B5E"/>
          </a:solidFill>
          <a:latin typeface="+mn-lt"/>
          <a:ea typeface="+mn-ea"/>
        </a:defRPr>
      </a:lvl3pPr>
      <a:lvl4pPr marL="1600200" indent="-228600" algn="l" rtl="0" eaLnBrk="1" fontAlgn="base" hangingPunct="1">
        <a:spcBef>
          <a:spcPct val="20000"/>
        </a:spcBef>
        <a:spcAft>
          <a:spcPts val="1200"/>
        </a:spcAft>
        <a:buClr>
          <a:srgbClr val="000000"/>
        </a:buClr>
        <a:buChar char="–"/>
        <a:defRPr sz="2000">
          <a:solidFill>
            <a:srgbClr val="002B5E"/>
          </a:solidFill>
          <a:latin typeface="+mn-lt"/>
          <a:ea typeface="+mn-ea"/>
        </a:defRPr>
      </a:lvl4pPr>
      <a:lvl5pPr marL="2057400" indent="-228600" algn="l" rtl="0" eaLnBrk="1" fontAlgn="base" hangingPunct="1">
        <a:spcBef>
          <a:spcPct val="20000"/>
        </a:spcBef>
        <a:spcAft>
          <a:spcPts val="1200"/>
        </a:spcAft>
        <a:buClr>
          <a:srgbClr val="000000"/>
        </a:buClr>
        <a:buChar char="»"/>
        <a:defRPr sz="2000">
          <a:solidFill>
            <a:srgbClr val="002B5E"/>
          </a:solidFill>
          <a:latin typeface="+mn-lt"/>
          <a:ea typeface="+mn-ea"/>
        </a:defRPr>
      </a:lvl5pPr>
      <a:lvl6pPr marL="2514600" indent="-228600" algn="l" rtl="0" eaLnBrk="1" fontAlgn="base" hangingPunct="1">
        <a:spcBef>
          <a:spcPct val="20000"/>
        </a:spcBef>
        <a:spcAft>
          <a:spcPct val="0"/>
        </a:spcAft>
        <a:buChar char="»"/>
        <a:defRPr sz="2000">
          <a:solidFill>
            <a:srgbClr val="003E7E"/>
          </a:solidFill>
          <a:latin typeface="+mn-lt"/>
          <a:ea typeface="+mn-ea"/>
        </a:defRPr>
      </a:lvl6pPr>
      <a:lvl7pPr marL="2971800" indent="-228600" algn="l" rtl="0" eaLnBrk="1" fontAlgn="base" hangingPunct="1">
        <a:spcBef>
          <a:spcPct val="20000"/>
        </a:spcBef>
        <a:spcAft>
          <a:spcPct val="0"/>
        </a:spcAft>
        <a:buChar char="»"/>
        <a:defRPr sz="2000">
          <a:solidFill>
            <a:srgbClr val="003E7E"/>
          </a:solidFill>
          <a:latin typeface="+mn-lt"/>
          <a:ea typeface="+mn-ea"/>
        </a:defRPr>
      </a:lvl7pPr>
      <a:lvl8pPr marL="3429000" indent="-228600" algn="l" rtl="0" eaLnBrk="1" fontAlgn="base" hangingPunct="1">
        <a:spcBef>
          <a:spcPct val="20000"/>
        </a:spcBef>
        <a:spcAft>
          <a:spcPct val="0"/>
        </a:spcAft>
        <a:buChar char="»"/>
        <a:defRPr sz="2000">
          <a:solidFill>
            <a:srgbClr val="003E7E"/>
          </a:solidFill>
          <a:latin typeface="+mn-lt"/>
          <a:ea typeface="+mn-ea"/>
        </a:defRPr>
      </a:lvl8pPr>
      <a:lvl9pPr marL="3886200" indent="-228600" algn="l" rtl="0" eaLnBrk="1" fontAlgn="base" hangingPunct="1">
        <a:spcBef>
          <a:spcPct val="20000"/>
        </a:spcBef>
        <a:spcAft>
          <a:spcPct val="0"/>
        </a:spcAft>
        <a:buChar char="»"/>
        <a:defRPr sz="2000">
          <a:solidFill>
            <a:srgbClr val="003E7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wkudos.com/publications/10.12688%2Ff1000research.846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impactstory.org/u/0000-0002-1902-146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ltmetric.com/details/283432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singglobalmedia.com/stadler_vitoria_publication.mp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kp.sfu.ca/pkp2015/paper/view/527/354"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lu.mx/pitt/a/1fou6wIRXgLhZ4TEgpWVsdA5BmezKSFWYgIbFHwbxLU/?display-tab=summary-cont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itt.libguides.com/altmetrics/Plum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d-scholarship.pitt.edu/18672/"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title-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2"/>
          <p:cNvSpPr txBox="1">
            <a:spLocks noChangeArrowheads="1"/>
          </p:cNvSpPr>
          <p:nvPr/>
        </p:nvSpPr>
        <p:spPr bwMode="auto">
          <a:xfrm>
            <a:off x="355599" y="1270000"/>
            <a:ext cx="5931145" cy="14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solidFill>
                  <a:schemeClr val="bg1"/>
                </a:solidFill>
                <a:latin typeface="Georgia" charset="0"/>
              </a:rPr>
              <a:t>Alternative metrics</a:t>
            </a:r>
            <a:endParaRPr lang="en-US" sz="3600" b="1" dirty="0">
              <a:solidFill>
                <a:schemeClr val="bg1"/>
              </a:solidFill>
              <a:latin typeface="Georgia" charset="0"/>
            </a:endParaRPr>
          </a:p>
        </p:txBody>
      </p:sp>
      <p:sp>
        <p:nvSpPr>
          <p:cNvPr id="15364" name="Rectangle 3"/>
          <p:cNvSpPr>
            <a:spLocks noGrp="1" noChangeArrowheads="1"/>
          </p:cNvSpPr>
          <p:nvPr>
            <p:ph type="subTitle" idx="1"/>
          </p:nvPr>
        </p:nvSpPr>
        <p:spPr>
          <a:xfrm>
            <a:off x="381000" y="2730500"/>
            <a:ext cx="5486400" cy="1206500"/>
          </a:xfrm>
        </p:spPr>
        <p:txBody>
          <a:bodyPr/>
          <a:lstStyle/>
          <a:p>
            <a:pPr algn="l" eaLnBrk="1" hangingPunct="1">
              <a:spcAft>
                <a:spcPct val="0"/>
              </a:spcAft>
            </a:pPr>
            <a:r>
              <a:rPr lang="en-US" sz="2200" dirty="0" smtClean="0">
                <a:solidFill>
                  <a:srgbClr val="CCCC90"/>
                </a:solidFill>
                <a:latin typeface="Georgia" charset="0"/>
                <a:ea typeface="ＭＳ Ｐゴシック" charset="0"/>
                <a:cs typeface="ＭＳ Ｐゴシック" charset="0"/>
              </a:rPr>
              <a:t>ULS Bibliometric Services: Workshop 4</a:t>
            </a:r>
            <a:endParaRPr lang="en-US" sz="2200" dirty="0">
              <a:solidFill>
                <a:srgbClr val="CCCC90"/>
              </a:solidFill>
              <a:latin typeface="Georgia" charset="0"/>
              <a:ea typeface="ＭＳ Ｐゴシック" charset="0"/>
              <a:cs typeface="ＭＳ Ｐゴシック" charset="0"/>
            </a:endParaRPr>
          </a:p>
        </p:txBody>
      </p:sp>
      <p:sp>
        <p:nvSpPr>
          <p:cNvPr id="15365" name="Rectangle 3"/>
          <p:cNvSpPr txBox="1">
            <a:spLocks noChangeArrowheads="1"/>
          </p:cNvSpPr>
          <p:nvPr/>
        </p:nvSpPr>
        <p:spPr bwMode="auto">
          <a:xfrm>
            <a:off x="381000" y="4216400"/>
            <a:ext cx="54864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000000"/>
              </a:buClr>
            </a:pPr>
            <a:r>
              <a:rPr lang="en-US" sz="1600" dirty="0" smtClean="0">
                <a:solidFill>
                  <a:srgbClr val="CCCC90"/>
                </a:solidFill>
                <a:latin typeface="Georgia" charset="0"/>
              </a:rPr>
              <a:t>August 2016</a:t>
            </a:r>
            <a:endParaRPr lang="en-US" sz="1600" dirty="0">
              <a:solidFill>
                <a:srgbClr val="CCCC90"/>
              </a:solidFill>
              <a:latin typeface="Georgia" charset="0"/>
            </a:endParaRPr>
          </a:p>
        </p:txBody>
      </p:sp>
    </p:spTree>
    <p:extLst>
      <p:ext uri="{BB962C8B-B14F-4D97-AF65-F5344CB8AC3E}">
        <p14:creationId xmlns:p14="http://schemas.microsoft.com/office/powerpoint/2010/main" val="179190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Kudos – growkudos.com</a:t>
            </a:r>
            <a:endParaRPr lang="en-US" dirty="0"/>
          </a:p>
        </p:txBody>
      </p:sp>
      <p:sp>
        <p:nvSpPr>
          <p:cNvPr id="3" name="Content Placeholder 2"/>
          <p:cNvSpPr>
            <a:spLocks noGrp="1"/>
          </p:cNvSpPr>
          <p:nvPr>
            <p:ph idx="1"/>
          </p:nvPr>
        </p:nvSpPr>
        <p:spPr/>
        <p:txBody>
          <a:bodyPr/>
          <a:lstStyle/>
          <a:p>
            <a:r>
              <a:rPr lang="en-US" dirty="0" smtClean="0"/>
              <a:t>growkudos.com</a:t>
            </a:r>
          </a:p>
          <a:p>
            <a:r>
              <a:rPr lang="en-US" dirty="0" smtClean="0"/>
              <a:t>Menu</a:t>
            </a:r>
          </a:p>
          <a:p>
            <a:r>
              <a:rPr lang="en-US" dirty="0" smtClean="0"/>
              <a:t>Search</a:t>
            </a:r>
          </a:p>
          <a:p>
            <a:r>
              <a:rPr lang="en-US" dirty="0" smtClean="0"/>
              <a:t>Enter DOI</a:t>
            </a:r>
          </a:p>
          <a:p>
            <a:endParaRPr lang="en-US" dirty="0"/>
          </a:p>
        </p:txBody>
      </p:sp>
      <p:sp>
        <p:nvSpPr>
          <p:cNvPr id="4" name="TextBox 3"/>
          <p:cNvSpPr txBox="1"/>
          <p:nvPr/>
        </p:nvSpPr>
        <p:spPr>
          <a:xfrm>
            <a:off x="3978279" y="5170055"/>
            <a:ext cx="3459601" cy="369332"/>
          </a:xfrm>
          <a:prstGeom prst="rect">
            <a:avLst/>
          </a:prstGeom>
          <a:noFill/>
        </p:spPr>
        <p:txBody>
          <a:bodyPr wrap="none" rtlCol="0">
            <a:spAutoFit/>
          </a:bodyPr>
          <a:lstStyle/>
          <a:p>
            <a:r>
              <a:rPr lang="en-US" dirty="0"/>
              <a:t>10.12688/f1000research.8460.1</a:t>
            </a:r>
          </a:p>
        </p:txBody>
      </p:sp>
      <p:pic>
        <p:nvPicPr>
          <p:cNvPr id="5" name="Picture 4">
            <a:hlinkClick r:id="rId3"/>
          </p:cNvPr>
          <p:cNvPicPr>
            <a:picLocks noChangeAspect="1"/>
          </p:cNvPicPr>
          <p:nvPr/>
        </p:nvPicPr>
        <p:blipFill>
          <a:blip r:embed="rId4"/>
          <a:stretch>
            <a:fillRect/>
          </a:stretch>
        </p:blipFill>
        <p:spPr>
          <a:xfrm>
            <a:off x="5533118" y="3036693"/>
            <a:ext cx="1904762" cy="1904762"/>
          </a:xfrm>
          <a:prstGeom prst="rect">
            <a:avLst/>
          </a:prstGeom>
        </p:spPr>
      </p:pic>
    </p:spTree>
    <p:extLst>
      <p:ext uri="{BB962C8B-B14F-4D97-AF65-F5344CB8AC3E}">
        <p14:creationId xmlns:p14="http://schemas.microsoft.com/office/powerpoint/2010/main" val="210382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Kudos – growkudos.com</a:t>
            </a:r>
            <a:endParaRPr lang="en-US" dirty="0"/>
          </a:p>
        </p:txBody>
      </p:sp>
      <p:pic>
        <p:nvPicPr>
          <p:cNvPr id="5" name="Content Placeholder 4"/>
          <p:cNvPicPr>
            <a:picLocks noGrp="1" noChangeAspect="1"/>
          </p:cNvPicPr>
          <p:nvPr>
            <p:ph idx="1"/>
          </p:nvPr>
        </p:nvPicPr>
        <p:blipFill>
          <a:blip r:embed="rId3"/>
          <a:stretch>
            <a:fillRect/>
          </a:stretch>
        </p:blipFill>
        <p:spPr>
          <a:xfrm>
            <a:off x="2726813" y="1981200"/>
            <a:ext cx="3969774"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4779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Kudos – growkudos.com</a:t>
            </a:r>
            <a:endParaRPr lang="en-US" dirty="0"/>
          </a:p>
        </p:txBody>
      </p:sp>
      <p:pic>
        <p:nvPicPr>
          <p:cNvPr id="4" name="Content Placeholder 3"/>
          <p:cNvPicPr>
            <a:picLocks noGrp="1" noChangeAspect="1"/>
          </p:cNvPicPr>
          <p:nvPr>
            <p:ph idx="1"/>
          </p:nvPr>
        </p:nvPicPr>
        <p:blipFill>
          <a:blip r:embed="rId3"/>
          <a:stretch>
            <a:fillRect/>
          </a:stretch>
        </p:blipFill>
        <p:spPr>
          <a:xfrm>
            <a:off x="1038442" y="1981200"/>
            <a:ext cx="734651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099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Impactstory</a:t>
            </a:r>
            <a:r>
              <a:rPr lang="en-US" dirty="0" smtClean="0"/>
              <a:t> – impactstory.org</a:t>
            </a:r>
            <a:endParaRPr lang="en-US" dirty="0"/>
          </a:p>
        </p:txBody>
      </p:sp>
      <p:pic>
        <p:nvPicPr>
          <p:cNvPr id="4" name="Content Placeholder 3"/>
          <p:cNvPicPr>
            <a:picLocks noGrp="1" noChangeAspect="1"/>
          </p:cNvPicPr>
          <p:nvPr>
            <p:ph idx="1"/>
          </p:nvPr>
        </p:nvPicPr>
        <p:blipFill>
          <a:blip r:embed="rId3"/>
          <a:stretch>
            <a:fillRect/>
          </a:stretch>
        </p:blipFill>
        <p:spPr>
          <a:xfrm>
            <a:off x="2066925" y="1981200"/>
            <a:ext cx="5289550"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857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Impactstory</a:t>
            </a:r>
            <a:r>
              <a:rPr lang="en-US" dirty="0" smtClean="0"/>
              <a:t> – impactstory.org</a:t>
            </a:r>
            <a:endParaRPr lang="en-US" dirty="0"/>
          </a:p>
        </p:txBody>
      </p:sp>
      <p:pic>
        <p:nvPicPr>
          <p:cNvPr id="5" name="Content Placeholder 4"/>
          <p:cNvPicPr>
            <a:picLocks noGrp="1" noChangeAspect="1"/>
          </p:cNvPicPr>
          <p:nvPr>
            <p:ph idx="1"/>
          </p:nvPr>
        </p:nvPicPr>
        <p:blipFill>
          <a:blip r:embed="rId3"/>
          <a:stretch>
            <a:fillRect/>
          </a:stretch>
        </p:blipFill>
        <p:spPr>
          <a:xfrm>
            <a:off x="749300" y="1981200"/>
            <a:ext cx="5333362" cy="3886200"/>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745018" y="1611868"/>
            <a:ext cx="2547492" cy="369332"/>
          </a:xfrm>
          <a:prstGeom prst="rect">
            <a:avLst/>
          </a:prstGeom>
          <a:noFill/>
        </p:spPr>
        <p:txBody>
          <a:bodyPr wrap="none" rtlCol="0">
            <a:spAutoFit/>
          </a:bodyPr>
          <a:lstStyle/>
          <a:p>
            <a:r>
              <a:rPr lang="en-US" dirty="0"/>
              <a:t>0000-0002-1902-1464</a:t>
            </a:r>
          </a:p>
        </p:txBody>
      </p:sp>
      <p:pic>
        <p:nvPicPr>
          <p:cNvPr id="4" name="Picture 3">
            <a:hlinkClick r:id="rId4"/>
          </p:cNvPr>
          <p:cNvPicPr>
            <a:picLocks noChangeAspect="1"/>
          </p:cNvPicPr>
          <p:nvPr/>
        </p:nvPicPr>
        <p:blipFill>
          <a:blip r:embed="rId5"/>
          <a:stretch>
            <a:fillRect/>
          </a:stretch>
        </p:blipFill>
        <p:spPr>
          <a:xfrm>
            <a:off x="6387748" y="2116401"/>
            <a:ext cx="1904762" cy="1904762"/>
          </a:xfrm>
          <a:prstGeom prst="rect">
            <a:avLst/>
          </a:prstGeom>
        </p:spPr>
      </p:pic>
    </p:spTree>
    <p:extLst>
      <p:ext uri="{BB962C8B-B14F-4D97-AF65-F5344CB8AC3E}">
        <p14:creationId xmlns:p14="http://schemas.microsoft.com/office/powerpoint/2010/main" val="510240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Impactstory</a:t>
            </a:r>
            <a:r>
              <a:rPr lang="en-US" dirty="0"/>
              <a:t> </a:t>
            </a:r>
            <a:r>
              <a:rPr lang="en-US" dirty="0" smtClean="0"/>
              <a:t>– impactstory.org</a:t>
            </a:r>
            <a:endParaRPr lang="en-US" dirty="0"/>
          </a:p>
        </p:txBody>
      </p:sp>
      <p:pic>
        <p:nvPicPr>
          <p:cNvPr id="5" name="Content Placeholder 4"/>
          <p:cNvPicPr>
            <a:picLocks noGrp="1" noChangeAspect="1"/>
          </p:cNvPicPr>
          <p:nvPr>
            <p:ph idx="1"/>
          </p:nvPr>
        </p:nvPicPr>
        <p:blipFill>
          <a:blip r:embed="rId3"/>
          <a:stretch>
            <a:fillRect/>
          </a:stretch>
        </p:blipFill>
        <p:spPr>
          <a:xfrm>
            <a:off x="2458244" y="1981200"/>
            <a:ext cx="4506912"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012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Impactstory</a:t>
            </a:r>
            <a:r>
              <a:rPr lang="en-US" dirty="0"/>
              <a:t> </a:t>
            </a:r>
            <a:r>
              <a:rPr lang="en-US" dirty="0" smtClean="0"/>
              <a:t>– impactstory.org</a:t>
            </a:r>
            <a:endParaRPr lang="en-US" dirty="0"/>
          </a:p>
        </p:txBody>
      </p:sp>
      <p:pic>
        <p:nvPicPr>
          <p:cNvPr id="4" name="Content Placeholder 3"/>
          <p:cNvPicPr>
            <a:picLocks noGrp="1" noChangeAspect="1"/>
          </p:cNvPicPr>
          <p:nvPr>
            <p:ph idx="1"/>
          </p:nvPr>
        </p:nvPicPr>
        <p:blipFill>
          <a:blip r:embed="rId3"/>
          <a:stretch>
            <a:fillRect/>
          </a:stretch>
        </p:blipFill>
        <p:spPr>
          <a:xfrm>
            <a:off x="2728495" y="1981200"/>
            <a:ext cx="3966410"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887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Altmetric</a:t>
            </a:r>
            <a:r>
              <a:rPr lang="en-US" dirty="0" smtClean="0"/>
              <a:t> – altmetric.com</a:t>
            </a:r>
            <a:endParaRPr lang="en-US" dirty="0"/>
          </a:p>
        </p:txBody>
      </p:sp>
      <p:sp>
        <p:nvSpPr>
          <p:cNvPr id="3" name="Content Placeholder 2"/>
          <p:cNvSpPr>
            <a:spLocks noGrp="1"/>
          </p:cNvSpPr>
          <p:nvPr>
            <p:ph idx="1"/>
          </p:nvPr>
        </p:nvSpPr>
        <p:spPr/>
        <p:txBody>
          <a:bodyPr/>
          <a:lstStyle/>
          <a:p>
            <a:r>
              <a:rPr lang="en-US" dirty="0" smtClean="0"/>
              <a:t>altmetric.com</a:t>
            </a:r>
          </a:p>
          <a:p>
            <a:r>
              <a:rPr lang="en-US" dirty="0" smtClean="0"/>
              <a:t>Products</a:t>
            </a:r>
          </a:p>
          <a:p>
            <a:r>
              <a:rPr lang="en-US" dirty="0" err="1" smtClean="0"/>
              <a:t>Altmetric</a:t>
            </a:r>
            <a:r>
              <a:rPr lang="en-US" dirty="0" smtClean="0"/>
              <a:t> Badges</a:t>
            </a:r>
          </a:p>
          <a:p>
            <a:r>
              <a:rPr lang="en-US" dirty="0" smtClean="0"/>
              <a:t>Enter a DOI</a:t>
            </a:r>
            <a:endParaRPr lang="en-US" dirty="0"/>
          </a:p>
        </p:txBody>
      </p:sp>
      <p:sp>
        <p:nvSpPr>
          <p:cNvPr id="7" name="TextBox 6"/>
          <p:cNvSpPr txBox="1"/>
          <p:nvPr/>
        </p:nvSpPr>
        <p:spPr>
          <a:xfrm>
            <a:off x="3620655" y="5357091"/>
            <a:ext cx="2945037" cy="369332"/>
          </a:xfrm>
          <a:prstGeom prst="rect">
            <a:avLst/>
          </a:prstGeom>
          <a:noFill/>
        </p:spPr>
        <p:txBody>
          <a:bodyPr wrap="none" rtlCol="0">
            <a:spAutoFit/>
          </a:bodyPr>
          <a:lstStyle/>
          <a:p>
            <a:r>
              <a:rPr lang="en-US" dirty="0" smtClean="0"/>
              <a:t>10.1016/j.chb.2010.08.005</a:t>
            </a:r>
            <a:endParaRPr lang="en-US" dirty="0"/>
          </a:p>
        </p:txBody>
      </p:sp>
      <p:pic>
        <p:nvPicPr>
          <p:cNvPr id="4" name="Picture 3">
            <a:hlinkClick r:id="rId3"/>
          </p:cNvPr>
          <p:cNvPicPr>
            <a:picLocks noChangeAspect="1"/>
          </p:cNvPicPr>
          <p:nvPr/>
        </p:nvPicPr>
        <p:blipFill>
          <a:blip r:embed="rId4"/>
          <a:stretch>
            <a:fillRect/>
          </a:stretch>
        </p:blipFill>
        <p:spPr>
          <a:xfrm>
            <a:off x="5429947" y="3223729"/>
            <a:ext cx="1904762" cy="1904762"/>
          </a:xfrm>
          <a:prstGeom prst="rect">
            <a:avLst/>
          </a:prstGeom>
        </p:spPr>
      </p:pic>
    </p:spTree>
    <p:extLst>
      <p:ext uri="{BB962C8B-B14F-4D97-AF65-F5344CB8AC3E}">
        <p14:creationId xmlns:p14="http://schemas.microsoft.com/office/powerpoint/2010/main" val="128464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Altmetric</a:t>
            </a:r>
            <a:r>
              <a:rPr lang="en-US" dirty="0" smtClean="0"/>
              <a:t> – altmetric.com</a:t>
            </a:r>
            <a:endParaRPr lang="en-US" dirty="0"/>
          </a:p>
        </p:txBody>
      </p:sp>
      <p:pic>
        <p:nvPicPr>
          <p:cNvPr id="4" name="Content Placeholder 3"/>
          <p:cNvPicPr>
            <a:picLocks noGrp="1" noChangeAspect="1"/>
          </p:cNvPicPr>
          <p:nvPr>
            <p:ph idx="1"/>
          </p:nvPr>
        </p:nvPicPr>
        <p:blipFill>
          <a:blip r:embed="rId3"/>
          <a:stretch>
            <a:fillRect/>
          </a:stretch>
        </p:blipFill>
        <p:spPr>
          <a:xfrm>
            <a:off x="2862545" y="1981200"/>
            <a:ext cx="3698309"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882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Altmetric</a:t>
            </a:r>
            <a:r>
              <a:rPr lang="en-US" dirty="0" smtClean="0"/>
              <a:t> – altmetric.com</a:t>
            </a:r>
            <a:endParaRPr lang="en-US" dirty="0"/>
          </a:p>
        </p:txBody>
      </p:sp>
      <p:pic>
        <p:nvPicPr>
          <p:cNvPr id="4" name="Content Placeholder 3"/>
          <p:cNvPicPr>
            <a:picLocks noGrp="1" noChangeAspect="1"/>
          </p:cNvPicPr>
          <p:nvPr>
            <p:ph idx="1"/>
          </p:nvPr>
        </p:nvPicPr>
        <p:blipFill>
          <a:blip r:embed="rId3"/>
          <a:stretch>
            <a:fillRect/>
          </a:stretch>
        </p:blipFill>
        <p:spPr>
          <a:xfrm>
            <a:off x="2557354" y="1981200"/>
            <a:ext cx="4308692"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4213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and Engaging a Public</a:t>
            </a:r>
            <a:endParaRPr lang="en-US" dirty="0"/>
          </a:p>
        </p:txBody>
      </p:sp>
      <p:grpSp>
        <p:nvGrpSpPr>
          <p:cNvPr id="9" name="Group 8"/>
          <p:cNvGrpSpPr/>
          <p:nvPr/>
        </p:nvGrpSpPr>
        <p:grpSpPr>
          <a:xfrm>
            <a:off x="424873" y="1752600"/>
            <a:ext cx="3676072" cy="1914237"/>
            <a:chOff x="424873" y="1752600"/>
            <a:chExt cx="3676072" cy="1914237"/>
          </a:xfrm>
        </p:grpSpPr>
        <p:sp>
          <p:nvSpPr>
            <p:cNvPr id="7" name="Rounded Rectangular Callout 6"/>
            <p:cNvSpPr/>
            <p:nvPr/>
          </p:nvSpPr>
          <p:spPr bwMode="auto">
            <a:xfrm>
              <a:off x="424873" y="2059709"/>
              <a:ext cx="1828800" cy="1551709"/>
            </a:xfrm>
            <a:prstGeom prst="wedgeRoundRectCallou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6" name="Oval Callout 5"/>
            <p:cNvSpPr/>
            <p:nvPr/>
          </p:nvSpPr>
          <p:spPr bwMode="auto">
            <a:xfrm>
              <a:off x="2013527" y="2179782"/>
              <a:ext cx="2087418" cy="1487055"/>
            </a:xfrm>
            <a:prstGeom prst="wedgeEllipseCallou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5" name="Rectangular Callout 4"/>
            <p:cNvSpPr/>
            <p:nvPr/>
          </p:nvSpPr>
          <p:spPr bwMode="auto">
            <a:xfrm>
              <a:off x="914400" y="1752600"/>
              <a:ext cx="2697018" cy="1600200"/>
            </a:xfrm>
            <a:prstGeom prst="wedgeRectCallout">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kumimoji="0" lang="en-US" sz="2000" b="0" i="0" u="none" strike="noStrike" cap="none" normalizeH="0" baseline="0" dirty="0" err="1" smtClean="0">
                  <a:ln>
                    <a:noFill/>
                  </a:ln>
                  <a:solidFill>
                    <a:schemeClr val="tx1"/>
                  </a:solidFill>
                  <a:effectLst/>
                  <a:latin typeface="Arial" pitchFamily="-108" charset="0"/>
                  <a:ea typeface="ＭＳ Ｐゴシック" pitchFamily="-108" charset="-128"/>
                  <a:cs typeface="ＭＳ Ｐゴシック" pitchFamily="-108" charset="-128"/>
                </a:rPr>
                <a:t>Stadler</a:t>
              </a:r>
              <a:r>
                <a:rPr kumimoji="0" lang="en-US" sz="2000" b="0" i="0" u="none" strike="noStrike" cap="none" normalizeH="0" baseline="0" dirty="0" smtClean="0">
                  <a:ln>
                    <a:noFill/>
                  </a:ln>
                  <a:solidFill>
                    <a:schemeClr val="tx1"/>
                  </a:solidFill>
                  <a:effectLst/>
                  <a:latin typeface="Arial" pitchFamily="-108" charset="0"/>
                  <a:ea typeface="ＭＳ Ｐゴシック" pitchFamily="-108" charset="-128"/>
                  <a:cs typeface="ＭＳ Ｐゴシック" pitchFamily="-108" charset="-128"/>
                </a:rPr>
                <a:t>, Matthew.</a:t>
              </a:r>
              <a:r>
                <a:rPr lang="en-US" sz="2000" dirty="0" smtClean="0">
                  <a:solidFill>
                    <a:schemeClr val="tx1"/>
                  </a:solidFill>
                  <a:latin typeface="Arial" pitchFamily="-108" charset="0"/>
                  <a:ea typeface="ＭＳ Ｐゴシック" pitchFamily="-108" charset="-128"/>
                  <a:cs typeface="ＭＳ Ｐゴシック" pitchFamily="-108" charset="-128"/>
                </a:rPr>
                <a:t> “</a:t>
              </a:r>
              <a:r>
                <a:rPr lang="en-US" sz="2000" dirty="0" smtClean="0">
                  <a:solidFill>
                    <a:schemeClr val="tx1"/>
                  </a:solidFill>
                  <a:latin typeface="Arial" pitchFamily="-108" charset="0"/>
                  <a:ea typeface="ＭＳ Ｐゴシック" pitchFamily="-108" charset="-128"/>
                  <a:cs typeface="ＭＳ Ｐゴシック" pitchFamily="-108" charset="-128"/>
                  <a:hlinkClick r:id="rId3"/>
                </a:rPr>
                <a:t>What </a:t>
              </a:r>
              <a:r>
                <a:rPr lang="en-US" sz="2000" dirty="0">
                  <a:solidFill>
                    <a:schemeClr val="tx1"/>
                  </a:solidFill>
                  <a:latin typeface="Arial" pitchFamily="-108" charset="0"/>
                  <a:ea typeface="ＭＳ Ｐゴシック" pitchFamily="-108" charset="-128"/>
                  <a:cs typeface="ＭＳ Ｐゴシック" pitchFamily="-108" charset="-128"/>
                  <a:hlinkClick r:id="rId3"/>
                </a:rPr>
                <a:t>is Publication</a:t>
              </a:r>
              <a:r>
                <a:rPr lang="en-US" sz="2000" dirty="0" smtClean="0">
                  <a:solidFill>
                    <a:schemeClr val="tx1"/>
                  </a:solidFill>
                  <a:latin typeface="Arial" pitchFamily="-108" charset="0"/>
                  <a:ea typeface="ＭＳ Ｐゴシック" pitchFamily="-108" charset="-128"/>
                  <a:cs typeface="ＭＳ Ｐゴシック" pitchFamily="-108" charset="-128"/>
                  <a:hlinkClick r:id="rId3"/>
                </a:rPr>
                <a:t>?</a:t>
              </a:r>
              <a:r>
                <a:rPr lang="en-US" sz="2000" dirty="0" smtClean="0">
                  <a:solidFill>
                    <a:schemeClr val="tx1"/>
                  </a:solidFill>
                  <a:latin typeface="Arial" pitchFamily="-108" charset="0"/>
                  <a:ea typeface="ＭＳ Ｐゴシック" pitchFamily="-108" charset="-128"/>
                  <a:cs typeface="ＭＳ Ｐゴシック" pitchFamily="-108" charset="-128"/>
                </a:rPr>
                <a:t>” </a:t>
              </a:r>
              <a:r>
                <a:rPr lang="en-US" sz="2000" dirty="0" err="1" smtClean="0">
                  <a:solidFill>
                    <a:schemeClr val="tx1"/>
                  </a:solidFill>
                  <a:latin typeface="Arial" pitchFamily="-108" charset="0"/>
                  <a:ea typeface="ＭＳ Ｐゴシック" pitchFamily="-108" charset="-128"/>
                  <a:cs typeface="ＭＳ Ｐゴシック" pitchFamily="-108" charset="-128"/>
                </a:rPr>
                <a:t>Montehermoso</a:t>
              </a:r>
              <a:r>
                <a:rPr lang="en-US" sz="2000" dirty="0" smtClean="0">
                  <a:solidFill>
                    <a:schemeClr val="tx1"/>
                  </a:solidFill>
                  <a:latin typeface="Arial" pitchFamily="-108" charset="0"/>
                  <a:ea typeface="ＭＳ Ｐゴシック" pitchFamily="-108" charset="-128"/>
                  <a:cs typeface="ＭＳ Ｐゴシック" pitchFamily="-108" charset="-128"/>
                </a:rPr>
                <a:t> Art Center</a:t>
              </a:r>
              <a:r>
                <a:rPr lang="en-US" sz="2000" dirty="0">
                  <a:solidFill>
                    <a:schemeClr val="tx1"/>
                  </a:solidFill>
                  <a:latin typeface="Arial" pitchFamily="-108" charset="0"/>
                  <a:ea typeface="ＭＳ Ｐゴシック" pitchFamily="-108" charset="-128"/>
                  <a:cs typeface="ＭＳ Ｐゴシック" pitchFamily="-108" charset="-128"/>
                </a:rPr>
                <a:t>, Vitoria, Spain. </a:t>
              </a:r>
              <a:r>
                <a:rPr lang="en-US" sz="2000" dirty="0" smtClean="0">
                  <a:solidFill>
                    <a:schemeClr val="tx1"/>
                  </a:solidFill>
                  <a:latin typeface="Arial" pitchFamily="-108" charset="0"/>
                  <a:ea typeface="ＭＳ Ｐゴシック" pitchFamily="-108" charset="-128"/>
                  <a:cs typeface="ＭＳ Ｐゴシック" pitchFamily="-108" charset="-128"/>
                </a:rPr>
                <a:t>27 Sept. 2008</a:t>
              </a:r>
              <a:endParaRPr kumimoji="0" lang="en-US" sz="20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grpSp>
      <p:grpSp>
        <p:nvGrpSpPr>
          <p:cNvPr id="17" name="Group 16"/>
          <p:cNvGrpSpPr/>
          <p:nvPr/>
        </p:nvGrpSpPr>
        <p:grpSpPr>
          <a:xfrm>
            <a:off x="4221018" y="2923309"/>
            <a:ext cx="4257964" cy="1971964"/>
            <a:chOff x="4221018" y="2923309"/>
            <a:chExt cx="4257964" cy="1971964"/>
          </a:xfrm>
        </p:grpSpPr>
        <p:sp>
          <p:nvSpPr>
            <p:cNvPr id="8" name="Rectangular Callout 7"/>
            <p:cNvSpPr/>
            <p:nvPr/>
          </p:nvSpPr>
          <p:spPr bwMode="auto">
            <a:xfrm>
              <a:off x="5200072" y="2923309"/>
              <a:ext cx="3278910" cy="1971964"/>
            </a:xfrm>
            <a:prstGeom prst="wedgeRectCallout">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600" dirty="0">
                  <a:solidFill>
                    <a:schemeClr val="tx1"/>
                  </a:solidFill>
                  <a:latin typeface="Arial" pitchFamily="-108" charset="0"/>
                  <a:ea typeface="ＭＳ Ｐゴシック" pitchFamily="-108" charset="-128"/>
                  <a:cs typeface="ＭＳ Ｐゴシック" pitchFamily="-108" charset="-128"/>
                </a:rPr>
                <a:t>Maxwell, John, Ph.D. "</a:t>
              </a:r>
              <a:r>
                <a:rPr lang="en-US" sz="1600" dirty="0">
                  <a:solidFill>
                    <a:schemeClr val="tx1"/>
                  </a:solidFill>
                  <a:latin typeface="Arial" pitchFamily="-108" charset="0"/>
                  <a:ea typeface="ＭＳ Ｐゴシック" pitchFamily="-108" charset="-128"/>
                  <a:cs typeface="ＭＳ Ｐゴシック" pitchFamily="-108" charset="-128"/>
                  <a:hlinkClick r:id="rId4"/>
                </a:rPr>
                <a:t>Making Knowledge and Making Publics: The Evolving Role of the Publisher</a:t>
              </a:r>
              <a:r>
                <a:rPr lang="en-US" sz="1600" dirty="0">
                  <a:solidFill>
                    <a:schemeClr val="tx1"/>
                  </a:solidFill>
                  <a:latin typeface="Arial" pitchFamily="-108" charset="0"/>
                  <a:ea typeface="ＭＳ Ｐゴシック" pitchFamily="-108" charset="-128"/>
                  <a:cs typeface="ＭＳ Ｐゴシック" pitchFamily="-108" charset="-128"/>
                </a:rPr>
                <a:t>" Fifth PKP Scholarly Publishing Conference. Proc. of PKP5, Vancouver, BC. Public Knowledge Project, 12 Aug. 2015</a:t>
              </a:r>
              <a:r>
                <a:rPr lang="en-US" sz="1600" dirty="0" smtClean="0">
                  <a:solidFill>
                    <a:schemeClr val="tx1"/>
                  </a:solidFill>
                  <a:latin typeface="Arial" pitchFamily="-108" charset="0"/>
                  <a:ea typeface="ＭＳ Ｐゴシック" pitchFamily="-108" charset="-128"/>
                  <a:cs typeface="ＭＳ Ｐゴシック" pitchFamily="-108" charset="-128"/>
                </a:rPr>
                <a:t>.</a:t>
              </a:r>
              <a:endParaRPr kumimoji="0" lang="en-US" sz="16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16" name="Straight Arrow Connector 15"/>
            <p:cNvCxnSpPr/>
            <p:nvPr/>
          </p:nvCxnSpPr>
          <p:spPr bwMode="auto">
            <a:xfrm>
              <a:off x="4221018" y="3011055"/>
              <a:ext cx="840509" cy="8035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0" name="Group 19"/>
          <p:cNvGrpSpPr/>
          <p:nvPr/>
        </p:nvGrpSpPr>
        <p:grpSpPr>
          <a:xfrm>
            <a:off x="749300" y="4054764"/>
            <a:ext cx="4312227" cy="1902691"/>
            <a:chOff x="749300" y="4054764"/>
            <a:chExt cx="4312227" cy="1902691"/>
          </a:xfrm>
        </p:grpSpPr>
        <p:sp>
          <p:nvSpPr>
            <p:cNvPr id="12" name="Rounded Rectangular Callout 11"/>
            <p:cNvSpPr/>
            <p:nvPr/>
          </p:nvSpPr>
          <p:spPr bwMode="auto">
            <a:xfrm>
              <a:off x="749300" y="4516581"/>
              <a:ext cx="2660073" cy="1440874"/>
            </a:xfrm>
            <a:prstGeom prst="wedgeRoundRectCallout">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dirty="0">
                  <a:solidFill>
                    <a:schemeClr val="tx1"/>
                  </a:solidFill>
                  <a:latin typeface="Arial" pitchFamily="-108" charset="0"/>
                  <a:ea typeface="ＭＳ Ｐゴシック" pitchFamily="-108" charset="-128"/>
                  <a:cs typeface="ＭＳ Ｐゴシック" pitchFamily="-108" charset="-128"/>
                </a:rPr>
                <a:t>Graham, Clinton. “Alternative Metrics” </a:t>
              </a:r>
              <a:r>
                <a:rPr lang="en-US" sz="1400" dirty="0" err="1">
                  <a:solidFill>
                    <a:schemeClr val="tx1"/>
                  </a:solidFill>
                  <a:latin typeface="Arial" pitchFamily="-108" charset="0"/>
                  <a:ea typeface="ＭＳ Ｐゴシック" pitchFamily="-108" charset="-128"/>
                  <a:cs typeface="ＭＳ Ｐゴシック" pitchFamily="-108" charset="-128"/>
                </a:rPr>
                <a:t>Bibliometic</a:t>
              </a:r>
              <a:r>
                <a:rPr lang="en-US" sz="1400" dirty="0">
                  <a:solidFill>
                    <a:schemeClr val="tx1"/>
                  </a:solidFill>
                  <a:latin typeface="Arial" pitchFamily="-108" charset="0"/>
                  <a:ea typeface="ＭＳ Ｐゴシック" pitchFamily="-108" charset="-128"/>
                  <a:cs typeface="ＭＳ Ｐゴシック" pitchFamily="-108" charset="-128"/>
                </a:rPr>
                <a:t> Services Workshop #4, University Library System, University of Pittsburgh. Aug. 2016.</a:t>
              </a:r>
            </a:p>
          </p:txBody>
        </p:sp>
        <p:cxnSp>
          <p:nvCxnSpPr>
            <p:cNvPr id="19" name="Straight Arrow Connector 18"/>
            <p:cNvCxnSpPr/>
            <p:nvPr/>
          </p:nvCxnSpPr>
          <p:spPr bwMode="auto">
            <a:xfrm flipH="1">
              <a:off x="3611418" y="4054764"/>
              <a:ext cx="1450109" cy="11083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36451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PlumX</a:t>
            </a:r>
            <a:r>
              <a:rPr lang="en-US" dirty="0" smtClean="0"/>
              <a:t> – plu.mx/</a:t>
            </a:r>
            <a:r>
              <a:rPr lang="en-US" dirty="0" err="1" smtClean="0"/>
              <a:t>pitt</a:t>
            </a:r>
            <a:endParaRPr lang="en-US" dirty="0"/>
          </a:p>
        </p:txBody>
      </p:sp>
      <p:sp>
        <p:nvSpPr>
          <p:cNvPr id="3" name="Content Placeholder 2"/>
          <p:cNvSpPr>
            <a:spLocks noGrp="1"/>
          </p:cNvSpPr>
          <p:nvPr>
            <p:ph idx="1"/>
          </p:nvPr>
        </p:nvSpPr>
        <p:spPr/>
        <p:txBody>
          <a:bodyPr/>
          <a:lstStyle/>
          <a:p>
            <a:r>
              <a:rPr lang="en-US" dirty="0" smtClean="0"/>
              <a:t>plu.mx/</a:t>
            </a:r>
            <a:r>
              <a:rPr lang="en-US" dirty="0" err="1" smtClean="0"/>
              <a:t>pitt</a:t>
            </a:r>
            <a:endParaRPr lang="en-US" dirty="0" smtClean="0"/>
          </a:p>
          <a:p>
            <a:r>
              <a:rPr lang="en-US" dirty="0" smtClean="0"/>
              <a:t>Search – </a:t>
            </a:r>
            <a:r>
              <a:rPr lang="en-US" dirty="0" err="1" smtClean="0"/>
              <a:t>brusilovsky</a:t>
            </a:r>
            <a:endParaRPr lang="en-US" dirty="0" smtClean="0"/>
          </a:p>
          <a:p>
            <a:r>
              <a:rPr lang="en-US" dirty="0" smtClean="0"/>
              <a:t>Article</a:t>
            </a:r>
          </a:p>
          <a:p>
            <a:r>
              <a:rPr lang="en-US" dirty="0" smtClean="0"/>
              <a:t>Scroll to 2011</a:t>
            </a:r>
            <a:endParaRPr lang="en-US" dirty="0"/>
          </a:p>
        </p:txBody>
      </p:sp>
      <p:pic>
        <p:nvPicPr>
          <p:cNvPr id="4" name="Picture 3">
            <a:hlinkClick r:id="rId3"/>
          </p:cNvPr>
          <p:cNvPicPr>
            <a:picLocks noChangeAspect="1"/>
          </p:cNvPicPr>
          <p:nvPr/>
        </p:nvPicPr>
        <p:blipFill>
          <a:blip r:embed="rId4"/>
          <a:stretch>
            <a:fillRect/>
          </a:stretch>
        </p:blipFill>
        <p:spPr>
          <a:xfrm>
            <a:off x="5891765" y="3788183"/>
            <a:ext cx="1904762" cy="1904762"/>
          </a:xfrm>
          <a:prstGeom prst="rect">
            <a:avLst/>
          </a:prstGeom>
        </p:spPr>
      </p:pic>
    </p:spTree>
    <p:extLst>
      <p:ext uri="{BB962C8B-B14F-4D97-AF65-F5344CB8AC3E}">
        <p14:creationId xmlns:p14="http://schemas.microsoft.com/office/powerpoint/2010/main" val="3923182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PlumX</a:t>
            </a:r>
            <a:r>
              <a:rPr lang="en-US" dirty="0" smtClean="0"/>
              <a:t> – plu.mx/</a:t>
            </a:r>
            <a:r>
              <a:rPr lang="en-US" dirty="0" err="1" smtClean="0"/>
              <a:t>pitt</a:t>
            </a:r>
            <a:endParaRPr lang="en-US" dirty="0"/>
          </a:p>
        </p:txBody>
      </p:sp>
      <p:pic>
        <p:nvPicPr>
          <p:cNvPr id="4" name="Content Placeholder 3"/>
          <p:cNvPicPr>
            <a:picLocks noGrp="1" noChangeAspect="1"/>
          </p:cNvPicPr>
          <p:nvPr>
            <p:ph idx="1"/>
          </p:nvPr>
        </p:nvPicPr>
        <p:blipFill>
          <a:blip r:embed="rId3"/>
          <a:stretch>
            <a:fillRect/>
          </a:stretch>
        </p:blipFill>
        <p:spPr>
          <a:xfrm>
            <a:off x="2240539" y="1981200"/>
            <a:ext cx="4942322"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7925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PlumX</a:t>
            </a:r>
            <a:r>
              <a:rPr lang="en-US" dirty="0" smtClean="0"/>
              <a:t> – plu.mx/</a:t>
            </a:r>
            <a:r>
              <a:rPr lang="en-US" dirty="0" err="1" smtClean="0"/>
              <a:t>pitt</a:t>
            </a:r>
            <a:endParaRPr lang="en-US" dirty="0"/>
          </a:p>
        </p:txBody>
      </p:sp>
      <p:pic>
        <p:nvPicPr>
          <p:cNvPr id="4" name="Content Placeholder 3"/>
          <p:cNvPicPr>
            <a:picLocks noGrp="1" noChangeAspect="1"/>
          </p:cNvPicPr>
          <p:nvPr>
            <p:ph idx="1"/>
          </p:nvPr>
        </p:nvPicPr>
        <p:blipFill>
          <a:blip r:embed="rId3"/>
          <a:stretch>
            <a:fillRect/>
          </a:stretch>
        </p:blipFill>
        <p:spPr>
          <a:xfrm>
            <a:off x="2165420" y="1981200"/>
            <a:ext cx="5092559"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193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PlumX</a:t>
            </a:r>
            <a:r>
              <a:rPr lang="en-US" dirty="0" smtClean="0"/>
              <a:t> – plu.mx/</a:t>
            </a:r>
            <a:r>
              <a:rPr lang="en-US" dirty="0" err="1" smtClean="0"/>
              <a:t>pitt</a:t>
            </a:r>
            <a:endParaRPr lang="en-US" dirty="0"/>
          </a:p>
        </p:txBody>
      </p:sp>
      <p:pic>
        <p:nvPicPr>
          <p:cNvPr id="6" name="Content Placeholder 5"/>
          <p:cNvPicPr>
            <a:picLocks noGrp="1" noChangeAspect="1"/>
          </p:cNvPicPr>
          <p:nvPr>
            <p:ph idx="1"/>
          </p:nvPr>
        </p:nvPicPr>
        <p:blipFill>
          <a:blip r:embed="rId3"/>
          <a:stretch>
            <a:fillRect/>
          </a:stretch>
        </p:blipFill>
        <p:spPr>
          <a:xfrm>
            <a:off x="1730609" y="1981200"/>
            <a:ext cx="5962182"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3985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pic>
        <p:nvPicPr>
          <p:cNvPr id="13" name="Picture 12"/>
          <p:cNvPicPr>
            <a:picLocks noChangeAspect="1"/>
          </p:cNvPicPr>
          <p:nvPr/>
        </p:nvPicPr>
        <p:blipFill>
          <a:blip r:embed="rId3"/>
          <a:stretch>
            <a:fillRect/>
          </a:stretch>
        </p:blipFill>
        <p:spPr>
          <a:xfrm>
            <a:off x="5457969" y="3262023"/>
            <a:ext cx="2766917" cy="2766917"/>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4"/>
          <a:stretch>
            <a:fillRect/>
          </a:stretch>
        </p:blipFill>
        <p:spPr>
          <a:xfrm>
            <a:off x="891021" y="2173433"/>
            <a:ext cx="4009072" cy="29180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904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pic>
        <p:nvPicPr>
          <p:cNvPr id="5" name="Content Placeholder 4"/>
          <p:cNvPicPr>
            <a:picLocks noGrp="1" noChangeAspect="1"/>
          </p:cNvPicPr>
          <p:nvPr>
            <p:ph idx="1"/>
          </p:nvPr>
        </p:nvPicPr>
        <p:blipFill>
          <a:blip r:embed="rId3"/>
          <a:stretch>
            <a:fillRect/>
          </a:stretch>
        </p:blipFill>
        <p:spPr>
          <a:xfrm>
            <a:off x="749300" y="2045089"/>
            <a:ext cx="7924800" cy="37584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62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pic>
        <p:nvPicPr>
          <p:cNvPr id="4" name="Content Placeholder 3"/>
          <p:cNvPicPr>
            <a:picLocks noGrp="1" noChangeAspect="1"/>
          </p:cNvPicPr>
          <p:nvPr>
            <p:ph idx="1"/>
          </p:nvPr>
        </p:nvPicPr>
        <p:blipFill>
          <a:blip r:embed="rId3"/>
          <a:stretch>
            <a:fillRect/>
          </a:stretch>
        </p:blipFill>
        <p:spPr>
          <a:xfrm>
            <a:off x="749300" y="2063782"/>
            <a:ext cx="7924800" cy="37210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3451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pic>
        <p:nvPicPr>
          <p:cNvPr id="6" name="Content Placeholder 5"/>
          <p:cNvPicPr>
            <a:picLocks noGrp="1" noChangeAspect="1"/>
          </p:cNvPicPr>
          <p:nvPr>
            <p:ph idx="1"/>
          </p:nvPr>
        </p:nvPicPr>
        <p:blipFill>
          <a:blip r:embed="rId3"/>
          <a:stretch>
            <a:fillRect/>
          </a:stretch>
        </p:blipFill>
        <p:spPr>
          <a:xfrm>
            <a:off x="749300" y="2063782"/>
            <a:ext cx="7924800" cy="37210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772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pic>
        <p:nvPicPr>
          <p:cNvPr id="4" name="Content Placeholder 3"/>
          <p:cNvPicPr>
            <a:picLocks noGrp="1" noChangeAspect="1"/>
          </p:cNvPicPr>
          <p:nvPr>
            <p:ph idx="1"/>
          </p:nvPr>
        </p:nvPicPr>
        <p:blipFill>
          <a:blip r:embed="rId3"/>
          <a:stretch>
            <a:fillRect/>
          </a:stretch>
        </p:blipFill>
        <p:spPr>
          <a:xfrm>
            <a:off x="1837076" y="1981200"/>
            <a:ext cx="5749247"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5701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PlumX</a:t>
            </a:r>
            <a:r>
              <a:rPr lang="en-US" dirty="0"/>
              <a:t> – plu.mx/</a:t>
            </a:r>
            <a:r>
              <a:rPr lang="en-US" dirty="0" err="1"/>
              <a:t>pitt</a:t>
            </a:r>
            <a:endParaRPr lang="en-US" dirty="0"/>
          </a:p>
        </p:txBody>
      </p:sp>
      <p:sp>
        <p:nvSpPr>
          <p:cNvPr id="3" name="Content Placeholder 2"/>
          <p:cNvSpPr>
            <a:spLocks noGrp="1"/>
          </p:cNvSpPr>
          <p:nvPr>
            <p:ph idx="1"/>
          </p:nvPr>
        </p:nvSpPr>
        <p:spPr/>
        <p:txBody>
          <a:bodyPr/>
          <a:lstStyle/>
          <a:p>
            <a:r>
              <a:rPr lang="en-US" dirty="0" smtClean="0"/>
              <a:t>For more information:</a:t>
            </a:r>
          </a:p>
          <a:p>
            <a:pPr marL="457200" lvl="1" indent="0">
              <a:buNone/>
            </a:pPr>
            <a:r>
              <a:rPr lang="en-US" dirty="0" smtClean="0">
                <a:hlinkClick r:id="rId3"/>
              </a:rPr>
              <a:t>http</a:t>
            </a:r>
            <a:r>
              <a:rPr lang="en-US" dirty="0">
                <a:hlinkClick r:id="rId3"/>
              </a:rPr>
              <a:t>://pitt.libguides.com/altmetrics/PlumX</a:t>
            </a:r>
            <a:endParaRPr lang="en-US" dirty="0"/>
          </a:p>
        </p:txBody>
      </p:sp>
      <p:pic>
        <p:nvPicPr>
          <p:cNvPr id="4" name="Picture 3">
            <a:hlinkClick r:id="rId3"/>
          </p:cNvPr>
          <p:cNvPicPr>
            <a:picLocks noChangeAspect="1"/>
          </p:cNvPicPr>
          <p:nvPr/>
        </p:nvPicPr>
        <p:blipFill>
          <a:blip r:embed="rId4"/>
          <a:stretch>
            <a:fillRect/>
          </a:stretch>
        </p:blipFill>
        <p:spPr>
          <a:xfrm>
            <a:off x="6769338" y="3962638"/>
            <a:ext cx="1904762" cy="1904762"/>
          </a:xfrm>
          <a:prstGeom prst="rect">
            <a:avLst/>
          </a:prstGeom>
        </p:spPr>
      </p:pic>
    </p:spTree>
    <p:extLst>
      <p:ext uri="{BB962C8B-B14F-4D97-AF65-F5344CB8AC3E}">
        <p14:creationId xmlns:p14="http://schemas.microsoft.com/office/powerpoint/2010/main" val="3237823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a:t>
            </a:r>
            <a:r>
              <a:rPr lang="en-US" dirty="0" err="1" smtClean="0"/>
              <a:t>Altmetrics</a:t>
            </a:r>
            <a:r>
              <a:rPr lang="en-US" dirty="0" smtClean="0"/>
              <a:t>?</a:t>
            </a:r>
            <a:endParaRPr lang="en-US" dirty="0"/>
          </a:p>
        </p:txBody>
      </p:sp>
      <p:sp>
        <p:nvSpPr>
          <p:cNvPr id="5" name="Content Placeholder 4"/>
          <p:cNvSpPr>
            <a:spLocks noGrp="1"/>
          </p:cNvSpPr>
          <p:nvPr>
            <p:ph idx="1"/>
          </p:nvPr>
        </p:nvSpPr>
        <p:spPr>
          <a:xfrm>
            <a:off x="457200" y="1940970"/>
            <a:ext cx="8229600" cy="4525963"/>
          </a:xfrm>
        </p:spPr>
        <p:txBody>
          <a:bodyPr/>
          <a:lstStyle/>
          <a:p>
            <a:r>
              <a:rPr lang="en-US" dirty="0" smtClean="0"/>
              <a:t>Measure scholarly impact</a:t>
            </a:r>
          </a:p>
          <a:p>
            <a:r>
              <a:rPr lang="en-US" dirty="0" smtClean="0"/>
              <a:t>Supplement other measures</a:t>
            </a:r>
          </a:p>
          <a:p>
            <a:r>
              <a:rPr lang="en-US" dirty="0" smtClean="0"/>
              <a:t>Include “non-traditional” outputs and effects</a:t>
            </a:r>
            <a:endParaRPr lang="en-US" dirty="0"/>
          </a:p>
        </p:txBody>
      </p:sp>
    </p:spTree>
    <p:extLst>
      <p:ext uri="{BB962C8B-B14F-4D97-AF65-F5344CB8AC3E}">
        <p14:creationId xmlns:p14="http://schemas.microsoft.com/office/powerpoint/2010/main" val="4167192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r>
              <a:rPr lang="en-US" dirty="0" smtClean="0">
                <a:hlinkClick r:id="rId2"/>
              </a:rPr>
              <a:t>http://d-scholarship.pitt.edu/18672/</a:t>
            </a:r>
            <a:endParaRPr lang="en-US" dirty="0" smtClean="0"/>
          </a:p>
          <a:p>
            <a:endParaRPr lang="en-US" dirty="0"/>
          </a:p>
        </p:txBody>
      </p:sp>
      <p:pic>
        <p:nvPicPr>
          <p:cNvPr id="4" name="Picture 3">
            <a:hlinkClick r:id="rId2"/>
          </p:cNvPr>
          <p:cNvPicPr>
            <a:picLocks noChangeAspect="1"/>
          </p:cNvPicPr>
          <p:nvPr/>
        </p:nvPicPr>
        <p:blipFill>
          <a:blip r:embed="rId3"/>
          <a:stretch>
            <a:fillRect/>
          </a:stretch>
        </p:blipFill>
        <p:spPr>
          <a:xfrm>
            <a:off x="6104201" y="3429000"/>
            <a:ext cx="1904762" cy="1904762"/>
          </a:xfrm>
          <a:prstGeom prst="rect">
            <a:avLst/>
          </a:prstGeom>
        </p:spPr>
      </p:pic>
      <p:pic>
        <p:nvPicPr>
          <p:cNvPr id="5" name="Picture 4"/>
          <p:cNvPicPr>
            <a:picLocks noChangeAspect="1"/>
          </p:cNvPicPr>
          <p:nvPr/>
        </p:nvPicPr>
        <p:blipFill>
          <a:blip r:embed="rId4"/>
          <a:stretch>
            <a:fillRect/>
          </a:stretch>
        </p:blipFill>
        <p:spPr>
          <a:xfrm>
            <a:off x="1281258" y="2624572"/>
            <a:ext cx="4457700" cy="3924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7970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Challenges to overcome</a:t>
            </a:r>
          </a:p>
          <a:p>
            <a:pPr lvl="1"/>
            <a:r>
              <a:rPr lang="en-US" dirty="0" smtClean="0"/>
              <a:t>Institutional acceptance</a:t>
            </a:r>
          </a:p>
          <a:p>
            <a:pPr lvl="1"/>
            <a:r>
              <a:rPr lang="en-US" dirty="0" err="1" smtClean="0"/>
              <a:t>Standarization</a:t>
            </a:r>
            <a:r>
              <a:rPr lang="en-US" dirty="0" smtClean="0"/>
              <a:t>/Normalization</a:t>
            </a:r>
          </a:p>
          <a:p>
            <a:pPr lvl="1"/>
            <a:r>
              <a:rPr lang="en-US" dirty="0" smtClean="0"/>
              <a:t>Proprietary distribution</a:t>
            </a:r>
          </a:p>
        </p:txBody>
      </p:sp>
    </p:spTree>
    <p:extLst>
      <p:ext uri="{BB962C8B-B14F-4D97-AF65-F5344CB8AC3E}">
        <p14:creationId xmlns:p14="http://schemas.microsoft.com/office/powerpoint/2010/main" val="1062030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Possible future alternative metrics</a:t>
            </a:r>
          </a:p>
          <a:p>
            <a:pPr lvl="1"/>
            <a:r>
              <a:rPr lang="en-US" dirty="0" smtClean="0"/>
              <a:t>Contributor roles</a:t>
            </a:r>
          </a:p>
          <a:p>
            <a:pPr lvl="1"/>
            <a:r>
              <a:rPr lang="en-US" dirty="0" smtClean="0"/>
              <a:t>Credit for peer review</a:t>
            </a:r>
          </a:p>
          <a:p>
            <a:pPr lvl="1"/>
            <a:r>
              <a:rPr lang="en-US" dirty="0" smtClean="0"/>
              <a:t>Usage referral sources</a:t>
            </a:r>
          </a:p>
          <a:p>
            <a:pPr lvl="1"/>
            <a:r>
              <a:rPr lang="en-US" dirty="0" smtClean="0"/>
              <a:t>Other?</a:t>
            </a:r>
            <a:endParaRPr lang="en-US" dirty="0"/>
          </a:p>
        </p:txBody>
      </p:sp>
    </p:spTree>
    <p:extLst>
      <p:ext uri="{BB962C8B-B14F-4D97-AF65-F5344CB8AC3E}">
        <p14:creationId xmlns:p14="http://schemas.microsoft.com/office/powerpoint/2010/main" val="28745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a:t>
            </a:r>
            <a:endParaRPr lang="en-US" dirty="0"/>
          </a:p>
        </p:txBody>
      </p:sp>
      <p:sp>
        <p:nvSpPr>
          <p:cNvPr id="5" name="Content Placeholder 4"/>
          <p:cNvSpPr>
            <a:spLocks noGrp="1"/>
          </p:cNvSpPr>
          <p:nvPr>
            <p:ph idx="1"/>
          </p:nvPr>
        </p:nvSpPr>
        <p:spPr>
          <a:xfrm>
            <a:off x="457200" y="1940970"/>
            <a:ext cx="8229600" cy="4525963"/>
          </a:xfrm>
        </p:spPr>
        <p:txBody>
          <a:bodyPr/>
          <a:lstStyle/>
          <a:p>
            <a:r>
              <a:rPr lang="en-US" dirty="0" smtClean="0"/>
              <a:t>Track beyond journal article citations</a:t>
            </a:r>
          </a:p>
          <a:p>
            <a:r>
              <a:rPr lang="en-US" dirty="0" smtClean="0"/>
              <a:t>Measure societal and practical outcomes</a:t>
            </a:r>
          </a:p>
          <a:p>
            <a:r>
              <a:rPr lang="en-US" dirty="0" smtClean="0"/>
              <a:t>Become quickly discoverable</a:t>
            </a:r>
          </a:p>
          <a:p>
            <a:r>
              <a:rPr lang="en-US" dirty="0" smtClean="0"/>
              <a:t>Align with the Open movement</a:t>
            </a:r>
            <a:endParaRPr lang="en-US" dirty="0"/>
          </a:p>
        </p:txBody>
      </p:sp>
    </p:spTree>
    <p:extLst>
      <p:ext uri="{BB962C8B-B14F-4D97-AF65-F5344CB8AC3E}">
        <p14:creationId xmlns:p14="http://schemas.microsoft.com/office/powerpoint/2010/main" val="352829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Challenges</a:t>
            </a:r>
            <a:endParaRPr lang="en-US" dirty="0"/>
          </a:p>
        </p:txBody>
      </p:sp>
      <p:sp>
        <p:nvSpPr>
          <p:cNvPr id="5" name="Content Placeholder 4"/>
          <p:cNvSpPr>
            <a:spLocks noGrp="1"/>
          </p:cNvSpPr>
          <p:nvPr>
            <p:ph idx="1"/>
          </p:nvPr>
        </p:nvSpPr>
        <p:spPr>
          <a:xfrm>
            <a:off x="457200" y="1940970"/>
            <a:ext cx="8229600" cy="4525963"/>
          </a:xfrm>
        </p:spPr>
        <p:txBody>
          <a:bodyPr/>
          <a:lstStyle/>
          <a:p>
            <a:r>
              <a:rPr lang="en-US" dirty="0" smtClean="0"/>
              <a:t>Still being defined</a:t>
            </a:r>
          </a:p>
          <a:p>
            <a:r>
              <a:rPr lang="en-US" dirty="0" smtClean="0"/>
              <a:t>Measure recent activity</a:t>
            </a:r>
          </a:p>
          <a:p>
            <a:endParaRPr lang="en-US" dirty="0"/>
          </a:p>
        </p:txBody>
      </p:sp>
    </p:spTree>
    <p:extLst>
      <p:ext uri="{BB962C8B-B14F-4D97-AF65-F5344CB8AC3E}">
        <p14:creationId xmlns:p14="http://schemas.microsoft.com/office/powerpoint/2010/main" val="69732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can </a:t>
            </a:r>
            <a:r>
              <a:rPr lang="en-US" dirty="0" err="1" smtClean="0"/>
              <a:t>Altmetrics</a:t>
            </a:r>
            <a:r>
              <a:rPr lang="en-US" dirty="0" smtClean="0"/>
              <a:t> do for me?</a:t>
            </a:r>
            <a:endParaRPr lang="en-US" dirty="0"/>
          </a:p>
        </p:txBody>
      </p:sp>
      <p:sp>
        <p:nvSpPr>
          <p:cNvPr id="5" name="Content Placeholder 4"/>
          <p:cNvSpPr>
            <a:spLocks noGrp="1"/>
          </p:cNvSpPr>
          <p:nvPr>
            <p:ph idx="1"/>
          </p:nvPr>
        </p:nvSpPr>
        <p:spPr>
          <a:xfrm>
            <a:off x="457200" y="1940970"/>
            <a:ext cx="8229600" cy="4525963"/>
          </a:xfrm>
        </p:spPr>
        <p:txBody>
          <a:bodyPr/>
          <a:lstStyle/>
          <a:p>
            <a:r>
              <a:rPr lang="en-US" dirty="0" smtClean="0"/>
              <a:t>Tell a story beyond article citations</a:t>
            </a:r>
          </a:p>
          <a:p>
            <a:r>
              <a:rPr lang="en-US" dirty="0" smtClean="0"/>
              <a:t>Discover popular use of research output</a:t>
            </a:r>
          </a:p>
          <a:p>
            <a:r>
              <a:rPr lang="en-US" dirty="0" smtClean="0"/>
              <a:t>Compare impact within your field</a:t>
            </a:r>
          </a:p>
          <a:p>
            <a:r>
              <a:rPr lang="en-US" dirty="0"/>
              <a:t>Connect and promote research conversations</a:t>
            </a:r>
          </a:p>
          <a:p>
            <a:endParaRPr lang="en-US" dirty="0"/>
          </a:p>
        </p:txBody>
      </p:sp>
    </p:spTree>
    <p:extLst>
      <p:ext uri="{BB962C8B-B14F-4D97-AF65-F5344CB8AC3E}">
        <p14:creationId xmlns:p14="http://schemas.microsoft.com/office/powerpoint/2010/main" val="17045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a:t>
            </a:r>
            <a:r>
              <a:rPr lang="en-US" dirty="0" err="1" smtClean="0"/>
              <a:t>Altmetric</a:t>
            </a:r>
            <a:r>
              <a:rPr lang="en-US" dirty="0" smtClean="0"/>
              <a:t> indicators</a:t>
            </a:r>
            <a:endParaRPr lang="en-US" dirty="0"/>
          </a:p>
        </p:txBody>
      </p:sp>
      <p:sp>
        <p:nvSpPr>
          <p:cNvPr id="5" name="Content Placeholder 4"/>
          <p:cNvSpPr>
            <a:spLocks noGrp="1"/>
          </p:cNvSpPr>
          <p:nvPr>
            <p:ph idx="1"/>
          </p:nvPr>
        </p:nvSpPr>
        <p:spPr>
          <a:xfrm>
            <a:off x="457200" y="1940970"/>
            <a:ext cx="8229600" cy="4525963"/>
          </a:xfrm>
        </p:spPr>
        <p:txBody>
          <a:bodyPr/>
          <a:lstStyle/>
          <a:p>
            <a:r>
              <a:rPr lang="en-US" dirty="0" smtClean="0"/>
              <a:t>Bookmarks</a:t>
            </a:r>
          </a:p>
          <a:p>
            <a:r>
              <a:rPr lang="en-US" dirty="0" smtClean="0"/>
              <a:t>Discussions</a:t>
            </a:r>
          </a:p>
          <a:p>
            <a:r>
              <a:rPr lang="en-US" dirty="0" smtClean="0"/>
              <a:t>Shares</a:t>
            </a:r>
          </a:p>
          <a:p>
            <a:r>
              <a:rPr lang="en-US" dirty="0" smtClean="0"/>
              <a:t>Views/Downloads</a:t>
            </a:r>
          </a:p>
          <a:p>
            <a:r>
              <a:rPr lang="en-US" dirty="0" smtClean="0"/>
              <a:t>Ratings</a:t>
            </a:r>
          </a:p>
          <a:p>
            <a:r>
              <a:rPr lang="en-US" dirty="0" smtClean="0"/>
              <a:t>Forks/Reuse</a:t>
            </a:r>
          </a:p>
          <a:p>
            <a:r>
              <a:rPr lang="en-US" dirty="0" smtClean="0"/>
              <a:t>Plus, traditional citations</a:t>
            </a:r>
            <a:endParaRPr lang="en-US" dirty="0"/>
          </a:p>
        </p:txBody>
      </p:sp>
    </p:spTree>
    <p:extLst>
      <p:ext uri="{BB962C8B-B14F-4D97-AF65-F5344CB8AC3E}">
        <p14:creationId xmlns:p14="http://schemas.microsoft.com/office/powerpoint/2010/main" val="135071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Altmetrics</a:t>
            </a:r>
            <a:r>
              <a:rPr lang="en-US" dirty="0" smtClean="0"/>
              <a:t> aggregators</a:t>
            </a:r>
            <a:endParaRPr lang="en-US" dirty="0"/>
          </a:p>
        </p:txBody>
      </p:sp>
      <p:pic>
        <p:nvPicPr>
          <p:cNvPr id="1026" name="Picture 2" descr="http://s3.amazonaws.com/libapps/accounts/8943/images/Altmetr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56" y="3746790"/>
            <a:ext cx="16002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3.amazonaws.com/libapps/accounts/8943/images/ImpactStor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629" y="3803941"/>
            <a:ext cx="20383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amazonaws.com/libapps/accounts/8943/images/Plum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339" y="2330594"/>
            <a:ext cx="1685925"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libapps/accounts/8943/images/Kudo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5159519"/>
            <a:ext cx="20955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03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Kudos – growkudos.com</a:t>
            </a:r>
            <a:endParaRPr lang="en-US" dirty="0"/>
          </a:p>
        </p:txBody>
      </p:sp>
      <p:pic>
        <p:nvPicPr>
          <p:cNvPr id="4" name="Content Placeholder 3"/>
          <p:cNvPicPr>
            <a:picLocks noGrp="1" noChangeAspect="1"/>
          </p:cNvPicPr>
          <p:nvPr>
            <p:ph idx="1"/>
          </p:nvPr>
        </p:nvPicPr>
        <p:blipFill>
          <a:blip r:embed="rId3"/>
          <a:stretch>
            <a:fillRect/>
          </a:stretch>
        </p:blipFill>
        <p:spPr>
          <a:xfrm>
            <a:off x="2659581" y="1981200"/>
            <a:ext cx="4104237"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168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bl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powerpoint-template-blue.thmx</Template>
  <TotalTime>7708</TotalTime>
  <Words>3917</Words>
  <Application>Microsoft Office PowerPoint</Application>
  <PresentationFormat>On-screen Show (4:3)</PresentationFormat>
  <Paragraphs>166</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Georgia</vt:lpstr>
      <vt:lpstr>powerpoint-template-blue</vt:lpstr>
      <vt:lpstr>PowerPoint Presentation</vt:lpstr>
      <vt:lpstr>Creating and Engaging a Public</vt:lpstr>
      <vt:lpstr>What are Altmetrics?</vt:lpstr>
      <vt:lpstr>Benefits</vt:lpstr>
      <vt:lpstr>Challenges</vt:lpstr>
      <vt:lpstr>What can Altmetrics do for me?</vt:lpstr>
      <vt:lpstr>Types of Altmetric indicators</vt:lpstr>
      <vt:lpstr>Altmetrics aggregators</vt:lpstr>
      <vt:lpstr>Kudos – growkudos.com</vt:lpstr>
      <vt:lpstr>Kudos – growkudos.com</vt:lpstr>
      <vt:lpstr>Kudos – growkudos.com</vt:lpstr>
      <vt:lpstr>Kudos – growkudos.com</vt:lpstr>
      <vt:lpstr>Impactstory – impactstory.org</vt:lpstr>
      <vt:lpstr>Impactstory – impactstory.org</vt:lpstr>
      <vt:lpstr>Impactstory – impactstory.org</vt:lpstr>
      <vt:lpstr>Impactstory – impactstory.org</vt:lpstr>
      <vt:lpstr>Altmetric – altmetric.com</vt:lpstr>
      <vt:lpstr>Altmetric – altmetric.com</vt:lpstr>
      <vt:lpstr>Altmetric – altmetric.com</vt:lpstr>
      <vt:lpstr>PlumX – plu.mx/pitt</vt:lpstr>
      <vt:lpstr>PlumX – plu.mx/pitt</vt:lpstr>
      <vt:lpstr>PlumX – plu.mx/pitt</vt:lpstr>
      <vt:lpstr>PlumX – plu.mx/pitt</vt:lpstr>
      <vt:lpstr>PlumX – plu.mx/pitt</vt:lpstr>
      <vt:lpstr>PlumX – plu.mx/pitt</vt:lpstr>
      <vt:lpstr>PlumX – plu.mx/pitt</vt:lpstr>
      <vt:lpstr>PlumX – plu.mx/pitt</vt:lpstr>
      <vt:lpstr>PlumX – plu.mx/pitt</vt:lpstr>
      <vt:lpstr>PlumX – plu.mx/pitt</vt:lpstr>
      <vt:lpstr>An example</vt:lpstr>
      <vt:lpstr>What’s next?</vt:lpstr>
      <vt:lpstr>What’s next?</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Berenika Webster</dc:creator>
  <cp:lastModifiedBy>Clinton Graham</cp:lastModifiedBy>
  <cp:revision>115</cp:revision>
  <dcterms:created xsi:type="dcterms:W3CDTF">2016-06-07T16:49:26Z</dcterms:created>
  <dcterms:modified xsi:type="dcterms:W3CDTF">2016-08-02T13:04:53Z</dcterms:modified>
</cp:coreProperties>
</file>