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notesSlides/notesSlide1.xml" ContentType="application/vnd.openxmlformats-officedocument.presentationml.notesSlide+xml"/>
  <Override PartName="/ppt/charts/chart2.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9" r:id="rId1"/>
  </p:sldMasterIdLst>
  <p:notesMasterIdLst>
    <p:notesMasterId r:id="rId39"/>
  </p:notesMasterIdLst>
  <p:handoutMasterIdLst>
    <p:handoutMasterId r:id="rId40"/>
  </p:handoutMasterIdLst>
  <p:sldIdLst>
    <p:sldId id="256" r:id="rId2"/>
    <p:sldId id="316" r:id="rId3"/>
    <p:sldId id="258" r:id="rId4"/>
    <p:sldId id="261" r:id="rId5"/>
    <p:sldId id="315" r:id="rId6"/>
    <p:sldId id="314" r:id="rId7"/>
    <p:sldId id="267" r:id="rId8"/>
    <p:sldId id="313" r:id="rId9"/>
    <p:sldId id="262" r:id="rId10"/>
    <p:sldId id="312" r:id="rId11"/>
    <p:sldId id="311" r:id="rId12"/>
    <p:sldId id="310" r:id="rId13"/>
    <p:sldId id="269" r:id="rId14"/>
    <p:sldId id="309" r:id="rId15"/>
    <p:sldId id="308" r:id="rId16"/>
    <p:sldId id="270" r:id="rId17"/>
    <p:sldId id="307" r:id="rId18"/>
    <p:sldId id="272" r:id="rId19"/>
    <p:sldId id="273" r:id="rId20"/>
    <p:sldId id="306" r:id="rId21"/>
    <p:sldId id="305" r:id="rId22"/>
    <p:sldId id="275" r:id="rId23"/>
    <p:sldId id="303" r:id="rId24"/>
    <p:sldId id="302" r:id="rId25"/>
    <p:sldId id="277" r:id="rId26"/>
    <p:sldId id="278" r:id="rId27"/>
    <p:sldId id="282" r:id="rId28"/>
    <p:sldId id="301" r:id="rId29"/>
    <p:sldId id="257" r:id="rId30"/>
    <p:sldId id="279" r:id="rId31"/>
    <p:sldId id="300" r:id="rId32"/>
    <p:sldId id="299" r:id="rId33"/>
    <p:sldId id="280" r:id="rId34"/>
    <p:sldId id="298" r:id="rId35"/>
    <p:sldId id="284" r:id="rId36"/>
    <p:sldId id="260" r:id="rId37"/>
    <p:sldId id="297"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157"/>
    <p:restoredTop sz="94792"/>
  </p:normalViewPr>
  <p:slideViewPr>
    <p:cSldViewPr snapToGrid="0" snapToObjects="1">
      <p:cViewPr>
        <p:scale>
          <a:sx n="140" d="100"/>
          <a:sy n="140" d="100"/>
        </p:scale>
        <p:origin x="-112" y="-1840"/>
      </p:cViewPr>
      <p:guideLst>
        <p:guide orient="horz" pos="2160"/>
        <p:guide pos="2880"/>
      </p:guideLst>
    </p:cSldViewPr>
  </p:slideViewPr>
  <p:notesTextViewPr>
    <p:cViewPr>
      <p:scale>
        <a:sx n="100" d="100"/>
        <a:sy n="100" d="100"/>
      </p:scale>
      <p:origin x="0" y="0"/>
    </p:cViewPr>
  </p:notesTextViewPr>
  <p:sorterViewPr>
    <p:cViewPr>
      <p:scale>
        <a:sx n="180" d="100"/>
        <a:sy n="180" d="100"/>
      </p:scale>
      <p:origin x="0" y="216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handoutMaster" Target="handoutMasters/handoutMaster1.xml"/><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bwebster:Downloads:Publications_by_Subject_Area%20(3).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bwebster:Downloads:Publications_by_Subject_Area%20(2).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0760449127031192"/>
          <c:y val="0.0245829675153644"/>
          <c:w val="0.923955087296881"/>
          <c:h val="0.626233123405667"/>
        </c:manualLayout>
      </c:layout>
      <c:barChart>
        <c:barDir val="col"/>
        <c:grouping val="clustered"/>
        <c:varyColors val="0"/>
        <c:ser>
          <c:idx val="0"/>
          <c:order val="0"/>
          <c:tx>
            <c:strRef>
              <c:f>Sheet0!$B$1</c:f>
              <c:strCache>
                <c:ptCount val="1"/>
                <c:pt idx="0">
                  <c:v>Citations per Publication</c:v>
                </c:pt>
              </c:strCache>
            </c:strRef>
          </c:tx>
          <c:invertIfNegative val="0"/>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Sheet0!$A$2:$A$27</c:f>
              <c:strCache>
                <c:ptCount val="26"/>
                <c:pt idx="0">
                  <c:v>Biochemistry, Genetics and Molecular Biology</c:v>
                </c:pt>
                <c:pt idx="1">
                  <c:v>Chemistry</c:v>
                </c:pt>
                <c:pt idx="2">
                  <c:v>Immunology and Microbiology</c:v>
                </c:pt>
                <c:pt idx="3">
                  <c:v>Neuroscience</c:v>
                </c:pt>
                <c:pt idx="4">
                  <c:v>Chemical Engineering</c:v>
                </c:pt>
                <c:pt idx="5">
                  <c:v>Pharmacology, Toxicology and Pharmaceutics</c:v>
                </c:pt>
                <c:pt idx="6">
                  <c:v>Environmental Science</c:v>
                </c:pt>
                <c:pt idx="7">
                  <c:v>Materials Science</c:v>
                </c:pt>
                <c:pt idx="8">
                  <c:v>Agricultural and Biological Sciences</c:v>
                </c:pt>
                <c:pt idx="9">
                  <c:v>Medicine</c:v>
                </c:pt>
                <c:pt idx="10">
                  <c:v>Physics and Astronomy</c:v>
                </c:pt>
                <c:pt idx="11">
                  <c:v>Energy</c:v>
                </c:pt>
                <c:pt idx="12">
                  <c:v>Psychology</c:v>
                </c:pt>
                <c:pt idx="13">
                  <c:v>Earth and Planetary Sciences</c:v>
                </c:pt>
                <c:pt idx="14">
                  <c:v>Nursing</c:v>
                </c:pt>
                <c:pt idx="15">
                  <c:v>Health Professions</c:v>
                </c:pt>
                <c:pt idx="16">
                  <c:v>Decision Sciences</c:v>
                </c:pt>
                <c:pt idx="17">
                  <c:v>Dentistry</c:v>
                </c:pt>
                <c:pt idx="18">
                  <c:v>Engineering</c:v>
                </c:pt>
                <c:pt idx="19">
                  <c:v>Veterinary</c:v>
                </c:pt>
                <c:pt idx="20">
                  <c:v>Business, Management and Accounting</c:v>
                </c:pt>
                <c:pt idx="21">
                  <c:v>Mathematics</c:v>
                </c:pt>
                <c:pt idx="22">
                  <c:v>Computer Science</c:v>
                </c:pt>
                <c:pt idx="23">
                  <c:v>Economics, Econometrics and Finance</c:v>
                </c:pt>
                <c:pt idx="24">
                  <c:v>Social Sciences</c:v>
                </c:pt>
                <c:pt idx="25">
                  <c:v>Arts and Humanities</c:v>
                </c:pt>
              </c:strCache>
            </c:strRef>
          </c:cat>
          <c:val>
            <c:numRef>
              <c:f>Sheet0!$B$2:$B$27</c:f>
              <c:numCache>
                <c:formatCode>General</c:formatCode>
                <c:ptCount val="26"/>
                <c:pt idx="0">
                  <c:v>8.2</c:v>
                </c:pt>
                <c:pt idx="1">
                  <c:v>7.8</c:v>
                </c:pt>
                <c:pt idx="2">
                  <c:v>7.8</c:v>
                </c:pt>
                <c:pt idx="3">
                  <c:v>7.8</c:v>
                </c:pt>
                <c:pt idx="4">
                  <c:v>7.4</c:v>
                </c:pt>
                <c:pt idx="5">
                  <c:v>5.5</c:v>
                </c:pt>
                <c:pt idx="6">
                  <c:v>5.2</c:v>
                </c:pt>
                <c:pt idx="7">
                  <c:v>5.2</c:v>
                </c:pt>
                <c:pt idx="8">
                  <c:v>5.0</c:v>
                </c:pt>
                <c:pt idx="9">
                  <c:v>4.9</c:v>
                </c:pt>
                <c:pt idx="10">
                  <c:v>4.7</c:v>
                </c:pt>
                <c:pt idx="11">
                  <c:v>4.6</c:v>
                </c:pt>
                <c:pt idx="12">
                  <c:v>4.6</c:v>
                </c:pt>
                <c:pt idx="13">
                  <c:v>4.4</c:v>
                </c:pt>
                <c:pt idx="14">
                  <c:v>3.6</c:v>
                </c:pt>
                <c:pt idx="15">
                  <c:v>3.5</c:v>
                </c:pt>
                <c:pt idx="16">
                  <c:v>3.4</c:v>
                </c:pt>
                <c:pt idx="17">
                  <c:v>3.1</c:v>
                </c:pt>
                <c:pt idx="18">
                  <c:v>2.8</c:v>
                </c:pt>
                <c:pt idx="19">
                  <c:v>2.8</c:v>
                </c:pt>
                <c:pt idx="20">
                  <c:v>2.5</c:v>
                </c:pt>
                <c:pt idx="21">
                  <c:v>2.5</c:v>
                </c:pt>
                <c:pt idx="22">
                  <c:v>2.4</c:v>
                </c:pt>
                <c:pt idx="23">
                  <c:v>2.4</c:v>
                </c:pt>
                <c:pt idx="24">
                  <c:v>2.1</c:v>
                </c:pt>
                <c:pt idx="25">
                  <c:v>1.6</c:v>
                </c:pt>
              </c:numCache>
            </c:numRef>
          </c:val>
        </c:ser>
        <c:dLbls>
          <c:showLegendKey val="0"/>
          <c:showVal val="0"/>
          <c:showCatName val="0"/>
          <c:showSerName val="0"/>
          <c:showPercent val="0"/>
          <c:showBubbleSize val="0"/>
        </c:dLbls>
        <c:gapWidth val="150"/>
        <c:axId val="-285756064"/>
        <c:axId val="-210596464"/>
      </c:barChart>
      <c:catAx>
        <c:axId val="-285756064"/>
        <c:scaling>
          <c:orientation val="minMax"/>
        </c:scaling>
        <c:delete val="0"/>
        <c:axPos val="b"/>
        <c:numFmt formatCode="General" sourceLinked="0"/>
        <c:majorTickMark val="out"/>
        <c:minorTickMark val="none"/>
        <c:tickLblPos val="nextTo"/>
        <c:txPr>
          <a:bodyPr rot="-5400000" vert="horz"/>
          <a:lstStyle/>
          <a:p>
            <a:pPr>
              <a:defRPr/>
            </a:pPr>
            <a:endParaRPr lang="en-US"/>
          </a:p>
        </c:txPr>
        <c:crossAx val="-210596464"/>
        <c:crosses val="autoZero"/>
        <c:auto val="1"/>
        <c:lblAlgn val="ctr"/>
        <c:lblOffset val="100"/>
        <c:noMultiLvlLbl val="0"/>
      </c:catAx>
      <c:valAx>
        <c:axId val="-210596464"/>
        <c:scaling>
          <c:orientation val="minMax"/>
        </c:scaling>
        <c:delete val="0"/>
        <c:axPos val="l"/>
        <c:majorGridlines/>
        <c:title>
          <c:tx>
            <c:rich>
              <a:bodyPr rot="-5400000" vert="horz"/>
              <a:lstStyle/>
              <a:p>
                <a:pPr>
                  <a:defRPr/>
                </a:pPr>
                <a:r>
                  <a:rPr lang="en-US"/>
                  <a:t>Citations per Publication</a:t>
                </a:r>
              </a:p>
            </c:rich>
          </c:tx>
          <c:layout>
            <c:manualLayout>
              <c:xMode val="edge"/>
              <c:yMode val="edge"/>
              <c:x val="0.0165149412598136"/>
              <c:y val="0.239816795113775"/>
            </c:manualLayout>
          </c:layout>
          <c:overlay val="0"/>
        </c:title>
        <c:numFmt formatCode="General" sourceLinked="1"/>
        <c:majorTickMark val="out"/>
        <c:minorTickMark val="none"/>
        <c:tickLblPos val="nextTo"/>
        <c:crossAx val="-285756064"/>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clustered"/>
        <c:varyColors val="0"/>
        <c:ser>
          <c:idx val="0"/>
          <c:order val="0"/>
          <c:tx>
            <c:strRef>
              <c:f>Sheet0!$C$13</c:f>
              <c:strCache>
                <c:ptCount val="1"/>
                <c:pt idx="0">
                  <c:v>Citations per Publication</c:v>
                </c:pt>
              </c:strCache>
            </c:strRef>
          </c:tx>
          <c:invertIfNegative val="0"/>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Sheet0!$B$14:$B$19</c:f>
              <c:strCache>
                <c:ptCount val="6"/>
                <c:pt idx="0">
                  <c:v>Neuropsychology and Physiological Psychology</c:v>
                </c:pt>
                <c:pt idx="1">
                  <c:v>Experimental and Cognitive Psychology</c:v>
                </c:pt>
                <c:pt idx="2">
                  <c:v>Developmental and Educational Psychology</c:v>
                </c:pt>
                <c:pt idx="3">
                  <c:v>Clinical Psychology</c:v>
                </c:pt>
                <c:pt idx="4">
                  <c:v>Applied Psychology</c:v>
                </c:pt>
                <c:pt idx="5">
                  <c:v>Social Psychology</c:v>
                </c:pt>
              </c:strCache>
            </c:strRef>
          </c:cat>
          <c:val>
            <c:numRef>
              <c:f>Sheet0!$C$14:$C$19</c:f>
              <c:numCache>
                <c:formatCode>General</c:formatCode>
                <c:ptCount val="6"/>
                <c:pt idx="0">
                  <c:v>7.0</c:v>
                </c:pt>
                <c:pt idx="1">
                  <c:v>6.0</c:v>
                </c:pt>
                <c:pt idx="2">
                  <c:v>4.9</c:v>
                </c:pt>
                <c:pt idx="3">
                  <c:v>4.8</c:v>
                </c:pt>
                <c:pt idx="4">
                  <c:v>4.7</c:v>
                </c:pt>
                <c:pt idx="5">
                  <c:v>4.1</c:v>
                </c:pt>
              </c:numCache>
            </c:numRef>
          </c:val>
        </c:ser>
        <c:dLbls>
          <c:showLegendKey val="0"/>
          <c:showVal val="0"/>
          <c:showCatName val="0"/>
          <c:showSerName val="0"/>
          <c:showPercent val="0"/>
          <c:showBubbleSize val="0"/>
        </c:dLbls>
        <c:gapWidth val="150"/>
        <c:axId val="-210787472"/>
        <c:axId val="-210929952"/>
      </c:barChart>
      <c:catAx>
        <c:axId val="-210787472"/>
        <c:scaling>
          <c:orientation val="minMax"/>
        </c:scaling>
        <c:delete val="0"/>
        <c:axPos val="b"/>
        <c:numFmt formatCode="General" sourceLinked="0"/>
        <c:majorTickMark val="out"/>
        <c:minorTickMark val="none"/>
        <c:tickLblPos val="nextTo"/>
        <c:crossAx val="-210929952"/>
        <c:crosses val="autoZero"/>
        <c:auto val="1"/>
        <c:lblAlgn val="ctr"/>
        <c:lblOffset val="100"/>
        <c:noMultiLvlLbl val="0"/>
      </c:catAx>
      <c:valAx>
        <c:axId val="-210929952"/>
        <c:scaling>
          <c:orientation val="minMax"/>
          <c:max val="7.0"/>
        </c:scaling>
        <c:delete val="0"/>
        <c:axPos val="l"/>
        <c:majorGridlines/>
        <c:title>
          <c:tx>
            <c:rich>
              <a:bodyPr rot="-5400000" vert="horz"/>
              <a:lstStyle/>
              <a:p>
                <a:pPr>
                  <a:defRPr/>
                </a:pPr>
                <a:r>
                  <a:rPr lang="en-US"/>
                  <a:t>Citations per publication</a:t>
                </a:r>
              </a:p>
            </c:rich>
          </c:tx>
          <c:overlay val="0"/>
        </c:title>
        <c:numFmt formatCode="General" sourceLinked="1"/>
        <c:majorTickMark val="out"/>
        <c:minorTickMark val="none"/>
        <c:tickLblPos val="nextTo"/>
        <c:crossAx val="-210787472"/>
        <c:crosses val="autoZero"/>
        <c:crossBetween val="between"/>
      </c:valAx>
    </c:plotArea>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2671962-2AE0-B04B-A669-9B2E813A1E5F}" type="datetimeFigureOut">
              <a:rPr lang="en-US" smtClean="0"/>
              <a:t>10/20/16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E69F691-8187-3F49-BF08-A085F08280B3}" type="slidenum">
              <a:rPr lang="en-US" smtClean="0"/>
              <a:t>‹#›</a:t>
            </a:fld>
            <a:endParaRPr lang="en-US"/>
          </a:p>
        </p:txBody>
      </p:sp>
    </p:spTree>
    <p:extLst>
      <p:ext uri="{BB962C8B-B14F-4D97-AF65-F5344CB8AC3E}">
        <p14:creationId xmlns:p14="http://schemas.microsoft.com/office/powerpoint/2010/main" val="133749133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AFB2ABE-3767-864A-BDE2-1289C4FC23AB}" type="datetimeFigureOut">
              <a:rPr lang="en-US" smtClean="0"/>
              <a:t>10/20/16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1D9E41-9F6D-A343-A4A3-825D0B51CC99}" type="slidenum">
              <a:rPr lang="en-US" smtClean="0"/>
              <a:t>‹#›</a:t>
            </a:fld>
            <a:endParaRPr lang="en-US"/>
          </a:p>
        </p:txBody>
      </p:sp>
    </p:spTree>
    <p:extLst>
      <p:ext uri="{BB962C8B-B14F-4D97-AF65-F5344CB8AC3E}">
        <p14:creationId xmlns:p14="http://schemas.microsoft.com/office/powerpoint/2010/main" val="407300642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a:t>
            </a:r>
            <a:r>
              <a:rPr lang="en-US" sz="1200" kern="1200" dirty="0" err="1" smtClean="0">
                <a:solidFill>
                  <a:schemeClr val="tx1"/>
                </a:solidFill>
                <a:effectLst/>
                <a:latin typeface="+mn-lt"/>
                <a:ea typeface="+mn-ea"/>
                <a:cs typeface="+mn-cs"/>
              </a:rPr>
              <a:t>bibliometric</a:t>
            </a:r>
            <a:r>
              <a:rPr lang="en-US" sz="1200" kern="1200" dirty="0" smtClean="0">
                <a:solidFill>
                  <a:schemeClr val="tx1"/>
                </a:solidFill>
                <a:effectLst/>
                <a:latin typeface="+mn-lt"/>
                <a:ea typeface="+mn-ea"/>
                <a:cs typeface="+mn-cs"/>
              </a:rPr>
              <a:t> profile of a researcher studying causes of lung disease will be rather different from that of a researcher studying the social effects of smoke cessation programs. Health policy research tends to behave more in line with the “softer” disciplines, with fewer citation counts, a more diffuse set of outlets, and top journals with lower impact factor values. In contrast, biomedical research tends to behave more in line with the “harder” sciences (i.e., with higher average citation rates). For instance, the top-ranking health policy journal has a JIF of 4.9 while the top respiratory system journal has a JIF of 12.6</a:t>
            </a:r>
          </a:p>
          <a:p>
            <a:endParaRPr lang="en-US" dirty="0"/>
          </a:p>
        </p:txBody>
      </p:sp>
      <p:sp>
        <p:nvSpPr>
          <p:cNvPr id="4" name="Slide Number Placeholder 3"/>
          <p:cNvSpPr>
            <a:spLocks noGrp="1"/>
          </p:cNvSpPr>
          <p:nvPr>
            <p:ph type="sldNum" sz="quarter" idx="10"/>
          </p:nvPr>
        </p:nvSpPr>
        <p:spPr/>
        <p:txBody>
          <a:bodyPr/>
          <a:lstStyle/>
          <a:p>
            <a:fld id="{9C1D9E41-9F6D-A343-A4A3-825D0B51CC99}" type="slidenum">
              <a:rPr lang="en-US" smtClean="0"/>
              <a:t>27</a:t>
            </a:fld>
            <a:endParaRPr lang="en-US"/>
          </a:p>
        </p:txBody>
      </p:sp>
    </p:spTree>
    <p:extLst>
      <p:ext uri="{BB962C8B-B14F-4D97-AF65-F5344CB8AC3E}">
        <p14:creationId xmlns:p14="http://schemas.microsoft.com/office/powerpoint/2010/main" val="1247570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p:spPr>
        <p:txBody>
          <a:bodyPr/>
          <a:lstStyle/>
          <a:p>
            <a:r>
              <a:rPr lang="en-US" dirty="0" smtClean="0">
                <a:solidFill>
                  <a:srgbClr val="006600"/>
                </a:solidFill>
              </a:rPr>
              <a:t>Some fields are very fast moving, particularly within the life sciences, and published research gets cited at a relatively rapid pace. Research in other fields, mathematics for example, makes its impact more slowly over an extended period of time.</a:t>
            </a:r>
            <a:endParaRPr lang="en-US" dirty="0" smtClean="0">
              <a:latin typeface="Arial" charset="0"/>
            </a:endParaRPr>
          </a:p>
        </p:txBody>
      </p:sp>
      <p:sp>
        <p:nvSpPr>
          <p:cNvPr id="24580" name="Slide Number Placeholder 3"/>
          <p:cNvSpPr>
            <a:spLocks noGrp="1"/>
          </p:cNvSpPr>
          <p:nvPr>
            <p:ph type="sldNum" sz="quarter" idx="5"/>
          </p:nvPr>
        </p:nvSpPr>
        <p:spPr>
          <a:noFill/>
        </p:spPr>
        <p:txBody>
          <a:bodyPr/>
          <a:lstStyle/>
          <a:p>
            <a:fld id="{43C5764C-C17D-456D-8D73-F7C7E6309A7E}" type="slidenum">
              <a:rPr lang="en-GB" smtClean="0">
                <a:latin typeface="Arial" charset="0"/>
              </a:rPr>
              <a:pPr/>
              <a:t>28</a:t>
            </a:fld>
            <a:endParaRPr lang="en-GB" smtClean="0">
              <a:latin typeface="Arial" charset="0"/>
            </a:endParaRPr>
          </a:p>
        </p:txBody>
      </p:sp>
    </p:spTree>
    <p:extLst>
      <p:ext uri="{BB962C8B-B14F-4D97-AF65-F5344CB8AC3E}">
        <p14:creationId xmlns:p14="http://schemas.microsoft.com/office/powerpoint/2010/main" val="8610335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 good example of gaming are so-called “citation clubs” designed to artificially increase citation rates to publications, while goal displacement refers the behaviors in which the measurement becomes a goal (e.g., the only criterion for the selection of a publication outlet is its impact factor). </a:t>
            </a:r>
          </a:p>
          <a:p>
            <a:endParaRPr lang="en-US" dirty="0"/>
          </a:p>
        </p:txBody>
      </p:sp>
      <p:sp>
        <p:nvSpPr>
          <p:cNvPr id="4" name="Slide Number Placeholder 3"/>
          <p:cNvSpPr>
            <a:spLocks noGrp="1"/>
          </p:cNvSpPr>
          <p:nvPr>
            <p:ph type="sldNum" sz="quarter" idx="10"/>
          </p:nvPr>
        </p:nvSpPr>
        <p:spPr/>
        <p:txBody>
          <a:bodyPr/>
          <a:lstStyle/>
          <a:p>
            <a:fld id="{9C1D9E41-9F6D-A343-A4A3-825D0B51CC99}" type="slidenum">
              <a:rPr lang="en-US" smtClean="0"/>
              <a:t>35</a:t>
            </a:fld>
            <a:endParaRPr lang="en-US"/>
          </a:p>
        </p:txBody>
      </p:sp>
    </p:spTree>
    <p:extLst>
      <p:ext uri="{BB962C8B-B14F-4D97-AF65-F5344CB8AC3E}">
        <p14:creationId xmlns:p14="http://schemas.microsoft.com/office/powerpoint/2010/main" val="1377806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1D9E41-9F6D-A343-A4A3-825D0B51CC99}" type="slidenum">
              <a:rPr lang="en-US" smtClean="0"/>
              <a:t>36</a:t>
            </a:fld>
            <a:endParaRPr lang="en-US"/>
          </a:p>
        </p:txBody>
      </p:sp>
    </p:spTree>
    <p:extLst>
      <p:ext uri="{BB962C8B-B14F-4D97-AF65-F5344CB8AC3E}">
        <p14:creationId xmlns:p14="http://schemas.microsoft.com/office/powerpoint/2010/main" val="513154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8915400" cy="877824"/>
          </a:xfrm>
        </p:spPr>
        <p:txBody>
          <a:bodyPr/>
          <a:lstStyle/>
          <a:p>
            <a:r>
              <a:rPr lang="en-US" smtClean="0"/>
              <a:t>Click to edit Master title style</a:t>
            </a:r>
            <a:endParaRPr/>
          </a:p>
        </p:txBody>
      </p:sp>
      <p:sp>
        <p:nvSpPr>
          <p:cNvPr id="3" name="Subtitle 2"/>
          <p:cNvSpPr>
            <a:spLocks noGrp="1"/>
          </p:cNvSpPr>
          <p:nvPr>
            <p:ph type="subTitle" idx="1"/>
          </p:nvPr>
        </p:nvSpPr>
        <p:spPr>
          <a:xfrm>
            <a:off x="914400" y="3034553"/>
            <a:ext cx="8001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BF1D7C27-FEBC-574F-A8A9-32B074B4BCF9}" type="datetime1">
              <a:rPr lang="en-US" smtClean="0"/>
              <a:t>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C815F4-CBC3-FC4D-9A9F-5CEC3B44F972}"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5487987" y="2048256"/>
            <a:ext cx="3427413" cy="420624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914400" y="2039112"/>
            <a:ext cx="457200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Clr>
                <a:schemeClr val="accent1"/>
              </a:buClr>
              <a:buFont typeface="Wingdings 2" pitchFamily="18" charset="2"/>
              <a:buNone/>
            </a:pPr>
            <a:r>
              <a:rPr lang="en-US" smtClean="0"/>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41926AE9-0E53-014A-A388-803C66BDDCAD}" type="datetime1">
              <a:rPr lang="en-US" smtClean="0"/>
              <a:t>10/20/16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C815F4-CBC3-FC4D-9A9F-5CEC3B44F97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BE198F0F-7A20-6F49-9423-653C120E94F0}" type="datetime1">
              <a:rPr lang="en-US" smtClean="0"/>
              <a:t>10/20/16</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7988300" cy="2980944"/>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6580094" y="188259"/>
            <a:ext cx="2133600" cy="365125"/>
          </a:xfrm>
        </p:spPr>
        <p:txBody>
          <a:bodyPr/>
          <a:lstStyle/>
          <a:p>
            <a:fld id="{8C9132B1-378A-CE47-9AE8-29B70A2EC9E8}" type="datetime1">
              <a:rPr lang="en-US" smtClean="0"/>
              <a:t>10/20/16</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3986784" cy="2980944"/>
          </a:xfrm>
        </p:spPr>
        <p:txBody>
          <a:bodyPr>
            <a:normAutofit/>
          </a:bodyPr>
          <a:lstStyle>
            <a:lvl1pPr marL="0" indent="0">
              <a:buNone/>
              <a:defRPr sz="1800"/>
            </a:lvl1pPr>
          </a:lstStyle>
          <a:p>
            <a:r>
              <a:rPr lang="en-US" smtClean="0"/>
              <a:t>Drag picture to placeholder or click icon to add</a:t>
            </a:r>
            <a:endParaRPr/>
          </a:p>
        </p:txBody>
      </p:sp>
      <p:sp>
        <p:nvSpPr>
          <p:cNvPr id="7" name="Picture Placeholder 8"/>
          <p:cNvSpPr>
            <a:spLocks noGrp="1"/>
          </p:cNvSpPr>
          <p:nvPr>
            <p:ph type="pic" sz="quarter" idx="14"/>
          </p:nvPr>
        </p:nvSpPr>
        <p:spPr>
          <a:xfrm>
            <a:off x="4928616" y="1129553"/>
            <a:ext cx="3986784" cy="2980944"/>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6580094" y="188259"/>
            <a:ext cx="2133600" cy="365125"/>
          </a:xfrm>
        </p:spPr>
        <p:txBody>
          <a:bodyPr/>
          <a:lstStyle/>
          <a:p>
            <a:fld id="{B0856484-8F48-DA49-AAE4-10BB24C90612}" type="datetime1">
              <a:rPr lang="en-US" smtClean="0"/>
              <a:t>10/20/16</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6601968" cy="2980944"/>
          </a:xfrm>
        </p:spPr>
        <p:txBody>
          <a:bodyPr>
            <a:normAutofit/>
          </a:bodyPr>
          <a:lstStyle>
            <a:lvl1pPr marL="0" indent="0">
              <a:buNone/>
              <a:defRPr sz="1800"/>
            </a:lvl1pPr>
          </a:lstStyle>
          <a:p>
            <a:r>
              <a:rPr lang="en-US" smtClean="0"/>
              <a:t>Drag picture to placeholder or click icon to add</a:t>
            </a:r>
            <a:endParaRPr/>
          </a:p>
        </p:txBody>
      </p:sp>
      <p:sp>
        <p:nvSpPr>
          <p:cNvPr id="7" name="Picture Placeholder 8"/>
          <p:cNvSpPr>
            <a:spLocks noGrp="1"/>
          </p:cNvSpPr>
          <p:nvPr>
            <p:ph type="pic" sz="quarter" idx="14"/>
          </p:nvPr>
        </p:nvSpPr>
        <p:spPr>
          <a:xfrm>
            <a:off x="7543800" y="1129553"/>
            <a:ext cx="1371600" cy="1481328"/>
          </a:xfrm>
        </p:spPr>
        <p:txBody>
          <a:bodyPr>
            <a:normAutofit/>
          </a:bodyPr>
          <a:lstStyle>
            <a:lvl1pPr marL="0" indent="0">
              <a:buNone/>
              <a:defRPr sz="1800"/>
            </a:lvl1pPr>
          </a:lstStyle>
          <a:p>
            <a:r>
              <a:rPr lang="en-US" smtClean="0"/>
              <a:t>Drag picture to placeholder or click icon to add</a:t>
            </a:r>
            <a:endParaRPr/>
          </a:p>
        </p:txBody>
      </p:sp>
      <p:sp>
        <p:nvSpPr>
          <p:cNvPr id="8" name="Picture Placeholder 8"/>
          <p:cNvSpPr>
            <a:spLocks noGrp="1"/>
          </p:cNvSpPr>
          <p:nvPr>
            <p:ph type="pic" sz="quarter" idx="15"/>
          </p:nvPr>
        </p:nvSpPr>
        <p:spPr>
          <a:xfrm>
            <a:off x="7543800" y="2629169"/>
            <a:ext cx="1371600" cy="1481328"/>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85F07CDF-65E5-CC42-A803-9724D63DB36B}" type="datetime1">
              <a:rPr lang="en-US" smtClean="0"/>
              <a:t>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C815F4-CBC3-FC4D-9A9F-5CEC3B44F972}"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87553" y="1129554"/>
            <a:ext cx="914400" cy="5533278"/>
          </a:xfrm>
        </p:spPr>
        <p:txBody>
          <a:bodyPr vert="eaVert" lIns="274320" tIns="685800" bIns="685800"/>
          <a:lstStyle/>
          <a:p>
            <a:r>
              <a:rPr lang="en-US" smtClean="0"/>
              <a:t>Click to edit Master title style</a:t>
            </a:r>
            <a:endParaRPr/>
          </a:p>
        </p:txBody>
      </p:sp>
      <p:sp>
        <p:nvSpPr>
          <p:cNvPr id="3" name="Vertical Text Placeholder 2"/>
          <p:cNvSpPr>
            <a:spLocks noGrp="1"/>
          </p:cNvSpPr>
          <p:nvPr>
            <p:ph type="body" orient="vert" idx="1"/>
          </p:nvPr>
        </p:nvSpPr>
        <p:spPr>
          <a:xfrm>
            <a:off x="1117600" y="1734671"/>
            <a:ext cx="6426200" cy="4542304"/>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5A724C1D-87A1-3C4E-AFA1-88642E211C2D}" type="datetime1">
              <a:rPr lang="en-US" smtClean="0"/>
              <a:t>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C815F4-CBC3-FC4D-9A9F-5CEC3B44F972}"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125AC402-DD45-284E-93AD-4CCF982F03D3}" type="datetime1">
              <a:rPr lang="en-US" smtClean="0"/>
              <a:t>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C815F4-CBC3-FC4D-9A9F-5CEC3B44F972}"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8915400" cy="914400"/>
          </a:xfrm>
        </p:spPr>
        <p:txBody>
          <a:bodyPr/>
          <a:lstStyle/>
          <a:p>
            <a:r>
              <a:rPr lang="en-US" smtClean="0"/>
              <a:t>Click to edit Master title style</a:t>
            </a:r>
            <a:endParaRPr/>
          </a:p>
        </p:txBody>
      </p:sp>
      <p:sp>
        <p:nvSpPr>
          <p:cNvPr id="3" name="Subtitle 2"/>
          <p:cNvSpPr>
            <a:spLocks noGrp="1"/>
          </p:cNvSpPr>
          <p:nvPr>
            <p:ph type="subTitle" idx="1"/>
          </p:nvPr>
        </p:nvSpPr>
        <p:spPr>
          <a:xfrm>
            <a:off x="914400" y="5943600"/>
            <a:ext cx="8001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t" anchorCtr="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F7D291F8-881C-CB41-90CB-195E9CB20808}" type="datetime1">
              <a:rPr lang="en-US" smtClean="0"/>
              <a:t>10/20/16</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7988300" cy="3886200"/>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3200399"/>
            <a:ext cx="8915400" cy="2286000"/>
          </a:xfrm>
          <a:solidFill>
            <a:schemeClr val="tx2"/>
          </a:solidFill>
        </p:spPr>
        <p:txBody>
          <a:bodyPr vert="horz" lIns="1188720" tIns="45720" rIns="274320" bIns="45720" rtlCol="0" anchor="b" anchorCtr="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914400" y="5484607"/>
            <a:ext cx="8001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ctr" anchorCtr="0">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E2A7BAB-8621-5148-8241-BCF77071A8C6}" type="datetime1">
              <a:rPr lang="en-US" smtClean="0"/>
              <a:t>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C815F4-CBC3-FC4D-9A9F-5CEC3B44F97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117600"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5147534"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a:xfrm>
            <a:off x="6580094" y="188259"/>
            <a:ext cx="2133600" cy="365125"/>
          </a:xfrm>
        </p:spPr>
        <p:txBody>
          <a:bodyPr/>
          <a:lstStyle/>
          <a:p>
            <a:fld id="{9B88032D-5378-0447-A497-B631DC732308}" type="datetime1">
              <a:rPr lang="en-US" smtClean="0"/>
              <a:t>10/20/16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C815F4-CBC3-FC4D-9A9F-5CEC3B44F97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120588"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20588"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5147534"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47534"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a:xfrm>
            <a:off x="6580094" y="188259"/>
            <a:ext cx="2133600" cy="365125"/>
          </a:xfrm>
        </p:spPr>
        <p:txBody>
          <a:bodyPr/>
          <a:lstStyle/>
          <a:p>
            <a:fld id="{B458D45B-42DA-9F4F-BC27-1F38044ADDFB}" type="datetime1">
              <a:rPr lang="en-US" smtClean="0"/>
              <a:t>10/20/16</a:t>
            </a:fld>
            <a:endParaRPr lang="en-US"/>
          </a:p>
        </p:txBody>
      </p:sp>
      <p:sp>
        <p:nvSpPr>
          <p:cNvPr id="8" name="Footer Placeholder 7"/>
          <p:cNvSpPr>
            <a:spLocks noGrp="1"/>
          </p:cNvSpPr>
          <p:nvPr>
            <p:ph type="ftr" sz="quarter" idx="11"/>
          </p:nvPr>
        </p:nvSpPr>
        <p:spPr>
          <a:xfrm>
            <a:off x="1120588" y="188259"/>
            <a:ext cx="2895600" cy="365125"/>
          </a:xfrm>
        </p:spPr>
        <p:txBody>
          <a:bodyPr/>
          <a:lstStyle/>
          <a:p>
            <a:endParaRPr lang="en-US"/>
          </a:p>
        </p:txBody>
      </p:sp>
      <p:sp>
        <p:nvSpPr>
          <p:cNvPr id="9" name="Slide Number Placeholder 8"/>
          <p:cNvSpPr>
            <a:spLocks noGrp="1"/>
          </p:cNvSpPr>
          <p:nvPr>
            <p:ph type="sldNum" sz="quarter" idx="12"/>
          </p:nvPr>
        </p:nvSpPr>
        <p:spPr/>
        <p:txBody>
          <a:bodyPr/>
          <a:lstStyle/>
          <a:p>
            <a:fld id="{02C815F4-CBC3-FC4D-9A9F-5CEC3B44F972}" type="slidenum">
              <a:rPr lang="en-US" smtClean="0"/>
              <a:t>‹#›</a:t>
            </a:fld>
            <a:endParaRPr lang="en-US"/>
          </a:p>
        </p:txBody>
      </p:sp>
      <p:cxnSp>
        <p:nvCxnSpPr>
          <p:cNvPr id="11" name="Straight Connector 10"/>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1EB4E301-080A-C24E-BF85-3B087758A031}" type="datetime1">
              <a:rPr lang="en-US" smtClean="0"/>
              <a:t>10/20/16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C815F4-CBC3-FC4D-9A9F-5CEC3B44F97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D69924-39F6-4148-A28C-D808F86636AD}" type="datetime1">
              <a:rPr lang="en-US" smtClean="0"/>
              <a:t>10/20/16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C815F4-CBC3-FC4D-9A9F-5CEC3B44F972}"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Content Placeholder 2"/>
          <p:cNvSpPr>
            <a:spLocks noGrp="1"/>
          </p:cNvSpPr>
          <p:nvPr>
            <p:ph idx="1"/>
          </p:nvPr>
        </p:nvSpPr>
        <p:spPr>
          <a:xfrm>
            <a:off x="5147534" y="2590800"/>
            <a:ext cx="3566160" cy="3686175"/>
          </a:xfrm>
        </p:spPr>
        <p:txBody>
          <a:bodyPr/>
          <a:lstStyle>
            <a:lvl1pPr>
              <a:defRPr sz="1800"/>
            </a:lvl1pPr>
            <a:lvl2pPr>
              <a:defRPr sz="1800"/>
            </a:lvl2pPr>
            <a:lvl3pPr>
              <a:defRPr sz="1800"/>
            </a:lvl3pPr>
            <a:lvl4pPr>
              <a:defRPr sz="1800"/>
            </a:lvl4pPr>
            <a:lvl5pPr>
              <a:defRPr sz="1800"/>
            </a:lvl5pPr>
            <a:lvl6pPr marL="2055813" indent="-344488">
              <a:defRPr sz="2000"/>
            </a:lvl6pPr>
            <a:lvl7pPr marL="2055813" indent="-344488">
              <a:defRPr sz="2000"/>
            </a:lvl7pPr>
            <a:lvl8pPr marL="2055813" indent="-344488">
              <a:defRPr sz="2000"/>
            </a:lvl8pPr>
            <a:lvl9pPr marL="2055813" indent="-344488">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900952" y="2039111"/>
            <a:ext cx="356616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49F03340-5FD4-C941-99A5-BB92F4E3396A}" type="datetime1">
              <a:rPr lang="en-US" smtClean="0"/>
              <a:t>10/20/16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C815F4-CBC3-FC4D-9A9F-5CEC3B44F97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123856"/>
            <a:ext cx="8913813" cy="914400"/>
          </a:xfrm>
          <a:prstGeom prst="rect">
            <a:avLst/>
          </a:prstGeom>
          <a:solidFill>
            <a:schemeClr val="tx2"/>
          </a:solidFill>
        </p:spPr>
        <p:txBody>
          <a:bodyPr vert="horz" lIns="1188720" tIns="45720" rIns="274320" bIns="45720" rtlCol="0" anchor="ctr">
            <a:normAutofit/>
          </a:bodyPr>
          <a:lstStyle/>
          <a:p>
            <a:r>
              <a:rPr lang="en-US" smtClean="0"/>
              <a:t>Click to edit Master title style</a:t>
            </a:r>
            <a:endParaRPr/>
          </a:p>
        </p:txBody>
      </p:sp>
      <p:sp>
        <p:nvSpPr>
          <p:cNvPr id="3" name="Text Placeholder 2"/>
          <p:cNvSpPr>
            <a:spLocks noGrp="1"/>
          </p:cNvSpPr>
          <p:nvPr>
            <p:ph type="body" idx="1"/>
          </p:nvPr>
        </p:nvSpPr>
        <p:spPr>
          <a:xfrm>
            <a:off x="1114424" y="2595562"/>
            <a:ext cx="7610476" cy="367076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580094" y="188259"/>
            <a:ext cx="21336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fld id="{5BE15E2C-F95C-7F47-9CE7-110E4BB83780}" type="datetime1">
              <a:rPr lang="en-US" smtClean="0"/>
              <a:t>10/20/16</a:t>
            </a:fld>
            <a:endParaRPr lang="en-US"/>
          </a:p>
        </p:txBody>
      </p:sp>
      <p:sp>
        <p:nvSpPr>
          <p:cNvPr id="5" name="Footer Placeholder 4"/>
          <p:cNvSpPr>
            <a:spLocks noGrp="1"/>
          </p:cNvSpPr>
          <p:nvPr>
            <p:ph type="ftr" sz="quarter" idx="3"/>
          </p:nvPr>
        </p:nvSpPr>
        <p:spPr>
          <a:xfrm>
            <a:off x="1120588" y="188259"/>
            <a:ext cx="28956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789894" y="6569075"/>
            <a:ext cx="4572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fld id="{7F5CE407-6216-4202-80E4-A30DC2F709B2}" type="slidenum">
              <a:rPr lang="en-US" smtClean="0"/>
              <a:t>‹#›</a:t>
            </a:fld>
            <a:endParaRPr lang="en-US"/>
          </a:p>
        </p:txBody>
      </p:sp>
      <p:sp>
        <p:nvSpPr>
          <p:cNvPr id="7" name="Rectangle 6"/>
          <p:cNvSpPr/>
          <p:nvPr/>
        </p:nvSpPr>
        <p:spPr>
          <a:xfrm>
            <a:off x="914400" y="0"/>
            <a:ext cx="7999413"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914400" y="6675120"/>
            <a:ext cx="7999413"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Lst>
  <p:hf hdr="0" ftr="0" dt="0"/>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png"/><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7.png"/><Relationship Id="rId3" Type="http://schemas.openxmlformats.org/officeDocument/2006/relationships/hyperlink" Target="https://www.insidehighered.com/news/2016/09/08/"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hyperlink" Target="http://www.scientometrics-school.eu/images/esss1_Sivertsen.pdf"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emf"/></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8.xml"/><Relationship Id="rId2"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4.png"/><Relationship Id="rId3"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hart" Target="../charts/char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xml"/><Relationship Id="rId3" Type="http://schemas.openxmlformats.org/officeDocument/2006/relationships/chart" Target="../charts/char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7.w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8.xml"/><Relationship Id="rId2" Type="http://schemas.openxmlformats.org/officeDocument/2006/relationships/image" Target="../media/image2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2.png"/><Relationship Id="rId3" Type="http://schemas.openxmlformats.org/officeDocument/2006/relationships/hyperlink" Target="http://www.researchresearch.com/news/article/?articleId=1360100"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digital-science.com/blog/perspective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hyperlink" Target="https://vimeo.com/133683418" TargetMode="External"/><Relationship Id="rId1" Type="http://schemas.openxmlformats.org/officeDocument/2006/relationships/slideLayout" Target="../slideLayouts/slideLayout8.xml"/><Relationship Id="rId2"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Uses and Misuses of Quantitative Indicators of Impact</a:t>
            </a:r>
            <a:endParaRPr lang="en-US" dirty="0"/>
          </a:p>
        </p:txBody>
      </p:sp>
      <p:sp>
        <p:nvSpPr>
          <p:cNvPr id="3" name="Subtitle 2"/>
          <p:cNvSpPr>
            <a:spLocks noGrp="1"/>
          </p:cNvSpPr>
          <p:nvPr>
            <p:ph type="subTitle" idx="1"/>
          </p:nvPr>
        </p:nvSpPr>
        <p:spPr/>
        <p:txBody>
          <a:bodyPr>
            <a:normAutofit/>
          </a:bodyPr>
          <a:lstStyle/>
          <a:p>
            <a:r>
              <a:rPr lang="en-US" dirty="0" smtClean="0"/>
              <a:t>Berenika Webster</a:t>
            </a:r>
          </a:p>
          <a:p>
            <a:r>
              <a:rPr lang="en-US" dirty="0" smtClean="0"/>
              <a:t>7 October 2016</a:t>
            </a:r>
          </a:p>
          <a:p>
            <a:r>
              <a:rPr lang="en-US" dirty="0" smtClean="0"/>
              <a:t>ULS/</a:t>
            </a:r>
            <a:r>
              <a:rPr lang="en-US" dirty="0" err="1" smtClean="0"/>
              <a:t>ISchool</a:t>
            </a:r>
            <a:r>
              <a:rPr lang="en-US" dirty="0" smtClean="0"/>
              <a:t> Digital Scholarship Workshop and </a:t>
            </a:r>
            <a:r>
              <a:rPr lang="en-US" dirty="0"/>
              <a:t>L</a:t>
            </a:r>
            <a:r>
              <a:rPr lang="en-US" dirty="0" smtClean="0"/>
              <a:t>ecture Series </a:t>
            </a:r>
            <a:endParaRPr lang="en-US" dirty="0"/>
          </a:p>
        </p:txBody>
      </p:sp>
      <p:sp>
        <p:nvSpPr>
          <p:cNvPr id="4" name="Slide Number Placeholder 3"/>
          <p:cNvSpPr>
            <a:spLocks noGrp="1"/>
          </p:cNvSpPr>
          <p:nvPr>
            <p:ph type="sldNum" sz="quarter" idx="12"/>
          </p:nvPr>
        </p:nvSpPr>
        <p:spPr/>
        <p:txBody>
          <a:bodyPr/>
          <a:lstStyle/>
          <a:p>
            <a:fld id="{02C815F4-CBC3-FC4D-9A9F-5CEC3B44F972}" type="slidenum">
              <a:rPr lang="en-US" smtClean="0"/>
              <a:t>1</a:t>
            </a:fld>
            <a:endParaRPr lang="en-US"/>
          </a:p>
        </p:txBody>
      </p:sp>
    </p:spTree>
    <p:extLst>
      <p:ext uri="{BB962C8B-B14F-4D97-AF65-F5344CB8AC3E}">
        <p14:creationId xmlns:p14="http://schemas.microsoft.com/office/powerpoint/2010/main" val="12646550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Excellence in Research</a:t>
            </a:r>
            <a:br>
              <a:rPr lang="en-US" dirty="0" smtClean="0"/>
            </a:br>
            <a:r>
              <a:rPr lang="en-US" dirty="0" smtClean="0"/>
              <a:t>Australia </a:t>
            </a:r>
            <a:endParaRPr lang="en-US" dirty="0"/>
          </a:p>
        </p:txBody>
      </p:sp>
      <p:sp>
        <p:nvSpPr>
          <p:cNvPr id="5" name="Rectangle 4"/>
          <p:cNvSpPr/>
          <p:nvPr/>
        </p:nvSpPr>
        <p:spPr>
          <a:xfrm>
            <a:off x="147140" y="2603855"/>
            <a:ext cx="6050165" cy="2462213"/>
          </a:xfrm>
          <a:prstGeom prst="rect">
            <a:avLst/>
          </a:prstGeom>
        </p:spPr>
        <p:txBody>
          <a:bodyPr wrap="square">
            <a:spAutoFit/>
          </a:bodyPr>
          <a:lstStyle/>
          <a:p>
            <a:r>
              <a:rPr lang="en-US" sz="1400" dirty="0" smtClean="0"/>
              <a:t>ERA is a comprehensive quality evaluation of all research produced in Australian universities against national and international benchmarks. The ratings are determined and moderated by committees of distinguished researchers, drawn from Australia and overseas.</a:t>
            </a:r>
          </a:p>
          <a:p>
            <a:endParaRPr lang="en-US" sz="1400" dirty="0" smtClean="0"/>
          </a:p>
          <a:p>
            <a:r>
              <a:rPr lang="en-US" sz="1400" dirty="0" smtClean="0"/>
              <a:t>ERA is based on </a:t>
            </a:r>
            <a:r>
              <a:rPr lang="en-US" sz="1400" b="1" dirty="0" smtClean="0"/>
              <a:t>expert review informed by a range of indicators</a:t>
            </a:r>
            <a:r>
              <a:rPr lang="en-US" sz="1400" dirty="0" smtClean="0"/>
              <a:t>. The indicators used in ERA include a range of metrics such as citation profiles which are common to disciplines in the natural sciences, and peer review of a sample of research outputs which is more broadly common in the humanities and social sciences.</a:t>
            </a:r>
            <a:endParaRPr lang="en-US" sz="1400" dirty="0"/>
          </a:p>
        </p:txBody>
      </p:sp>
      <p:pic>
        <p:nvPicPr>
          <p:cNvPr id="6" name="Picture 5"/>
          <p:cNvPicPr>
            <a:picLocks noChangeAspect="1"/>
          </p:cNvPicPr>
          <p:nvPr/>
        </p:nvPicPr>
        <p:blipFill>
          <a:blip r:embed="rId2"/>
          <a:stretch>
            <a:fillRect/>
          </a:stretch>
        </p:blipFill>
        <p:spPr>
          <a:xfrm>
            <a:off x="6329704" y="533374"/>
            <a:ext cx="2814296" cy="6124612"/>
          </a:xfrm>
          <a:prstGeom prst="rect">
            <a:avLst/>
          </a:prstGeom>
        </p:spPr>
      </p:pic>
      <p:sp>
        <p:nvSpPr>
          <p:cNvPr id="2" name="Slide Number Placeholder 1"/>
          <p:cNvSpPr>
            <a:spLocks noGrp="1"/>
          </p:cNvSpPr>
          <p:nvPr>
            <p:ph type="sldNum" sz="quarter" idx="12"/>
          </p:nvPr>
        </p:nvSpPr>
        <p:spPr/>
        <p:txBody>
          <a:bodyPr/>
          <a:lstStyle/>
          <a:p>
            <a:fld id="{02C815F4-CBC3-FC4D-9A9F-5CEC3B44F972}" type="slidenum">
              <a:rPr lang="en-US" smtClean="0"/>
              <a:t>10</a:t>
            </a:fld>
            <a:endParaRPr lang="en-US"/>
          </a:p>
        </p:txBody>
      </p:sp>
    </p:spTree>
    <p:extLst>
      <p:ext uri="{BB962C8B-B14F-4D97-AF65-F5344CB8AC3E}">
        <p14:creationId xmlns:p14="http://schemas.microsoft.com/office/powerpoint/2010/main" val="2807179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228066"/>
            <a:ext cx="5242696" cy="4648593"/>
          </a:xfrm>
          <a:prstGeom prst="rect">
            <a:avLst/>
          </a:prstGeom>
        </p:spPr>
      </p:pic>
      <p:pic>
        <p:nvPicPr>
          <p:cNvPr id="5" name="Picture 4"/>
          <p:cNvPicPr>
            <a:picLocks noChangeAspect="1"/>
          </p:cNvPicPr>
          <p:nvPr/>
        </p:nvPicPr>
        <p:blipFill>
          <a:blip r:embed="rId3"/>
          <a:stretch>
            <a:fillRect/>
          </a:stretch>
        </p:blipFill>
        <p:spPr>
          <a:xfrm>
            <a:off x="4142154" y="2640286"/>
            <a:ext cx="5001846" cy="2165912"/>
          </a:xfrm>
          <a:prstGeom prst="rect">
            <a:avLst/>
          </a:prstGeom>
        </p:spPr>
      </p:pic>
      <p:sp>
        <p:nvSpPr>
          <p:cNvPr id="6" name="Rectangle 5"/>
          <p:cNvSpPr/>
          <p:nvPr/>
        </p:nvSpPr>
        <p:spPr>
          <a:xfrm>
            <a:off x="1064846" y="5053266"/>
            <a:ext cx="7092462" cy="1569660"/>
          </a:xfrm>
          <a:prstGeom prst="rect">
            <a:avLst/>
          </a:prstGeom>
        </p:spPr>
        <p:txBody>
          <a:bodyPr wrap="square">
            <a:spAutoFit/>
          </a:bodyPr>
          <a:lstStyle/>
          <a:p>
            <a:r>
              <a:rPr lang="en-US" sz="1200" dirty="0" smtClean="0"/>
              <a:t>The REF team will provide the following information for each publication year in the period 2008 to 2012, and for each relevant ASJC code:</a:t>
            </a:r>
          </a:p>
          <a:p>
            <a:endParaRPr lang="en-US" sz="1200" dirty="0" smtClean="0"/>
          </a:p>
          <a:p>
            <a:pPr marL="171450" indent="-171450">
              <a:buFont typeface="Arial"/>
              <a:buChar char="•"/>
            </a:pPr>
            <a:r>
              <a:rPr lang="en-US" sz="1200" dirty="0" smtClean="0"/>
              <a:t>The average (mean) number of times that journal articles and conference proceedings published worldwide in that year, in that ASJC code, were cited</a:t>
            </a:r>
          </a:p>
          <a:p>
            <a:pPr marL="171450" indent="-171450">
              <a:buFont typeface="Arial"/>
              <a:buChar char="•"/>
            </a:pPr>
            <a:r>
              <a:rPr lang="en-US" sz="1200" dirty="0" smtClean="0"/>
              <a:t>The number of times that journal articles and conference proceedings in that ASJC code would need to be cited to be in the top 1 per cent, 5 per cent, 10 per cent and 25 per cent of papers published worldwide in that year.</a:t>
            </a:r>
            <a:endParaRPr lang="en-US" sz="1200" dirty="0"/>
          </a:p>
        </p:txBody>
      </p:sp>
      <p:sp>
        <p:nvSpPr>
          <p:cNvPr id="2" name="Slide Number Placeholder 1"/>
          <p:cNvSpPr>
            <a:spLocks noGrp="1"/>
          </p:cNvSpPr>
          <p:nvPr>
            <p:ph type="sldNum" sz="quarter" idx="12"/>
          </p:nvPr>
        </p:nvSpPr>
        <p:spPr/>
        <p:txBody>
          <a:bodyPr/>
          <a:lstStyle/>
          <a:p>
            <a:fld id="{02C815F4-CBC3-FC4D-9A9F-5CEC3B44F972}" type="slidenum">
              <a:rPr lang="en-US" smtClean="0"/>
              <a:t>11</a:t>
            </a:fld>
            <a:endParaRPr lang="en-US"/>
          </a:p>
        </p:txBody>
      </p:sp>
    </p:spTree>
    <p:extLst>
      <p:ext uri="{BB962C8B-B14F-4D97-AF65-F5344CB8AC3E}">
        <p14:creationId xmlns:p14="http://schemas.microsoft.com/office/powerpoint/2010/main" val="20191463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05923" y="3738386"/>
            <a:ext cx="4650153" cy="2677656"/>
          </a:xfrm>
          <a:prstGeom prst="rect">
            <a:avLst/>
          </a:prstGeom>
        </p:spPr>
        <p:txBody>
          <a:bodyPr wrap="square">
            <a:spAutoFit/>
          </a:bodyPr>
          <a:lstStyle/>
          <a:p>
            <a:r>
              <a:rPr lang="en-US" sz="1200" dirty="0" smtClean="0"/>
              <a:t>This work has shown </a:t>
            </a:r>
            <a:r>
              <a:rPr lang="en-US" sz="1200" b="1" dirty="0" smtClean="0"/>
              <a:t>that individual metrics give significantly different outcomes from the REF peer review process, showing that metrics cannot provide a like-for-like replacement for REF peer review</a:t>
            </a:r>
            <a:r>
              <a:rPr lang="en-US" sz="1200" dirty="0" smtClean="0"/>
              <a:t>. Publication year was a significant factor in the calculation of correlation</a:t>
            </a:r>
          </a:p>
          <a:p>
            <a:r>
              <a:rPr lang="en-US" sz="1200" dirty="0" smtClean="0"/>
              <a:t>with REF scores, with all but two metrics showing significant decreases in correlation for more recent outputs. There is large variation in the availability of metrics data across the REF submission, with particular issues with coverage in units of assessment (UOAs) in REF Main Panel D. Finally, there is evidence to </a:t>
            </a:r>
            <a:r>
              <a:rPr lang="en-US" sz="1200" b="1" dirty="0" smtClean="0"/>
              <a:t>suggest issues for early career researchers (ECRs) and women in a small number of disciplines</a:t>
            </a:r>
            <a:r>
              <a:rPr lang="en-US" sz="1200" dirty="0" smtClean="0"/>
              <a:t>, as shown by statistically significant differences in</a:t>
            </a:r>
          </a:p>
          <a:p>
            <a:r>
              <a:rPr lang="en-US" sz="1200" dirty="0" smtClean="0"/>
              <a:t>the REF scores for these groups at the UOA level. </a:t>
            </a:r>
            <a:endParaRPr lang="en-US" sz="1200" dirty="0"/>
          </a:p>
        </p:txBody>
      </p:sp>
      <p:pic>
        <p:nvPicPr>
          <p:cNvPr id="3" name="Picture 2"/>
          <p:cNvPicPr>
            <a:picLocks noChangeAspect="1"/>
          </p:cNvPicPr>
          <p:nvPr/>
        </p:nvPicPr>
        <p:blipFill>
          <a:blip r:embed="rId2"/>
          <a:stretch>
            <a:fillRect/>
          </a:stretch>
        </p:blipFill>
        <p:spPr>
          <a:xfrm>
            <a:off x="156309" y="273539"/>
            <a:ext cx="4109972" cy="5822461"/>
          </a:xfrm>
          <a:prstGeom prst="rect">
            <a:avLst/>
          </a:prstGeom>
        </p:spPr>
      </p:pic>
      <p:sp>
        <p:nvSpPr>
          <p:cNvPr id="4" name="Slide Number Placeholder 3"/>
          <p:cNvSpPr>
            <a:spLocks noGrp="1"/>
          </p:cNvSpPr>
          <p:nvPr>
            <p:ph type="sldNum" sz="quarter" idx="12"/>
          </p:nvPr>
        </p:nvSpPr>
        <p:spPr/>
        <p:txBody>
          <a:bodyPr/>
          <a:lstStyle/>
          <a:p>
            <a:fld id="{02C815F4-CBC3-FC4D-9A9F-5CEC3B44F972}" type="slidenum">
              <a:rPr lang="en-US" smtClean="0"/>
              <a:t>12</a:t>
            </a:fld>
            <a:endParaRPr lang="en-US"/>
          </a:p>
        </p:txBody>
      </p:sp>
    </p:spTree>
    <p:extLst>
      <p:ext uri="{BB962C8B-B14F-4D97-AF65-F5344CB8AC3E}">
        <p14:creationId xmlns:p14="http://schemas.microsoft.com/office/powerpoint/2010/main" val="1730996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Principle 2</a:t>
            </a:r>
            <a:endParaRPr lang="en-US" dirty="0"/>
          </a:p>
        </p:txBody>
      </p:sp>
      <p:sp>
        <p:nvSpPr>
          <p:cNvPr id="3" name="Content Placeholder 2"/>
          <p:cNvSpPr>
            <a:spLocks noGrp="1"/>
          </p:cNvSpPr>
          <p:nvPr>
            <p:ph idx="1"/>
          </p:nvPr>
        </p:nvSpPr>
        <p:spPr/>
        <p:txBody>
          <a:bodyPr>
            <a:normAutofit/>
          </a:bodyPr>
          <a:lstStyle/>
          <a:p>
            <a:r>
              <a:rPr lang="en-US" dirty="0"/>
              <a:t>Metrics used to evaluate research performance should reflect the research objectives of the institution, research groups or individual researchers. </a:t>
            </a:r>
            <a:endParaRPr lang="en-US" dirty="0" smtClean="0"/>
          </a:p>
          <a:p>
            <a:r>
              <a:rPr lang="en-US" b="1" dirty="0" smtClean="0"/>
              <a:t>No </a:t>
            </a:r>
            <a:r>
              <a:rPr lang="en-US" b="1" dirty="0"/>
              <a:t>single metric or evaluation model can apply in all contexts.</a:t>
            </a:r>
          </a:p>
          <a:p>
            <a:endParaRPr lang="en-US" dirty="0"/>
          </a:p>
        </p:txBody>
      </p:sp>
      <p:sp>
        <p:nvSpPr>
          <p:cNvPr id="4" name="Slide Number Placeholder 3"/>
          <p:cNvSpPr>
            <a:spLocks noGrp="1"/>
          </p:cNvSpPr>
          <p:nvPr>
            <p:ph type="sldNum" sz="quarter" idx="12"/>
          </p:nvPr>
        </p:nvSpPr>
        <p:spPr/>
        <p:txBody>
          <a:bodyPr/>
          <a:lstStyle/>
          <a:p>
            <a:fld id="{02C815F4-CBC3-FC4D-9A9F-5CEC3B44F972}" type="slidenum">
              <a:rPr lang="en-US" smtClean="0"/>
              <a:t>13</a:t>
            </a:fld>
            <a:endParaRPr lang="en-US"/>
          </a:p>
        </p:txBody>
      </p:sp>
    </p:spTree>
    <p:extLst>
      <p:ext uri="{BB962C8B-B14F-4D97-AF65-F5344CB8AC3E}">
        <p14:creationId xmlns:p14="http://schemas.microsoft.com/office/powerpoint/2010/main" val="39662575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123950"/>
            <a:ext cx="8913813" cy="914400"/>
          </a:xfrm>
        </p:spPr>
        <p:txBody>
          <a:bodyPr/>
          <a:lstStyle/>
          <a:p>
            <a:r>
              <a:rPr lang="en-US" dirty="0" smtClean="0"/>
              <a:t>Example: which impact?</a:t>
            </a:r>
            <a:endParaRPr lang="en-US" dirty="0"/>
          </a:p>
        </p:txBody>
      </p:sp>
      <p:pic>
        <p:nvPicPr>
          <p:cNvPr id="4" name="Picture 3"/>
          <p:cNvPicPr>
            <a:picLocks noChangeAspect="1"/>
          </p:cNvPicPr>
          <p:nvPr/>
        </p:nvPicPr>
        <p:blipFill>
          <a:blip r:embed="rId2"/>
          <a:stretch>
            <a:fillRect/>
          </a:stretch>
        </p:blipFill>
        <p:spPr>
          <a:xfrm>
            <a:off x="247379" y="2046705"/>
            <a:ext cx="6057900" cy="2349500"/>
          </a:xfrm>
          <a:prstGeom prst="rect">
            <a:avLst/>
          </a:prstGeom>
        </p:spPr>
      </p:pic>
      <p:sp>
        <p:nvSpPr>
          <p:cNvPr id="5" name="TextBox 4"/>
          <p:cNvSpPr txBox="1"/>
          <p:nvPr/>
        </p:nvSpPr>
        <p:spPr>
          <a:xfrm>
            <a:off x="2947019" y="4066575"/>
            <a:ext cx="3664386" cy="215444"/>
          </a:xfrm>
          <a:prstGeom prst="rect">
            <a:avLst/>
          </a:prstGeom>
          <a:noFill/>
        </p:spPr>
        <p:txBody>
          <a:bodyPr wrap="square" rtlCol="0">
            <a:spAutoFit/>
          </a:bodyPr>
          <a:lstStyle/>
          <a:p>
            <a:r>
              <a:rPr lang="en-US" sz="800" dirty="0" smtClean="0">
                <a:hlinkClick r:id="rId3"/>
              </a:rPr>
              <a:t>https://www.insidehighered.com/news/2016/09/08/</a:t>
            </a:r>
            <a:r>
              <a:rPr lang="en-US" sz="800" dirty="0" smtClean="0"/>
              <a:t>, 8 Sept. 2016</a:t>
            </a:r>
            <a:endParaRPr lang="en-US" sz="800" dirty="0"/>
          </a:p>
        </p:txBody>
      </p:sp>
      <p:sp>
        <p:nvSpPr>
          <p:cNvPr id="6" name="TextBox 5"/>
          <p:cNvSpPr txBox="1"/>
          <p:nvPr/>
        </p:nvSpPr>
        <p:spPr>
          <a:xfrm>
            <a:off x="6010368" y="4837805"/>
            <a:ext cx="2903445" cy="1477328"/>
          </a:xfrm>
          <a:prstGeom prst="rect">
            <a:avLst/>
          </a:prstGeom>
          <a:noFill/>
        </p:spPr>
        <p:txBody>
          <a:bodyPr wrap="square" rtlCol="0">
            <a:spAutoFit/>
          </a:bodyPr>
          <a:lstStyle/>
          <a:p>
            <a:r>
              <a:rPr lang="en-US" dirty="0" smtClean="0"/>
              <a:t>Which impact?</a:t>
            </a:r>
          </a:p>
          <a:p>
            <a:pPr marL="285750" indent="-285750">
              <a:buFont typeface="Arial"/>
              <a:buChar char="•"/>
            </a:pPr>
            <a:r>
              <a:rPr lang="en-US" dirty="0" smtClean="0"/>
              <a:t>Academic</a:t>
            </a:r>
          </a:p>
          <a:p>
            <a:pPr marL="285750" indent="-285750">
              <a:buFont typeface="Arial"/>
              <a:buChar char="•"/>
            </a:pPr>
            <a:r>
              <a:rPr lang="en-US" dirty="0" smtClean="0"/>
              <a:t>Social</a:t>
            </a:r>
          </a:p>
          <a:p>
            <a:pPr marL="285750" indent="-285750">
              <a:buFont typeface="Arial"/>
              <a:buChar char="•"/>
            </a:pPr>
            <a:r>
              <a:rPr lang="en-US" dirty="0" smtClean="0"/>
              <a:t>Economic</a:t>
            </a:r>
          </a:p>
          <a:p>
            <a:pPr marL="285750" indent="-285750">
              <a:buFont typeface="Arial"/>
              <a:buChar char="•"/>
            </a:pPr>
            <a:r>
              <a:rPr lang="en-US" dirty="0" smtClean="0"/>
              <a:t>Environmental</a:t>
            </a:r>
            <a:endParaRPr lang="en-US" dirty="0"/>
          </a:p>
        </p:txBody>
      </p:sp>
      <p:sp>
        <p:nvSpPr>
          <p:cNvPr id="7" name="TextBox 6"/>
          <p:cNvSpPr txBox="1"/>
          <p:nvPr/>
        </p:nvSpPr>
        <p:spPr>
          <a:xfrm>
            <a:off x="431567" y="4488785"/>
            <a:ext cx="4289480" cy="2031325"/>
          </a:xfrm>
          <a:prstGeom prst="rect">
            <a:avLst/>
          </a:prstGeom>
          <a:noFill/>
        </p:spPr>
        <p:txBody>
          <a:bodyPr wrap="square" rtlCol="0">
            <a:spAutoFit/>
          </a:bodyPr>
          <a:lstStyle/>
          <a:p>
            <a:r>
              <a:rPr lang="en-US" dirty="0" smtClean="0"/>
              <a:t>Citations</a:t>
            </a:r>
          </a:p>
          <a:p>
            <a:r>
              <a:rPr lang="en-US" dirty="0" smtClean="0"/>
              <a:t>Patents</a:t>
            </a:r>
          </a:p>
          <a:p>
            <a:r>
              <a:rPr lang="en-US" dirty="0" err="1" smtClean="0"/>
              <a:t>Commercialisation</a:t>
            </a:r>
            <a:r>
              <a:rPr lang="en-US" dirty="0" smtClean="0"/>
              <a:t> income</a:t>
            </a:r>
          </a:p>
          <a:p>
            <a:r>
              <a:rPr lang="en-US" dirty="0" smtClean="0"/>
              <a:t>Changed legislation</a:t>
            </a:r>
          </a:p>
          <a:p>
            <a:r>
              <a:rPr lang="en-US" dirty="0" smtClean="0"/>
              <a:t>Created jobs</a:t>
            </a:r>
          </a:p>
          <a:p>
            <a:r>
              <a:rPr lang="en-US" dirty="0" smtClean="0"/>
              <a:t>Improved quality of life</a:t>
            </a:r>
          </a:p>
          <a:p>
            <a:r>
              <a:rPr lang="en-US" dirty="0" smtClean="0"/>
              <a:t>Saved lives</a:t>
            </a:r>
            <a:endParaRPr lang="en-US" dirty="0"/>
          </a:p>
        </p:txBody>
      </p:sp>
      <p:sp>
        <p:nvSpPr>
          <p:cNvPr id="3" name="Slide Number Placeholder 2"/>
          <p:cNvSpPr>
            <a:spLocks noGrp="1"/>
          </p:cNvSpPr>
          <p:nvPr>
            <p:ph type="sldNum" sz="quarter" idx="12"/>
          </p:nvPr>
        </p:nvSpPr>
        <p:spPr/>
        <p:txBody>
          <a:bodyPr/>
          <a:lstStyle/>
          <a:p>
            <a:fld id="{02C815F4-CBC3-FC4D-9A9F-5CEC3B44F972}" type="slidenum">
              <a:rPr lang="en-US" smtClean="0"/>
              <a:t>14</a:t>
            </a:fld>
            <a:endParaRPr lang="en-US"/>
          </a:p>
        </p:txBody>
      </p:sp>
    </p:spTree>
    <p:extLst>
      <p:ext uri="{BB962C8B-B14F-4D97-AF65-F5344CB8AC3E}">
        <p14:creationId xmlns:p14="http://schemas.microsoft.com/office/powerpoint/2010/main" val="3671540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Example: quality and impact over volume</a:t>
            </a:r>
            <a:endParaRPr lang="en-US" dirty="0"/>
          </a:p>
        </p:txBody>
      </p:sp>
      <p:pic>
        <p:nvPicPr>
          <p:cNvPr id="4" name="Picture 3"/>
          <p:cNvPicPr>
            <a:picLocks noChangeAspect="1"/>
          </p:cNvPicPr>
          <p:nvPr/>
        </p:nvPicPr>
        <p:blipFill>
          <a:blip r:embed="rId2"/>
          <a:stretch>
            <a:fillRect/>
          </a:stretch>
        </p:blipFill>
        <p:spPr>
          <a:xfrm>
            <a:off x="635047" y="2146901"/>
            <a:ext cx="7995022" cy="4350057"/>
          </a:xfrm>
          <a:prstGeom prst="rect">
            <a:avLst/>
          </a:prstGeom>
        </p:spPr>
      </p:pic>
      <p:sp>
        <p:nvSpPr>
          <p:cNvPr id="5" name="TextBox 4"/>
          <p:cNvSpPr txBox="1"/>
          <p:nvPr/>
        </p:nvSpPr>
        <p:spPr>
          <a:xfrm>
            <a:off x="3958910" y="6295647"/>
            <a:ext cx="4783120" cy="369332"/>
          </a:xfrm>
          <a:prstGeom prst="rect">
            <a:avLst/>
          </a:prstGeom>
          <a:noFill/>
        </p:spPr>
        <p:txBody>
          <a:bodyPr wrap="square" rtlCol="0">
            <a:spAutoFit/>
          </a:bodyPr>
          <a:lstStyle/>
          <a:p>
            <a:r>
              <a:rPr lang="en-US" sz="900" dirty="0"/>
              <a:t>http://</a:t>
            </a:r>
            <a:r>
              <a:rPr lang="en-US" sz="900" dirty="0" err="1"/>
              <a:t>cra.org</a:t>
            </a:r>
            <a:r>
              <a:rPr lang="en-US" sz="900" dirty="0"/>
              <a:t>/resources/best-practice-memos/incentivizing-quality-and-impact-evaluating-scholarship-in-hiring-tenure-and-promotion/</a:t>
            </a:r>
          </a:p>
        </p:txBody>
      </p:sp>
      <p:sp>
        <p:nvSpPr>
          <p:cNvPr id="6" name="Slide Number Placeholder 5"/>
          <p:cNvSpPr>
            <a:spLocks noGrp="1"/>
          </p:cNvSpPr>
          <p:nvPr>
            <p:ph type="sldNum" sz="quarter" idx="12"/>
          </p:nvPr>
        </p:nvSpPr>
        <p:spPr/>
        <p:txBody>
          <a:bodyPr/>
          <a:lstStyle/>
          <a:p>
            <a:fld id="{02C815F4-CBC3-FC4D-9A9F-5CEC3B44F972}" type="slidenum">
              <a:rPr lang="en-US" smtClean="0"/>
              <a:t>15</a:t>
            </a:fld>
            <a:endParaRPr lang="en-US"/>
          </a:p>
        </p:txBody>
      </p:sp>
    </p:spTree>
    <p:extLst>
      <p:ext uri="{BB962C8B-B14F-4D97-AF65-F5344CB8AC3E}">
        <p14:creationId xmlns:p14="http://schemas.microsoft.com/office/powerpoint/2010/main" val="8172296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Principle 3</a:t>
            </a:r>
            <a:endParaRPr lang="en-US" dirty="0"/>
          </a:p>
        </p:txBody>
      </p:sp>
      <p:sp>
        <p:nvSpPr>
          <p:cNvPr id="3" name="Content Placeholder 2"/>
          <p:cNvSpPr>
            <a:spLocks noGrp="1"/>
          </p:cNvSpPr>
          <p:nvPr>
            <p:ph idx="1"/>
          </p:nvPr>
        </p:nvSpPr>
        <p:spPr/>
        <p:txBody>
          <a:bodyPr/>
          <a:lstStyle/>
          <a:p>
            <a:r>
              <a:rPr lang="en-US" dirty="0"/>
              <a:t>Measure </a:t>
            </a:r>
            <a:r>
              <a:rPr lang="en-US" b="1" dirty="0"/>
              <a:t>locally relevant research </a:t>
            </a:r>
            <a:r>
              <a:rPr lang="en-US" dirty="0"/>
              <a:t>using appropriate metrics, including those that build on journal collections in local languages or that cover certain geographic locations. Big international citation databases (used most frequently to derive data used for constructing indicators) still mostly focus on English-language, western journals.   </a:t>
            </a:r>
          </a:p>
          <a:p>
            <a:pPr marL="0" indent="0">
              <a:buNone/>
            </a:pPr>
            <a:endParaRPr lang="en-US" dirty="0"/>
          </a:p>
        </p:txBody>
      </p:sp>
      <p:sp>
        <p:nvSpPr>
          <p:cNvPr id="4" name="Slide Number Placeholder 3"/>
          <p:cNvSpPr>
            <a:spLocks noGrp="1"/>
          </p:cNvSpPr>
          <p:nvPr>
            <p:ph type="sldNum" sz="quarter" idx="12"/>
          </p:nvPr>
        </p:nvSpPr>
        <p:spPr/>
        <p:txBody>
          <a:bodyPr/>
          <a:lstStyle/>
          <a:p>
            <a:fld id="{02C815F4-CBC3-FC4D-9A9F-5CEC3B44F972}" type="slidenum">
              <a:rPr lang="en-US" smtClean="0"/>
              <a:t>16</a:t>
            </a:fld>
            <a:endParaRPr lang="en-US"/>
          </a:p>
        </p:txBody>
      </p:sp>
    </p:spTree>
    <p:extLst>
      <p:ext uri="{BB962C8B-B14F-4D97-AF65-F5344CB8AC3E}">
        <p14:creationId xmlns:p14="http://schemas.microsoft.com/office/powerpoint/2010/main" val="38374203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260648"/>
            <a:ext cx="7772400" cy="1143000"/>
          </a:xfrm>
        </p:spPr>
        <p:txBody>
          <a:bodyPr>
            <a:noAutofit/>
          </a:bodyPr>
          <a:lstStyle/>
          <a:p>
            <a:r>
              <a:rPr lang="en-AU" sz="2400" dirty="0" smtClean="0">
                <a:solidFill>
                  <a:srgbClr val="FFFFFF"/>
                </a:solidFill>
                <a:latin typeface="+mn-lt"/>
              </a:rPr>
              <a:t>Example: Scientific, popular &amp; public debate publications at </a:t>
            </a:r>
            <a:r>
              <a:rPr lang="en-AU" sz="2400" dirty="0">
                <a:solidFill>
                  <a:srgbClr val="FFFFFF"/>
                </a:solidFill>
                <a:latin typeface="+mn-lt"/>
              </a:rPr>
              <a:t>N</a:t>
            </a:r>
            <a:r>
              <a:rPr lang="en-AU" sz="2400" dirty="0" smtClean="0">
                <a:solidFill>
                  <a:srgbClr val="FFFFFF"/>
                </a:solidFill>
                <a:latin typeface="+mn-lt"/>
              </a:rPr>
              <a:t>orwegian </a:t>
            </a:r>
            <a:br>
              <a:rPr lang="en-AU" sz="2400" dirty="0" smtClean="0">
                <a:solidFill>
                  <a:srgbClr val="FFFFFF"/>
                </a:solidFill>
                <a:latin typeface="+mn-lt"/>
              </a:rPr>
            </a:br>
            <a:r>
              <a:rPr lang="en-AU" sz="2400" dirty="0" smtClean="0">
                <a:solidFill>
                  <a:srgbClr val="FFFFFF"/>
                </a:solidFill>
                <a:latin typeface="+mn-lt"/>
              </a:rPr>
              <a:t>HE institutions</a:t>
            </a:r>
            <a:endParaRPr lang="en-AU" sz="2400" dirty="0">
              <a:solidFill>
                <a:srgbClr val="FFFFFF"/>
              </a:solidFill>
              <a:latin typeface="+mn-lt"/>
            </a:endParaRPr>
          </a:p>
        </p:txBody>
      </p:sp>
      <p:pic>
        <p:nvPicPr>
          <p:cNvPr id="62466" name="Picture 2"/>
          <p:cNvPicPr>
            <a:picLocks noGrp="1" noChangeAspect="1" noChangeArrowheads="1"/>
          </p:cNvPicPr>
          <p:nvPr>
            <p:ph idx="1"/>
          </p:nvPr>
        </p:nvPicPr>
        <p:blipFill>
          <a:blip r:embed="rId2"/>
          <a:stretch>
            <a:fillRect/>
          </a:stretch>
        </p:blipFill>
        <p:spPr bwMode="auto">
          <a:xfrm rot="5400000">
            <a:off x="2338419" y="871576"/>
            <a:ext cx="4749897" cy="5888554"/>
          </a:xfrm>
          <a:prstGeom prst="rect">
            <a:avLst/>
          </a:prstGeom>
          <a:noFill/>
          <a:ln w="9525">
            <a:noFill/>
            <a:miter lim="800000"/>
            <a:headEnd/>
            <a:tailEnd/>
          </a:ln>
        </p:spPr>
      </p:pic>
      <p:sp>
        <p:nvSpPr>
          <p:cNvPr id="6" name="TextBox 5"/>
          <p:cNvSpPr txBox="1"/>
          <p:nvPr/>
        </p:nvSpPr>
        <p:spPr>
          <a:xfrm>
            <a:off x="4120608" y="6240934"/>
            <a:ext cx="4865184" cy="230832"/>
          </a:xfrm>
          <a:prstGeom prst="rect">
            <a:avLst/>
          </a:prstGeom>
          <a:noFill/>
        </p:spPr>
        <p:txBody>
          <a:bodyPr wrap="square" rtlCol="0">
            <a:spAutoFit/>
          </a:bodyPr>
          <a:lstStyle/>
          <a:p>
            <a:r>
              <a:rPr lang="en-AU" sz="900" i="1" dirty="0" smtClean="0">
                <a:hlinkClick r:id="rId3"/>
              </a:rPr>
              <a:t>http://www.scientometrics-school.eu/images/esss1_Sivertsen.pdf</a:t>
            </a:r>
            <a:r>
              <a:rPr lang="en-AU" sz="900" i="1" dirty="0"/>
              <a:t> </a:t>
            </a:r>
            <a:r>
              <a:rPr lang="en-AU" sz="900" i="1" dirty="0" smtClean="0"/>
              <a:t>After </a:t>
            </a:r>
            <a:r>
              <a:rPr lang="en-AU" sz="900" i="1" dirty="0" err="1" smtClean="0"/>
              <a:t>Kyvik</a:t>
            </a:r>
            <a:r>
              <a:rPr lang="en-AU" sz="900" i="1" dirty="0" smtClean="0"/>
              <a:t>, 2005</a:t>
            </a:r>
            <a:endParaRPr lang="en-AU" sz="900" i="1" dirty="0"/>
          </a:p>
        </p:txBody>
      </p:sp>
      <p:sp>
        <p:nvSpPr>
          <p:cNvPr id="3" name="Slide Number Placeholder 2"/>
          <p:cNvSpPr>
            <a:spLocks noGrp="1"/>
          </p:cNvSpPr>
          <p:nvPr>
            <p:ph type="sldNum" sz="quarter" idx="12"/>
          </p:nvPr>
        </p:nvSpPr>
        <p:spPr/>
        <p:txBody>
          <a:bodyPr/>
          <a:lstStyle/>
          <a:p>
            <a:fld id="{02C815F4-CBC3-FC4D-9A9F-5CEC3B44F972}" type="slidenum">
              <a:rPr lang="en-US" smtClean="0"/>
              <a:t>17</a:t>
            </a:fld>
            <a:endParaRPr lang="en-US"/>
          </a:p>
        </p:txBody>
      </p:sp>
    </p:spTree>
    <p:extLst>
      <p:ext uri="{BB962C8B-B14F-4D97-AF65-F5344CB8AC3E}">
        <p14:creationId xmlns:p14="http://schemas.microsoft.com/office/powerpoint/2010/main" val="7088408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Example: Polish Sociology and Spanish Law</a:t>
            </a:r>
            <a:endParaRPr lang="en-US" dirty="0"/>
          </a:p>
        </p:txBody>
      </p:sp>
      <p:sp>
        <p:nvSpPr>
          <p:cNvPr id="3" name="Content Placeholder 2"/>
          <p:cNvSpPr>
            <a:spLocks noGrp="1"/>
          </p:cNvSpPr>
          <p:nvPr>
            <p:ph idx="1"/>
          </p:nvPr>
        </p:nvSpPr>
        <p:spPr>
          <a:xfrm>
            <a:off x="855250" y="2304908"/>
            <a:ext cx="7610476" cy="3670767"/>
          </a:xfrm>
        </p:spPr>
        <p:txBody>
          <a:bodyPr/>
          <a:lstStyle/>
          <a:p>
            <a:pPr marL="0" indent="0">
              <a:buNone/>
            </a:pPr>
            <a:endParaRPr lang="en-US" dirty="0"/>
          </a:p>
          <a:p>
            <a:r>
              <a:rPr lang="en-US" dirty="0" smtClean="0"/>
              <a:t>Some research NEEDS to be published in local language (culture-creating role and intended audiences are local and/or practitioner)</a:t>
            </a:r>
          </a:p>
          <a:p>
            <a:pPr marL="0" indent="0">
              <a:buNone/>
            </a:pPr>
            <a:endParaRPr lang="en-US" dirty="0" smtClean="0"/>
          </a:p>
          <a:p>
            <a:pPr lvl="1"/>
            <a:r>
              <a:rPr lang="en-US" dirty="0" smtClean="0"/>
              <a:t>Polish sociology in PSCI looks different than that in SSCI (Winclawska</a:t>
            </a:r>
            <a:r>
              <a:rPr lang="en-US" dirty="0"/>
              <a:t>,</a:t>
            </a:r>
            <a:r>
              <a:rPr lang="en-US" dirty="0" smtClean="0"/>
              <a:t>1996/Webster,1998)</a:t>
            </a:r>
          </a:p>
          <a:p>
            <a:pPr lvl="1"/>
            <a:r>
              <a:rPr lang="en-US" dirty="0" smtClean="0"/>
              <a:t>Current assessment regime in Spain (rewarding English-language publications) has a detrimental impact of Spanish law research (Hicks, 2015)  </a:t>
            </a:r>
            <a:endParaRPr lang="en-US" dirty="0"/>
          </a:p>
        </p:txBody>
      </p:sp>
      <p:sp>
        <p:nvSpPr>
          <p:cNvPr id="4" name="Slide Number Placeholder 3"/>
          <p:cNvSpPr>
            <a:spLocks noGrp="1"/>
          </p:cNvSpPr>
          <p:nvPr>
            <p:ph type="sldNum" sz="quarter" idx="12"/>
          </p:nvPr>
        </p:nvSpPr>
        <p:spPr/>
        <p:txBody>
          <a:bodyPr/>
          <a:lstStyle/>
          <a:p>
            <a:fld id="{02C815F4-CBC3-FC4D-9A9F-5CEC3B44F972}" type="slidenum">
              <a:rPr lang="en-US" smtClean="0"/>
              <a:t>18</a:t>
            </a:fld>
            <a:endParaRPr lang="en-US"/>
          </a:p>
        </p:txBody>
      </p:sp>
    </p:spTree>
    <p:extLst>
      <p:ext uri="{BB962C8B-B14F-4D97-AF65-F5344CB8AC3E}">
        <p14:creationId xmlns:p14="http://schemas.microsoft.com/office/powerpoint/2010/main" val="10653158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Principle 4</a:t>
            </a:r>
            <a:endParaRPr lang="en-US" dirty="0"/>
          </a:p>
        </p:txBody>
      </p:sp>
      <p:sp>
        <p:nvSpPr>
          <p:cNvPr id="3" name="Content Placeholder 2"/>
          <p:cNvSpPr>
            <a:spLocks noGrp="1"/>
          </p:cNvSpPr>
          <p:nvPr>
            <p:ph idx="1"/>
          </p:nvPr>
        </p:nvSpPr>
        <p:spPr/>
        <p:txBody>
          <a:bodyPr/>
          <a:lstStyle/>
          <a:p>
            <a:r>
              <a:rPr lang="en-US" dirty="0"/>
              <a:t>Metrics-based evaluation, to be trusted, should adhere to the standards </a:t>
            </a:r>
            <a:r>
              <a:rPr lang="en-US" b="1" dirty="0"/>
              <a:t>of openness and transparency in data collection and analysis</a:t>
            </a:r>
            <a:r>
              <a:rPr lang="en-US" dirty="0"/>
              <a:t>. </a:t>
            </a:r>
            <a:endParaRPr lang="en-US" dirty="0" smtClean="0"/>
          </a:p>
          <a:p>
            <a:r>
              <a:rPr lang="en-US" dirty="0" smtClean="0"/>
              <a:t>What </a:t>
            </a:r>
            <a:r>
              <a:rPr lang="en-US" dirty="0"/>
              <a:t>data are collected? How is it collected? How are citations captured? What are the exact methods and calculations used to develop indicators? Is the process open to scrutiny by experts and by the assessed? </a:t>
            </a:r>
          </a:p>
        </p:txBody>
      </p:sp>
      <p:sp>
        <p:nvSpPr>
          <p:cNvPr id="4" name="Slide Number Placeholder 3"/>
          <p:cNvSpPr>
            <a:spLocks noGrp="1"/>
          </p:cNvSpPr>
          <p:nvPr>
            <p:ph type="sldNum" sz="quarter" idx="12"/>
          </p:nvPr>
        </p:nvSpPr>
        <p:spPr/>
        <p:txBody>
          <a:bodyPr/>
          <a:lstStyle/>
          <a:p>
            <a:fld id="{02C815F4-CBC3-FC4D-9A9F-5CEC3B44F972}" type="slidenum">
              <a:rPr lang="en-US" smtClean="0"/>
              <a:t>19</a:t>
            </a:fld>
            <a:endParaRPr lang="en-US"/>
          </a:p>
        </p:txBody>
      </p:sp>
    </p:spTree>
    <p:extLst>
      <p:ext uri="{BB962C8B-B14F-4D97-AF65-F5344CB8AC3E}">
        <p14:creationId xmlns:p14="http://schemas.microsoft.com/office/powerpoint/2010/main" val="8134045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273" y="434847"/>
            <a:ext cx="8913813" cy="914400"/>
          </a:xfrm>
        </p:spPr>
        <p:txBody>
          <a:bodyPr/>
          <a:lstStyle/>
          <a:p>
            <a:r>
              <a:rPr lang="en-US" dirty="0" smtClean="0"/>
              <a:t>Metrics are everywhere</a:t>
            </a:r>
            <a:endParaRPr lang="en-US" dirty="0"/>
          </a:p>
        </p:txBody>
      </p:sp>
      <p:pic>
        <p:nvPicPr>
          <p:cNvPr id="4" name="Picture 3"/>
          <p:cNvPicPr>
            <a:picLocks noChangeAspect="1"/>
          </p:cNvPicPr>
          <p:nvPr/>
        </p:nvPicPr>
        <p:blipFill>
          <a:blip r:embed="rId2"/>
          <a:stretch>
            <a:fillRect/>
          </a:stretch>
        </p:blipFill>
        <p:spPr>
          <a:xfrm>
            <a:off x="145306" y="1534057"/>
            <a:ext cx="1746324" cy="3800439"/>
          </a:xfrm>
          <a:prstGeom prst="rect">
            <a:avLst/>
          </a:prstGeom>
        </p:spPr>
      </p:pic>
      <p:pic>
        <p:nvPicPr>
          <p:cNvPr id="5" name="Picture 4"/>
          <p:cNvPicPr>
            <a:picLocks noChangeAspect="1"/>
          </p:cNvPicPr>
          <p:nvPr/>
        </p:nvPicPr>
        <p:blipFill>
          <a:blip r:embed="rId3"/>
          <a:stretch>
            <a:fillRect/>
          </a:stretch>
        </p:blipFill>
        <p:spPr>
          <a:xfrm>
            <a:off x="1986211" y="1473015"/>
            <a:ext cx="1810558" cy="1605385"/>
          </a:xfrm>
          <a:prstGeom prst="rect">
            <a:avLst/>
          </a:prstGeom>
        </p:spPr>
      </p:pic>
      <p:pic>
        <p:nvPicPr>
          <p:cNvPr id="6" name="Picture 5"/>
          <p:cNvPicPr>
            <a:picLocks noChangeAspect="1"/>
          </p:cNvPicPr>
          <p:nvPr/>
        </p:nvPicPr>
        <p:blipFill>
          <a:blip r:embed="rId4"/>
          <a:stretch>
            <a:fillRect/>
          </a:stretch>
        </p:blipFill>
        <p:spPr>
          <a:xfrm>
            <a:off x="145306" y="5478971"/>
            <a:ext cx="3157856" cy="1228055"/>
          </a:xfrm>
          <a:prstGeom prst="rect">
            <a:avLst/>
          </a:prstGeom>
        </p:spPr>
      </p:pic>
      <p:pic>
        <p:nvPicPr>
          <p:cNvPr id="7" name="Picture 6"/>
          <p:cNvPicPr>
            <a:picLocks noChangeAspect="1"/>
          </p:cNvPicPr>
          <p:nvPr/>
        </p:nvPicPr>
        <p:blipFill>
          <a:blip r:embed="rId5"/>
          <a:stretch>
            <a:fillRect/>
          </a:stretch>
        </p:blipFill>
        <p:spPr>
          <a:xfrm>
            <a:off x="1891630" y="3617587"/>
            <a:ext cx="2222166" cy="1918417"/>
          </a:xfrm>
          <a:prstGeom prst="rect">
            <a:avLst/>
          </a:prstGeom>
        </p:spPr>
      </p:pic>
      <p:pic>
        <p:nvPicPr>
          <p:cNvPr id="8" name="Picture 7"/>
          <p:cNvPicPr>
            <a:picLocks noChangeAspect="1"/>
          </p:cNvPicPr>
          <p:nvPr/>
        </p:nvPicPr>
        <p:blipFill>
          <a:blip r:embed="rId6"/>
          <a:stretch>
            <a:fillRect/>
          </a:stretch>
        </p:blipFill>
        <p:spPr>
          <a:xfrm>
            <a:off x="7193737" y="4363720"/>
            <a:ext cx="1826978" cy="2235225"/>
          </a:xfrm>
          <a:prstGeom prst="rect">
            <a:avLst/>
          </a:prstGeom>
        </p:spPr>
      </p:pic>
      <p:pic>
        <p:nvPicPr>
          <p:cNvPr id="9" name="Picture 8"/>
          <p:cNvPicPr>
            <a:picLocks noChangeAspect="1"/>
          </p:cNvPicPr>
          <p:nvPr/>
        </p:nvPicPr>
        <p:blipFill>
          <a:blip r:embed="rId7"/>
          <a:stretch>
            <a:fillRect/>
          </a:stretch>
        </p:blipFill>
        <p:spPr>
          <a:xfrm>
            <a:off x="4362578" y="1445566"/>
            <a:ext cx="4658137" cy="1632834"/>
          </a:xfrm>
          <a:prstGeom prst="rect">
            <a:avLst/>
          </a:prstGeom>
        </p:spPr>
      </p:pic>
      <p:pic>
        <p:nvPicPr>
          <p:cNvPr id="10" name="Picture 9"/>
          <p:cNvPicPr>
            <a:picLocks noChangeAspect="1"/>
          </p:cNvPicPr>
          <p:nvPr/>
        </p:nvPicPr>
        <p:blipFill>
          <a:blip r:embed="rId8"/>
          <a:stretch>
            <a:fillRect/>
          </a:stretch>
        </p:blipFill>
        <p:spPr>
          <a:xfrm>
            <a:off x="4362578" y="3167966"/>
            <a:ext cx="3079941" cy="1408830"/>
          </a:xfrm>
          <a:prstGeom prst="rect">
            <a:avLst/>
          </a:prstGeom>
        </p:spPr>
      </p:pic>
      <p:pic>
        <p:nvPicPr>
          <p:cNvPr id="11" name="Picture 10"/>
          <p:cNvPicPr>
            <a:picLocks noChangeAspect="1"/>
          </p:cNvPicPr>
          <p:nvPr/>
        </p:nvPicPr>
        <p:blipFill>
          <a:blip r:embed="rId9"/>
          <a:stretch>
            <a:fillRect/>
          </a:stretch>
        </p:blipFill>
        <p:spPr>
          <a:xfrm>
            <a:off x="4113796" y="5077833"/>
            <a:ext cx="2969182" cy="1446130"/>
          </a:xfrm>
          <a:prstGeom prst="rect">
            <a:avLst/>
          </a:prstGeom>
        </p:spPr>
      </p:pic>
      <p:sp>
        <p:nvSpPr>
          <p:cNvPr id="12" name="Slide Number Placeholder 11"/>
          <p:cNvSpPr>
            <a:spLocks noGrp="1"/>
          </p:cNvSpPr>
          <p:nvPr>
            <p:ph type="sldNum" sz="quarter" idx="12"/>
          </p:nvPr>
        </p:nvSpPr>
        <p:spPr/>
        <p:txBody>
          <a:bodyPr/>
          <a:lstStyle/>
          <a:p>
            <a:fld id="{02C815F4-CBC3-FC4D-9A9F-5CEC3B44F972}" type="slidenum">
              <a:rPr lang="en-US" smtClean="0"/>
              <a:t>2</a:t>
            </a:fld>
            <a:endParaRPr lang="en-US"/>
          </a:p>
        </p:txBody>
      </p:sp>
    </p:spTree>
    <p:extLst>
      <p:ext uri="{BB962C8B-B14F-4D97-AF65-F5344CB8AC3E}">
        <p14:creationId xmlns:p14="http://schemas.microsoft.com/office/powerpoint/2010/main" val="5815485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Example: how much of my output is captured?</a:t>
            </a:r>
            <a:endParaRPr lang="en-US" dirty="0"/>
          </a:p>
        </p:txBody>
      </p:sp>
      <p:pic>
        <p:nvPicPr>
          <p:cNvPr id="4" name="Picture 2"/>
          <p:cNvPicPr>
            <a:picLocks noChangeAspect="1" noChangeArrowheads="1"/>
          </p:cNvPicPr>
          <p:nvPr/>
        </p:nvPicPr>
        <p:blipFill>
          <a:blip r:embed="rId2"/>
          <a:stretch>
            <a:fillRect/>
          </a:stretch>
        </p:blipFill>
        <p:spPr bwMode="auto">
          <a:xfrm>
            <a:off x="1743001" y="2185217"/>
            <a:ext cx="5854476" cy="4379002"/>
          </a:xfrm>
          <a:prstGeom prst="rect">
            <a:avLst/>
          </a:prstGeom>
          <a:noFill/>
          <a:ln w="9525">
            <a:noFill/>
            <a:miter lim="800000"/>
            <a:headEnd/>
            <a:tailEnd/>
          </a:ln>
          <a:effectLst/>
        </p:spPr>
      </p:pic>
      <p:sp>
        <p:nvSpPr>
          <p:cNvPr id="5" name="TextBox 4"/>
          <p:cNvSpPr txBox="1"/>
          <p:nvPr/>
        </p:nvSpPr>
        <p:spPr>
          <a:xfrm>
            <a:off x="7008813" y="6262360"/>
            <a:ext cx="1905000" cy="246221"/>
          </a:xfrm>
          <a:prstGeom prst="rect">
            <a:avLst/>
          </a:prstGeom>
          <a:noFill/>
        </p:spPr>
        <p:txBody>
          <a:bodyPr wrap="square" rtlCol="0">
            <a:spAutoFit/>
          </a:bodyPr>
          <a:lstStyle/>
          <a:p>
            <a:pPr algn="r"/>
            <a:r>
              <a:rPr lang="en-AU" sz="1000" i="1" dirty="0" smtClean="0"/>
              <a:t>L. Butler, 2006 </a:t>
            </a:r>
            <a:endParaRPr lang="en-AU" sz="1000" i="1" dirty="0"/>
          </a:p>
        </p:txBody>
      </p:sp>
      <p:sp>
        <p:nvSpPr>
          <p:cNvPr id="6" name="Slide Number Placeholder 5"/>
          <p:cNvSpPr>
            <a:spLocks noGrp="1"/>
          </p:cNvSpPr>
          <p:nvPr>
            <p:ph type="sldNum" sz="quarter" idx="12"/>
          </p:nvPr>
        </p:nvSpPr>
        <p:spPr/>
        <p:txBody>
          <a:bodyPr/>
          <a:lstStyle/>
          <a:p>
            <a:fld id="{02C815F4-CBC3-FC4D-9A9F-5CEC3B44F972}" type="slidenum">
              <a:rPr lang="en-US" smtClean="0"/>
              <a:t>20</a:t>
            </a:fld>
            <a:endParaRPr lang="en-US"/>
          </a:p>
        </p:txBody>
      </p:sp>
    </p:spTree>
    <p:extLst>
      <p:ext uri="{BB962C8B-B14F-4D97-AF65-F5344CB8AC3E}">
        <p14:creationId xmlns:p14="http://schemas.microsoft.com/office/powerpoint/2010/main" val="5621025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19520"/>
            <a:ext cx="6018019" cy="1948123"/>
          </a:xfrm>
          <a:prstGeom prst="rect">
            <a:avLst/>
          </a:prstGeom>
        </p:spPr>
      </p:pic>
      <p:pic>
        <p:nvPicPr>
          <p:cNvPr id="3" name="Picture 2"/>
          <p:cNvPicPr>
            <a:picLocks noChangeAspect="1"/>
          </p:cNvPicPr>
          <p:nvPr/>
        </p:nvPicPr>
        <p:blipFill>
          <a:blip r:embed="rId3"/>
          <a:stretch>
            <a:fillRect/>
          </a:stretch>
        </p:blipFill>
        <p:spPr>
          <a:xfrm>
            <a:off x="1726240" y="2457191"/>
            <a:ext cx="7417759" cy="1738917"/>
          </a:xfrm>
          <a:prstGeom prst="rect">
            <a:avLst/>
          </a:prstGeom>
        </p:spPr>
      </p:pic>
      <p:pic>
        <p:nvPicPr>
          <p:cNvPr id="4" name="Picture 3"/>
          <p:cNvPicPr>
            <a:picLocks noChangeAspect="1"/>
          </p:cNvPicPr>
          <p:nvPr/>
        </p:nvPicPr>
        <p:blipFill>
          <a:blip r:embed="rId4"/>
          <a:stretch>
            <a:fillRect/>
          </a:stretch>
        </p:blipFill>
        <p:spPr>
          <a:xfrm>
            <a:off x="168463" y="4312731"/>
            <a:ext cx="6422668" cy="2401089"/>
          </a:xfrm>
          <a:prstGeom prst="rect">
            <a:avLst/>
          </a:prstGeom>
        </p:spPr>
      </p:pic>
      <p:sp>
        <p:nvSpPr>
          <p:cNvPr id="5" name="Slide Number Placeholder 4"/>
          <p:cNvSpPr>
            <a:spLocks noGrp="1"/>
          </p:cNvSpPr>
          <p:nvPr>
            <p:ph type="sldNum" sz="quarter" idx="12"/>
          </p:nvPr>
        </p:nvSpPr>
        <p:spPr/>
        <p:txBody>
          <a:bodyPr/>
          <a:lstStyle/>
          <a:p>
            <a:fld id="{02C815F4-CBC3-FC4D-9A9F-5CEC3B44F972}" type="slidenum">
              <a:rPr lang="en-US" smtClean="0"/>
              <a:t>21</a:t>
            </a:fld>
            <a:endParaRPr lang="en-US"/>
          </a:p>
        </p:txBody>
      </p:sp>
    </p:spTree>
    <p:extLst>
      <p:ext uri="{BB962C8B-B14F-4D97-AF65-F5344CB8AC3E}">
        <p14:creationId xmlns:p14="http://schemas.microsoft.com/office/powerpoint/2010/main" val="423354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Principle 5</a:t>
            </a:r>
            <a:endParaRPr lang="en-US" dirty="0"/>
          </a:p>
        </p:txBody>
      </p:sp>
      <p:sp>
        <p:nvSpPr>
          <p:cNvPr id="3" name="Content Placeholder 2"/>
          <p:cNvSpPr>
            <a:spLocks noGrp="1"/>
          </p:cNvSpPr>
          <p:nvPr>
            <p:ph idx="1"/>
          </p:nvPr>
        </p:nvSpPr>
        <p:spPr/>
        <p:txBody>
          <a:bodyPr/>
          <a:lstStyle/>
          <a:p>
            <a:r>
              <a:rPr lang="en-US" dirty="0"/>
              <a:t>Those who are evaluated should be able to verify data and the analyses used in the assessment process. </a:t>
            </a:r>
            <a:endParaRPr lang="en-US" dirty="0" smtClean="0"/>
          </a:p>
          <a:p>
            <a:pPr marL="0" indent="0">
              <a:buNone/>
            </a:pPr>
            <a:endParaRPr lang="en-US" dirty="0" smtClean="0"/>
          </a:p>
          <a:p>
            <a:pPr lvl="1"/>
            <a:r>
              <a:rPr lang="en-US" dirty="0" smtClean="0"/>
              <a:t>Are </a:t>
            </a:r>
            <a:r>
              <a:rPr lang="en-US" dirty="0"/>
              <a:t>all relevant outputs identified, captured and analyzed? </a:t>
            </a:r>
          </a:p>
          <a:p>
            <a:endParaRPr lang="en-US" dirty="0"/>
          </a:p>
        </p:txBody>
      </p:sp>
      <p:sp>
        <p:nvSpPr>
          <p:cNvPr id="4" name="Slide Number Placeholder 3"/>
          <p:cNvSpPr>
            <a:spLocks noGrp="1"/>
          </p:cNvSpPr>
          <p:nvPr>
            <p:ph type="sldNum" sz="quarter" idx="12"/>
          </p:nvPr>
        </p:nvSpPr>
        <p:spPr/>
        <p:txBody>
          <a:bodyPr/>
          <a:lstStyle/>
          <a:p>
            <a:fld id="{02C815F4-CBC3-FC4D-9A9F-5CEC3B44F972}" type="slidenum">
              <a:rPr lang="en-US" smtClean="0"/>
              <a:t>22</a:t>
            </a:fld>
            <a:endParaRPr lang="en-US"/>
          </a:p>
        </p:txBody>
      </p:sp>
    </p:spTree>
    <p:extLst>
      <p:ext uri="{BB962C8B-B14F-4D97-AF65-F5344CB8AC3E}">
        <p14:creationId xmlns:p14="http://schemas.microsoft.com/office/powerpoint/2010/main" val="15565477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0711" y="203935"/>
            <a:ext cx="8913813" cy="914400"/>
          </a:xfrm>
        </p:spPr>
        <p:txBody>
          <a:bodyPr/>
          <a:lstStyle/>
          <a:p>
            <a:r>
              <a:rPr lang="en-US" dirty="0" smtClean="0"/>
              <a:t>Example</a:t>
            </a:r>
            <a:endParaRPr lang="en-US" dirty="0"/>
          </a:p>
        </p:txBody>
      </p:sp>
      <p:pic>
        <p:nvPicPr>
          <p:cNvPr id="4" name="Picture 3"/>
          <p:cNvPicPr>
            <a:picLocks noChangeAspect="1"/>
          </p:cNvPicPr>
          <p:nvPr/>
        </p:nvPicPr>
        <p:blipFill>
          <a:blip r:embed="rId2"/>
          <a:stretch>
            <a:fillRect/>
          </a:stretch>
        </p:blipFill>
        <p:spPr>
          <a:xfrm>
            <a:off x="0" y="1239740"/>
            <a:ext cx="4056082" cy="4447635"/>
          </a:xfrm>
          <a:prstGeom prst="rect">
            <a:avLst/>
          </a:prstGeom>
        </p:spPr>
      </p:pic>
      <p:pic>
        <p:nvPicPr>
          <p:cNvPr id="5" name="Picture 4"/>
          <p:cNvPicPr>
            <a:picLocks noChangeAspect="1"/>
          </p:cNvPicPr>
          <p:nvPr/>
        </p:nvPicPr>
        <p:blipFill>
          <a:blip r:embed="rId3"/>
          <a:stretch>
            <a:fillRect/>
          </a:stretch>
        </p:blipFill>
        <p:spPr>
          <a:xfrm>
            <a:off x="1054324" y="4906325"/>
            <a:ext cx="7950200" cy="1562100"/>
          </a:xfrm>
          <a:prstGeom prst="rect">
            <a:avLst/>
          </a:prstGeom>
        </p:spPr>
      </p:pic>
      <p:sp>
        <p:nvSpPr>
          <p:cNvPr id="6" name="Rectangle 5"/>
          <p:cNvSpPr/>
          <p:nvPr/>
        </p:nvSpPr>
        <p:spPr>
          <a:xfrm>
            <a:off x="1054324" y="4906325"/>
            <a:ext cx="4777102" cy="237985"/>
          </a:xfrm>
          <a:prstGeom prst="rect">
            <a:avLst/>
          </a:prstGeom>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12"/>
          </p:nvPr>
        </p:nvSpPr>
        <p:spPr/>
        <p:txBody>
          <a:bodyPr/>
          <a:lstStyle/>
          <a:p>
            <a:fld id="{02C815F4-CBC3-FC4D-9A9F-5CEC3B44F972}" type="slidenum">
              <a:rPr lang="en-US" smtClean="0"/>
              <a:t>23</a:t>
            </a:fld>
            <a:endParaRPr lang="en-US"/>
          </a:p>
        </p:txBody>
      </p:sp>
    </p:spTree>
    <p:extLst>
      <p:ext uri="{BB962C8B-B14F-4D97-AF65-F5344CB8AC3E}">
        <p14:creationId xmlns:p14="http://schemas.microsoft.com/office/powerpoint/2010/main" val="895238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1091" y="624932"/>
            <a:ext cx="8878636" cy="4904168"/>
          </a:xfrm>
          <a:prstGeom prst="rect">
            <a:avLst/>
          </a:prstGeom>
        </p:spPr>
      </p:pic>
      <p:sp>
        <p:nvSpPr>
          <p:cNvPr id="4" name="TextBox 3"/>
          <p:cNvSpPr txBox="1"/>
          <p:nvPr/>
        </p:nvSpPr>
        <p:spPr>
          <a:xfrm>
            <a:off x="5402052" y="5869936"/>
            <a:ext cx="3424459" cy="369332"/>
          </a:xfrm>
          <a:prstGeom prst="rect">
            <a:avLst/>
          </a:prstGeom>
          <a:noFill/>
        </p:spPr>
        <p:txBody>
          <a:bodyPr wrap="square" rtlCol="0">
            <a:spAutoFit/>
          </a:bodyPr>
          <a:lstStyle/>
          <a:p>
            <a:r>
              <a:rPr lang="en-US" dirty="0"/>
              <a:t>https://</a:t>
            </a:r>
            <a:r>
              <a:rPr lang="en-US" dirty="0" err="1"/>
              <a:t>facultyinfo.pitt.edu</a:t>
            </a:r>
            <a:r>
              <a:rPr lang="en-US" dirty="0"/>
              <a:t>/</a:t>
            </a:r>
          </a:p>
        </p:txBody>
      </p:sp>
      <p:sp>
        <p:nvSpPr>
          <p:cNvPr id="5" name="Slide Number Placeholder 4"/>
          <p:cNvSpPr>
            <a:spLocks noGrp="1"/>
          </p:cNvSpPr>
          <p:nvPr>
            <p:ph type="sldNum" sz="quarter" idx="12"/>
          </p:nvPr>
        </p:nvSpPr>
        <p:spPr/>
        <p:txBody>
          <a:bodyPr/>
          <a:lstStyle/>
          <a:p>
            <a:fld id="{02C815F4-CBC3-FC4D-9A9F-5CEC3B44F972}" type="slidenum">
              <a:rPr lang="en-US" smtClean="0"/>
              <a:t>24</a:t>
            </a:fld>
            <a:endParaRPr lang="en-US"/>
          </a:p>
        </p:txBody>
      </p:sp>
    </p:spTree>
    <p:extLst>
      <p:ext uri="{BB962C8B-B14F-4D97-AF65-F5344CB8AC3E}">
        <p14:creationId xmlns:p14="http://schemas.microsoft.com/office/powerpoint/2010/main" val="2067678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Principle 6</a:t>
            </a:r>
            <a:endParaRPr lang="en-US" dirty="0"/>
          </a:p>
        </p:txBody>
      </p:sp>
      <p:sp>
        <p:nvSpPr>
          <p:cNvPr id="3" name="Content Placeholder 2"/>
          <p:cNvSpPr>
            <a:spLocks noGrp="1"/>
          </p:cNvSpPr>
          <p:nvPr>
            <p:ph idx="1"/>
          </p:nvPr>
        </p:nvSpPr>
        <p:spPr/>
        <p:txBody>
          <a:bodyPr/>
          <a:lstStyle/>
          <a:p>
            <a:r>
              <a:rPr lang="en-US" dirty="0" smtClean="0"/>
              <a:t>Metrics cannot be </a:t>
            </a:r>
            <a:r>
              <a:rPr lang="en-US" dirty="0"/>
              <a:t>applied equally across all </a:t>
            </a:r>
            <a:r>
              <a:rPr lang="en-US" dirty="0" smtClean="0"/>
              <a:t>disciplines </a:t>
            </a:r>
            <a:endParaRPr lang="en-US" dirty="0"/>
          </a:p>
        </p:txBody>
      </p:sp>
      <p:sp>
        <p:nvSpPr>
          <p:cNvPr id="4" name="Slide Number Placeholder 3"/>
          <p:cNvSpPr>
            <a:spLocks noGrp="1"/>
          </p:cNvSpPr>
          <p:nvPr>
            <p:ph type="sldNum" sz="quarter" idx="12"/>
          </p:nvPr>
        </p:nvSpPr>
        <p:spPr/>
        <p:txBody>
          <a:bodyPr/>
          <a:lstStyle/>
          <a:p>
            <a:fld id="{02C815F4-CBC3-FC4D-9A9F-5CEC3B44F972}" type="slidenum">
              <a:rPr lang="en-US" smtClean="0"/>
              <a:t>25</a:t>
            </a:fld>
            <a:endParaRPr lang="en-US"/>
          </a:p>
        </p:txBody>
      </p:sp>
    </p:spTree>
    <p:extLst>
      <p:ext uri="{BB962C8B-B14F-4D97-AF65-F5344CB8AC3E}">
        <p14:creationId xmlns:p14="http://schemas.microsoft.com/office/powerpoint/2010/main" val="32652712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2738895383"/>
              </p:ext>
            </p:extLst>
          </p:nvPr>
        </p:nvGraphicFramePr>
        <p:xfrm>
          <a:off x="333376" y="1358488"/>
          <a:ext cx="8406085" cy="5219427"/>
        </p:xfrm>
        <a:graphic>
          <a:graphicData uri="http://schemas.openxmlformats.org/drawingml/2006/chart">
            <c:chart xmlns:c="http://schemas.openxmlformats.org/drawingml/2006/chart" xmlns:r="http://schemas.openxmlformats.org/officeDocument/2006/relationships" r:id="rId2"/>
          </a:graphicData>
        </a:graphic>
      </p:graphicFrame>
      <p:sp>
        <p:nvSpPr>
          <p:cNvPr id="5" name="Oval 4"/>
          <p:cNvSpPr/>
          <p:nvPr/>
        </p:nvSpPr>
        <p:spPr>
          <a:xfrm>
            <a:off x="4543411" y="2604350"/>
            <a:ext cx="310768" cy="2026496"/>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a:xfrm>
            <a:off x="0" y="327718"/>
            <a:ext cx="8913813" cy="914400"/>
          </a:xfrm>
        </p:spPr>
        <p:txBody>
          <a:bodyPr>
            <a:normAutofit fontScale="90000"/>
          </a:bodyPr>
          <a:lstStyle/>
          <a:p>
            <a:r>
              <a:rPr lang="en-US" dirty="0" smtClean="0"/>
              <a:t>Example: All disciplines are not equal (</a:t>
            </a:r>
            <a:r>
              <a:rPr lang="is-IS" dirty="0" smtClean="0"/>
              <a:t>…</a:t>
            </a:r>
            <a:r>
              <a:rPr lang="en-US" dirty="0" err="1" smtClean="0"/>
              <a:t>bibliometrically</a:t>
            </a:r>
            <a:r>
              <a:rPr lang="en-US" dirty="0" smtClean="0"/>
              <a:t>)</a:t>
            </a:r>
            <a:endParaRPr lang="en-US" dirty="0"/>
          </a:p>
        </p:txBody>
      </p:sp>
      <p:sp>
        <p:nvSpPr>
          <p:cNvPr id="7" name="Slide Number Placeholder 6"/>
          <p:cNvSpPr>
            <a:spLocks noGrp="1"/>
          </p:cNvSpPr>
          <p:nvPr>
            <p:ph type="sldNum" sz="quarter" idx="12"/>
          </p:nvPr>
        </p:nvSpPr>
        <p:spPr/>
        <p:txBody>
          <a:bodyPr/>
          <a:lstStyle/>
          <a:p>
            <a:fld id="{02C815F4-CBC3-FC4D-9A9F-5CEC3B44F972}" type="slidenum">
              <a:rPr lang="en-US" smtClean="0"/>
              <a:t>26</a:t>
            </a:fld>
            <a:endParaRPr lang="en-US"/>
          </a:p>
        </p:txBody>
      </p:sp>
    </p:spTree>
    <p:extLst>
      <p:ext uri="{BB962C8B-B14F-4D97-AF65-F5344CB8AC3E}">
        <p14:creationId xmlns:p14="http://schemas.microsoft.com/office/powerpoint/2010/main" val="20030763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2693828570"/>
              </p:ext>
            </p:extLst>
          </p:nvPr>
        </p:nvGraphicFramePr>
        <p:xfrm>
          <a:off x="797186" y="1188877"/>
          <a:ext cx="7404377" cy="5282399"/>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216186" y="432319"/>
            <a:ext cx="8201564" cy="369332"/>
          </a:xfrm>
          <a:prstGeom prst="rect">
            <a:avLst/>
          </a:prstGeom>
          <a:noFill/>
        </p:spPr>
        <p:txBody>
          <a:bodyPr wrap="square" rtlCol="0">
            <a:spAutoFit/>
          </a:bodyPr>
          <a:lstStyle/>
          <a:p>
            <a:r>
              <a:rPr lang="en-US" dirty="0" smtClean="0"/>
              <a:t>Psychology – 4.6 CPP</a:t>
            </a:r>
            <a:endParaRPr lang="en-US" dirty="0"/>
          </a:p>
        </p:txBody>
      </p:sp>
      <p:sp>
        <p:nvSpPr>
          <p:cNvPr id="7" name="Slide Number Placeholder 6"/>
          <p:cNvSpPr>
            <a:spLocks noGrp="1"/>
          </p:cNvSpPr>
          <p:nvPr>
            <p:ph type="sldNum" sz="quarter" idx="12"/>
          </p:nvPr>
        </p:nvSpPr>
        <p:spPr/>
        <p:txBody>
          <a:bodyPr/>
          <a:lstStyle/>
          <a:p>
            <a:fld id="{02C815F4-CBC3-FC4D-9A9F-5CEC3B44F972}" type="slidenum">
              <a:rPr lang="en-US" smtClean="0"/>
              <a:t>27</a:t>
            </a:fld>
            <a:endParaRPr lang="en-US"/>
          </a:p>
        </p:txBody>
      </p:sp>
    </p:spTree>
    <p:extLst>
      <p:ext uri="{BB962C8B-B14F-4D97-AF65-F5344CB8AC3E}">
        <p14:creationId xmlns:p14="http://schemas.microsoft.com/office/powerpoint/2010/main" val="36703155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5"/>
          <p:cNvSpPr>
            <a:spLocks noGrp="1" noChangeArrowheads="1"/>
          </p:cNvSpPr>
          <p:nvPr>
            <p:ph type="title"/>
          </p:nvPr>
        </p:nvSpPr>
        <p:spPr>
          <a:xfrm>
            <a:off x="58738" y="465345"/>
            <a:ext cx="8610600" cy="928694"/>
          </a:xfrm>
        </p:spPr>
        <p:txBody>
          <a:bodyPr anchor="t">
            <a:normAutofit/>
          </a:bodyPr>
          <a:lstStyle/>
          <a:p>
            <a:pPr>
              <a:lnSpc>
                <a:spcPct val="100000"/>
              </a:lnSpc>
              <a:spcBef>
                <a:spcPts val="600"/>
              </a:spcBef>
            </a:pPr>
            <a:r>
              <a:rPr lang="en-US" sz="3100" dirty="0" smtClean="0">
                <a:solidFill>
                  <a:srgbClr val="FFFFFF"/>
                </a:solidFill>
                <a:latin typeface="+mn-lt"/>
              </a:rPr>
              <a:t>Example: Not all disciplines are equal</a:t>
            </a:r>
            <a:endParaRPr lang="en-US" sz="1800" dirty="0" smtClean="0">
              <a:solidFill>
                <a:srgbClr val="FFFFFF"/>
              </a:solidFill>
            </a:endParaRPr>
          </a:p>
        </p:txBody>
      </p:sp>
      <p:pic>
        <p:nvPicPr>
          <p:cNvPr id="8195" name="Picture 8"/>
          <p:cNvPicPr>
            <a:picLocks noChangeAspect="1" noChangeArrowheads="1"/>
          </p:cNvPicPr>
          <p:nvPr/>
        </p:nvPicPr>
        <p:blipFill>
          <a:blip r:embed="rId3"/>
          <a:srcRect/>
          <a:stretch>
            <a:fillRect/>
          </a:stretch>
        </p:blipFill>
        <p:spPr bwMode="auto">
          <a:xfrm>
            <a:off x="449489" y="1752916"/>
            <a:ext cx="8512175" cy="4703772"/>
          </a:xfrm>
          <a:prstGeom prst="rect">
            <a:avLst/>
          </a:prstGeom>
          <a:noFill/>
          <a:ln w="9525">
            <a:noFill/>
            <a:miter lim="800000"/>
            <a:headEnd/>
            <a:tailEnd/>
          </a:ln>
        </p:spPr>
      </p:pic>
      <p:sp>
        <p:nvSpPr>
          <p:cNvPr id="9" name="Title 1"/>
          <p:cNvSpPr txBox="1">
            <a:spLocks/>
          </p:cNvSpPr>
          <p:nvPr/>
        </p:nvSpPr>
        <p:spPr bwMode="gray">
          <a:xfrm>
            <a:off x="115888" y="98425"/>
            <a:ext cx="8553450" cy="457200"/>
          </a:xfrm>
          <a:prstGeom prst="rect">
            <a:avLst/>
          </a:prstGeom>
          <a:noFill/>
          <a:ln w="9525">
            <a:noFill/>
            <a:miter lim="800000"/>
            <a:headEnd/>
            <a:tailEnd/>
          </a:ln>
        </p:spPr>
        <p:txBody>
          <a:bodyPr lIns="0" tIns="0" rIns="0" bIns="0"/>
          <a:lstStyle/>
          <a:p>
            <a:pPr>
              <a:defRPr/>
            </a:pPr>
            <a:endParaRPr lang="en-US" sz="2200" i="1" kern="0" dirty="0">
              <a:solidFill>
                <a:schemeClr val="tx2"/>
              </a:solidFill>
              <a:latin typeface="Arial Rounded MT Bold" pitchFamily="34" charset="0"/>
              <a:ea typeface="+mj-ea"/>
              <a:cs typeface="+mj-cs"/>
            </a:endParaRPr>
          </a:p>
        </p:txBody>
      </p:sp>
      <p:sp>
        <p:nvSpPr>
          <p:cNvPr id="2" name="Slide Number Placeholder 1"/>
          <p:cNvSpPr>
            <a:spLocks noGrp="1"/>
          </p:cNvSpPr>
          <p:nvPr>
            <p:ph type="sldNum" sz="quarter" idx="12"/>
          </p:nvPr>
        </p:nvSpPr>
        <p:spPr/>
        <p:txBody>
          <a:bodyPr/>
          <a:lstStyle/>
          <a:p>
            <a:fld id="{02C815F4-CBC3-FC4D-9A9F-5CEC3B44F972}" type="slidenum">
              <a:rPr lang="en-US" smtClean="0"/>
              <a:t>28</a:t>
            </a:fld>
            <a:endParaRPr lang="en-US"/>
          </a:p>
        </p:txBody>
      </p:sp>
    </p:spTree>
    <p:extLst>
      <p:ext uri="{BB962C8B-B14F-4D97-AF65-F5344CB8AC3E}">
        <p14:creationId xmlns:p14="http://schemas.microsoft.com/office/powerpoint/2010/main" val="21281133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fade">
                                      <p:cBhvr>
                                        <p:cTn id="7" dur="1000"/>
                                        <p:tgtEl>
                                          <p:spTgt spid="8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25625"/>
            <a:ext cx="8913813" cy="914400"/>
          </a:xfrm>
        </p:spPr>
        <p:txBody>
          <a:bodyPr>
            <a:noAutofit/>
          </a:bodyPr>
          <a:lstStyle/>
          <a:p>
            <a:r>
              <a:rPr lang="en-US" sz="2800" dirty="0" smtClean="0"/>
              <a:t>Example: “novel research” (defined by concentration of distant references)</a:t>
            </a:r>
            <a:endParaRPr lang="en-US" sz="2800" dirty="0"/>
          </a:p>
        </p:txBody>
      </p:sp>
      <p:sp>
        <p:nvSpPr>
          <p:cNvPr id="3" name="Content Placeholder 2"/>
          <p:cNvSpPr>
            <a:spLocks noGrp="1"/>
          </p:cNvSpPr>
          <p:nvPr>
            <p:ph idx="1"/>
          </p:nvPr>
        </p:nvSpPr>
        <p:spPr>
          <a:xfrm>
            <a:off x="436565" y="2389317"/>
            <a:ext cx="8229600" cy="3183647"/>
          </a:xfrm>
        </p:spPr>
        <p:txBody>
          <a:bodyPr/>
          <a:lstStyle/>
          <a:p>
            <a:r>
              <a:rPr lang="en-US" dirty="0" smtClean="0"/>
              <a:t>More likely to be in top 1% in its field and more likely be cited by other papers in top 1%</a:t>
            </a:r>
          </a:p>
          <a:p>
            <a:r>
              <a:rPr lang="en-US" dirty="0" smtClean="0"/>
              <a:t>Delayed recognition</a:t>
            </a:r>
          </a:p>
          <a:p>
            <a:r>
              <a:rPr lang="en-US" dirty="0" smtClean="0"/>
              <a:t>Cited outside “home” field</a:t>
            </a:r>
          </a:p>
          <a:p>
            <a:r>
              <a:rPr lang="en-US" dirty="0" smtClean="0"/>
              <a:t>Less likely to be published in top IF journal</a:t>
            </a:r>
            <a:endParaRPr lang="en-US" dirty="0"/>
          </a:p>
        </p:txBody>
      </p:sp>
      <p:sp>
        <p:nvSpPr>
          <p:cNvPr id="5" name="TextBox 4"/>
          <p:cNvSpPr txBox="1"/>
          <p:nvPr/>
        </p:nvSpPr>
        <p:spPr>
          <a:xfrm>
            <a:off x="4895657" y="5904104"/>
            <a:ext cx="4137406" cy="707886"/>
          </a:xfrm>
          <a:prstGeom prst="rect">
            <a:avLst/>
          </a:prstGeom>
          <a:noFill/>
        </p:spPr>
        <p:txBody>
          <a:bodyPr wrap="square" rtlCol="0">
            <a:spAutoFit/>
          </a:bodyPr>
          <a:lstStyle/>
          <a:p>
            <a:r>
              <a:rPr lang="en-US" sz="1000" dirty="0" smtClean="0"/>
              <a:t>Wang J, </a:t>
            </a:r>
            <a:r>
              <a:rPr lang="en-US" sz="1000" dirty="0" err="1" smtClean="0"/>
              <a:t>Veugelers</a:t>
            </a:r>
            <a:r>
              <a:rPr lang="en-US" sz="1000" dirty="0" smtClean="0"/>
              <a:t> R, Stephan P (2016) </a:t>
            </a:r>
            <a:r>
              <a:rPr lang="en-US" sz="1000" i="1" dirty="0" smtClean="0"/>
              <a:t>Bias against novelty in science:  A cautionary tale for users of </a:t>
            </a:r>
            <a:r>
              <a:rPr lang="en-US" sz="1000" i="1" dirty="0" err="1" smtClean="0"/>
              <a:t>bibliometric</a:t>
            </a:r>
            <a:r>
              <a:rPr lang="en-US" sz="1000" i="1" dirty="0" smtClean="0"/>
              <a:t> indicators</a:t>
            </a:r>
            <a:r>
              <a:rPr lang="en-US" sz="1000" dirty="0" smtClean="0"/>
              <a:t>. CEPR Discussion Paper No. DP11228; NBER Working Paper No. 22180.</a:t>
            </a:r>
            <a:endParaRPr lang="en-US" sz="1000" dirty="0"/>
          </a:p>
        </p:txBody>
      </p:sp>
      <p:sp>
        <p:nvSpPr>
          <p:cNvPr id="4" name="Slide Number Placeholder 3"/>
          <p:cNvSpPr>
            <a:spLocks noGrp="1"/>
          </p:cNvSpPr>
          <p:nvPr>
            <p:ph type="sldNum" sz="quarter" idx="12"/>
          </p:nvPr>
        </p:nvSpPr>
        <p:spPr/>
        <p:txBody>
          <a:bodyPr/>
          <a:lstStyle/>
          <a:p>
            <a:fld id="{02C815F4-CBC3-FC4D-9A9F-5CEC3B44F972}" type="slidenum">
              <a:rPr lang="en-US" smtClean="0"/>
              <a:t>29</a:t>
            </a:fld>
            <a:endParaRPr lang="en-US"/>
          </a:p>
        </p:txBody>
      </p:sp>
    </p:spTree>
    <p:extLst>
      <p:ext uri="{BB962C8B-B14F-4D97-AF65-F5344CB8AC3E}">
        <p14:creationId xmlns:p14="http://schemas.microsoft.com/office/powerpoint/2010/main" val="11238991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Everyone talks about</a:t>
            </a:r>
            <a:r>
              <a:rPr lang="is-IS" dirty="0" smtClean="0"/>
              <a:t>…</a:t>
            </a:r>
            <a:endParaRPr lang="en-US" dirty="0"/>
          </a:p>
        </p:txBody>
      </p:sp>
      <p:sp>
        <p:nvSpPr>
          <p:cNvPr id="3" name="Content Placeholder 2"/>
          <p:cNvSpPr>
            <a:spLocks noGrp="1"/>
          </p:cNvSpPr>
          <p:nvPr>
            <p:ph idx="1"/>
          </p:nvPr>
        </p:nvSpPr>
        <p:spPr>
          <a:xfrm>
            <a:off x="879474" y="2773362"/>
            <a:ext cx="7610476" cy="3670767"/>
          </a:xfrm>
        </p:spPr>
        <p:txBody>
          <a:bodyPr>
            <a:normAutofit fontScale="92500" lnSpcReduction="20000"/>
          </a:bodyPr>
          <a:lstStyle/>
          <a:p>
            <a:r>
              <a:rPr lang="en-US" dirty="0" smtClean="0"/>
              <a:t>Productivity (publications counts)</a:t>
            </a:r>
          </a:p>
          <a:p>
            <a:pPr lvl="1"/>
            <a:r>
              <a:rPr lang="en-US" dirty="0" smtClean="0"/>
              <a:t> leads to “salami slicing”, maybe</a:t>
            </a:r>
          </a:p>
          <a:p>
            <a:pPr lvl="1"/>
            <a:r>
              <a:rPr lang="en-US" dirty="0"/>
              <a:t>q</a:t>
            </a:r>
            <a:r>
              <a:rPr lang="en-US" dirty="0" smtClean="0"/>
              <a:t>uantity vs quality</a:t>
            </a:r>
          </a:p>
          <a:p>
            <a:r>
              <a:rPr lang="en-US" dirty="0" smtClean="0"/>
              <a:t>Impact (citation counts) </a:t>
            </a:r>
          </a:p>
          <a:p>
            <a:pPr lvl="1"/>
            <a:r>
              <a:rPr lang="en-US" dirty="0" smtClean="0"/>
              <a:t>but what impact?</a:t>
            </a:r>
          </a:p>
          <a:p>
            <a:r>
              <a:rPr lang="en-US" dirty="0" smtClean="0"/>
              <a:t>Impact factor </a:t>
            </a:r>
          </a:p>
          <a:p>
            <a:pPr lvl="1"/>
            <a:r>
              <a:rPr lang="en-US" dirty="0" smtClean="0"/>
              <a:t>Speaks to prestige of outlet, not quality of individual paper</a:t>
            </a:r>
          </a:p>
          <a:p>
            <a:r>
              <a:rPr lang="en-US" dirty="0"/>
              <a:t>h</a:t>
            </a:r>
            <a:r>
              <a:rPr lang="en-US" dirty="0" smtClean="0"/>
              <a:t>-index </a:t>
            </a:r>
          </a:p>
          <a:p>
            <a:pPr lvl="1"/>
            <a:r>
              <a:rPr lang="en-US" dirty="0" smtClean="0"/>
              <a:t>simplistic</a:t>
            </a:r>
          </a:p>
          <a:p>
            <a:pPr lvl="1"/>
            <a:r>
              <a:rPr lang="en-US" dirty="0" smtClean="0"/>
              <a:t>it’s always highest in Google Scholar</a:t>
            </a:r>
          </a:p>
          <a:p>
            <a:endParaRPr lang="en-US" dirty="0" smtClean="0"/>
          </a:p>
          <a:p>
            <a:endParaRPr lang="en-US" dirty="0"/>
          </a:p>
        </p:txBody>
      </p:sp>
      <p:sp>
        <p:nvSpPr>
          <p:cNvPr id="4" name="Slide Number Placeholder 3"/>
          <p:cNvSpPr>
            <a:spLocks noGrp="1"/>
          </p:cNvSpPr>
          <p:nvPr>
            <p:ph type="sldNum" sz="quarter" idx="12"/>
          </p:nvPr>
        </p:nvSpPr>
        <p:spPr/>
        <p:txBody>
          <a:bodyPr/>
          <a:lstStyle/>
          <a:p>
            <a:fld id="{02C815F4-CBC3-FC4D-9A9F-5CEC3B44F972}" type="slidenum">
              <a:rPr lang="en-US" smtClean="0"/>
              <a:t>3</a:t>
            </a:fld>
            <a:endParaRPr lang="en-US"/>
          </a:p>
        </p:txBody>
      </p:sp>
    </p:spTree>
    <p:extLst>
      <p:ext uri="{BB962C8B-B14F-4D97-AF65-F5344CB8AC3E}">
        <p14:creationId xmlns:p14="http://schemas.microsoft.com/office/powerpoint/2010/main" val="17451991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Principle 7</a:t>
            </a:r>
            <a:endParaRPr lang="en-US" dirty="0"/>
          </a:p>
        </p:txBody>
      </p:sp>
      <p:sp>
        <p:nvSpPr>
          <p:cNvPr id="3" name="Content Placeholder 2"/>
          <p:cNvSpPr>
            <a:spLocks noGrp="1"/>
          </p:cNvSpPr>
          <p:nvPr>
            <p:ph idx="1"/>
          </p:nvPr>
        </p:nvSpPr>
        <p:spPr/>
        <p:txBody>
          <a:bodyPr/>
          <a:lstStyle/>
          <a:p>
            <a:r>
              <a:rPr lang="en-US" dirty="0"/>
              <a:t>Do not rely on a single quantitative indicator when evaluating individual researchers. </a:t>
            </a:r>
          </a:p>
        </p:txBody>
      </p:sp>
      <p:sp>
        <p:nvSpPr>
          <p:cNvPr id="4" name="Slide Number Placeholder 3"/>
          <p:cNvSpPr>
            <a:spLocks noGrp="1"/>
          </p:cNvSpPr>
          <p:nvPr>
            <p:ph type="sldNum" sz="quarter" idx="12"/>
          </p:nvPr>
        </p:nvSpPr>
        <p:spPr/>
        <p:txBody>
          <a:bodyPr/>
          <a:lstStyle/>
          <a:p>
            <a:fld id="{02C815F4-CBC3-FC4D-9A9F-5CEC3B44F972}" type="slidenum">
              <a:rPr lang="en-US" smtClean="0"/>
              <a:t>30</a:t>
            </a:fld>
            <a:endParaRPr lang="en-US"/>
          </a:p>
        </p:txBody>
      </p:sp>
    </p:spTree>
    <p:extLst>
      <p:ext uri="{BB962C8B-B14F-4D97-AF65-F5344CB8AC3E}">
        <p14:creationId xmlns:p14="http://schemas.microsoft.com/office/powerpoint/2010/main" val="98667801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2053" y="230253"/>
            <a:ext cx="4242052" cy="4174043"/>
          </a:xfrm>
          <a:prstGeom prst="rect">
            <a:avLst/>
          </a:prstGeom>
        </p:spPr>
      </p:pic>
      <p:graphicFrame>
        <p:nvGraphicFramePr>
          <p:cNvPr id="3" name="Group 3"/>
          <p:cNvGraphicFramePr>
            <a:graphicFrameLocks/>
          </p:cNvGraphicFramePr>
          <p:nvPr>
            <p:extLst/>
          </p:nvPr>
        </p:nvGraphicFramePr>
        <p:xfrm>
          <a:off x="3067931" y="2420715"/>
          <a:ext cx="2870000" cy="4218859"/>
        </p:xfrm>
        <a:graphic>
          <a:graphicData uri="http://schemas.openxmlformats.org/drawingml/2006/table">
            <a:tbl>
              <a:tblPr>
                <a:tableStyleId>{35758FB7-9AC5-4552-8A53-C91805E547FA}</a:tableStyleId>
              </a:tblPr>
              <a:tblGrid>
                <a:gridCol w="972978"/>
                <a:gridCol w="969818"/>
                <a:gridCol w="927204"/>
              </a:tblGrid>
              <a:tr h="31917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u="none" strike="noStrike" cap="none" normalizeH="0" baseline="0" dirty="0" smtClean="0">
                          <a:ln>
                            <a:noFill/>
                          </a:ln>
                          <a:effectLst/>
                        </a:rPr>
                        <a:t>Author 1</a:t>
                      </a:r>
                    </a:p>
                  </a:txBody>
                  <a:tcPr horzOverflow="overflow">
                    <a:solidFill>
                      <a:schemeClr val="bg2">
                        <a:lumMod val="9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u="none" strike="noStrike" cap="none" normalizeH="0" baseline="0" dirty="0" smtClean="0">
                          <a:ln>
                            <a:noFill/>
                          </a:ln>
                          <a:effectLst/>
                        </a:rPr>
                        <a:t>Author 2</a:t>
                      </a:r>
                    </a:p>
                  </a:txBody>
                  <a:tcPr horzOverflow="overflow">
                    <a:solidFill>
                      <a:schemeClr val="bg2">
                        <a:lumMod val="9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u="none" strike="noStrike" cap="none" normalizeH="0" baseline="0" dirty="0" smtClean="0">
                          <a:ln>
                            <a:noFill/>
                          </a:ln>
                          <a:effectLst/>
                        </a:rPr>
                        <a:t>Author 3</a:t>
                      </a:r>
                    </a:p>
                  </a:txBody>
                  <a:tcPr horzOverflow="overflow">
                    <a:solidFill>
                      <a:schemeClr val="bg2">
                        <a:lumMod val="90000"/>
                      </a:schemeClr>
                    </a:solidFill>
                  </a:tcPr>
                </a:tc>
              </a:tr>
              <a:tr h="358251">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u="none" strike="noStrike" cap="none" normalizeH="0" baseline="0" smtClean="0">
                          <a:ln>
                            <a:noFill/>
                          </a:ln>
                          <a:effectLst/>
                        </a:rPr>
                        <a:t>15</a:t>
                      </a:r>
                      <a:endParaRPr kumimoji="0" lang="en-US" sz="1600" b="1" i="0" u="none" strike="noStrike" cap="none" normalizeH="0" baseline="0" smtClean="0">
                        <a:ln>
                          <a:noFill/>
                        </a:ln>
                        <a:solidFill>
                          <a:schemeClr val="bg1"/>
                        </a:solidFill>
                        <a:effectLst/>
                        <a:latin typeface="Arial" charset="0"/>
                        <a:cs typeface="Arial" charset="0"/>
                      </a:endParaRPr>
                    </a:p>
                  </a:txBody>
                  <a:tcPr horzOverflow="overflow">
                    <a:solidFill>
                      <a:schemeClr val="bg2">
                        <a:lumMod val="9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u="none" strike="noStrike" cap="none" normalizeH="0" baseline="0" smtClean="0">
                          <a:ln>
                            <a:noFill/>
                          </a:ln>
                          <a:effectLst/>
                        </a:rPr>
                        <a:t>150</a:t>
                      </a:r>
                      <a:endParaRPr kumimoji="0" lang="en-US" sz="1600" b="1" i="0" u="none" strike="noStrike" cap="none" normalizeH="0" baseline="0" smtClean="0">
                        <a:ln>
                          <a:noFill/>
                        </a:ln>
                        <a:solidFill>
                          <a:schemeClr val="bg1"/>
                        </a:solidFill>
                        <a:effectLst/>
                        <a:latin typeface="Arial" charset="0"/>
                        <a:cs typeface="Arial" charset="0"/>
                      </a:endParaRPr>
                    </a:p>
                  </a:txBody>
                  <a:tcPr horzOverflow="overflow">
                    <a:solidFill>
                      <a:schemeClr val="bg2">
                        <a:lumMod val="9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u="none" strike="noStrike" cap="none" normalizeH="0" baseline="0" smtClean="0">
                          <a:ln>
                            <a:noFill/>
                          </a:ln>
                          <a:effectLst/>
                        </a:rPr>
                        <a:t>15</a:t>
                      </a:r>
                      <a:endParaRPr kumimoji="0" lang="en-US" sz="1600" b="1" i="0" u="none" strike="noStrike" cap="none" normalizeH="0" baseline="0" smtClean="0">
                        <a:ln>
                          <a:noFill/>
                        </a:ln>
                        <a:solidFill>
                          <a:schemeClr val="bg1"/>
                        </a:solidFill>
                        <a:effectLst/>
                        <a:latin typeface="Arial" charset="0"/>
                        <a:cs typeface="Arial" charset="0"/>
                      </a:endParaRPr>
                    </a:p>
                  </a:txBody>
                  <a:tcPr horzOverflow="overflow">
                    <a:solidFill>
                      <a:schemeClr val="bg2">
                        <a:lumMod val="90000"/>
                      </a:schemeClr>
                    </a:solidFill>
                  </a:tcPr>
                </a:tc>
              </a:tr>
              <a:tr h="358251">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u="none" strike="noStrike" cap="none" normalizeH="0" baseline="0" smtClean="0">
                          <a:ln>
                            <a:noFill/>
                          </a:ln>
                          <a:effectLst/>
                        </a:rPr>
                        <a:t>10</a:t>
                      </a:r>
                      <a:endParaRPr kumimoji="0" lang="en-US" sz="1600" b="1" i="0" u="none" strike="noStrike" cap="none" normalizeH="0" baseline="0" smtClean="0">
                        <a:ln>
                          <a:noFill/>
                        </a:ln>
                        <a:solidFill>
                          <a:schemeClr val="bg1"/>
                        </a:solidFill>
                        <a:effectLst/>
                        <a:latin typeface="Arial" charset="0"/>
                        <a:cs typeface="Arial" charset="0"/>
                      </a:endParaRPr>
                    </a:p>
                  </a:txBody>
                  <a:tcPr horzOverflow="overflow">
                    <a:solidFill>
                      <a:schemeClr val="bg2">
                        <a:lumMod val="9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u="none" strike="noStrike" cap="none" normalizeH="0" baseline="0" smtClean="0">
                          <a:ln>
                            <a:noFill/>
                          </a:ln>
                          <a:effectLst/>
                        </a:rPr>
                        <a:t>100</a:t>
                      </a:r>
                      <a:endParaRPr kumimoji="0" lang="en-US" sz="1600" b="1" i="0" u="none" strike="noStrike" cap="none" normalizeH="0" baseline="0" smtClean="0">
                        <a:ln>
                          <a:noFill/>
                        </a:ln>
                        <a:solidFill>
                          <a:schemeClr val="bg1"/>
                        </a:solidFill>
                        <a:effectLst/>
                        <a:latin typeface="Arial" charset="0"/>
                        <a:cs typeface="Arial" charset="0"/>
                      </a:endParaRPr>
                    </a:p>
                  </a:txBody>
                  <a:tcPr horzOverflow="overflow">
                    <a:solidFill>
                      <a:schemeClr val="bg2">
                        <a:lumMod val="9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u="none" strike="noStrike" cap="none" normalizeH="0" baseline="0" smtClean="0">
                          <a:ln>
                            <a:noFill/>
                          </a:ln>
                          <a:effectLst/>
                        </a:rPr>
                        <a:t>10</a:t>
                      </a:r>
                      <a:endParaRPr kumimoji="0" lang="en-US" sz="1600" b="1" i="0" u="none" strike="noStrike" cap="none" normalizeH="0" baseline="0" smtClean="0">
                        <a:ln>
                          <a:noFill/>
                        </a:ln>
                        <a:solidFill>
                          <a:schemeClr val="bg1"/>
                        </a:solidFill>
                        <a:effectLst/>
                        <a:latin typeface="Arial" charset="0"/>
                        <a:cs typeface="Arial" charset="0"/>
                      </a:endParaRPr>
                    </a:p>
                  </a:txBody>
                  <a:tcPr horzOverflow="overflow">
                    <a:solidFill>
                      <a:schemeClr val="bg2">
                        <a:lumMod val="90000"/>
                      </a:schemeClr>
                    </a:solidFill>
                  </a:tcPr>
                </a:tc>
              </a:tr>
              <a:tr h="358251">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u="none" strike="noStrike" cap="none" normalizeH="0" baseline="0" dirty="0" smtClean="0">
                          <a:ln>
                            <a:noFill/>
                          </a:ln>
                          <a:effectLst/>
                        </a:rPr>
                        <a:t>10</a:t>
                      </a:r>
                      <a:endParaRPr kumimoji="0" lang="en-US" sz="1600" b="1" i="0" u="none" strike="noStrike" cap="none" normalizeH="0" baseline="0" dirty="0" smtClean="0">
                        <a:ln>
                          <a:noFill/>
                        </a:ln>
                        <a:solidFill>
                          <a:schemeClr val="bg1"/>
                        </a:solidFill>
                        <a:effectLst/>
                        <a:latin typeface="Arial" charset="0"/>
                        <a:cs typeface="Arial" charset="0"/>
                      </a:endParaRPr>
                    </a:p>
                  </a:txBody>
                  <a:tcPr horzOverflow="overflow">
                    <a:solidFill>
                      <a:schemeClr val="bg2">
                        <a:lumMod val="9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u="none" strike="noStrike" cap="none" normalizeH="0" baseline="0" smtClean="0">
                          <a:ln>
                            <a:noFill/>
                          </a:ln>
                          <a:effectLst/>
                        </a:rPr>
                        <a:t>50</a:t>
                      </a:r>
                      <a:endParaRPr kumimoji="0" lang="en-US" sz="1600" b="1" i="0" u="none" strike="noStrike" cap="none" normalizeH="0" baseline="0" smtClean="0">
                        <a:ln>
                          <a:noFill/>
                        </a:ln>
                        <a:solidFill>
                          <a:schemeClr val="bg1"/>
                        </a:solidFill>
                        <a:effectLst/>
                        <a:latin typeface="Arial" charset="0"/>
                        <a:cs typeface="Arial" charset="0"/>
                      </a:endParaRPr>
                    </a:p>
                  </a:txBody>
                  <a:tcPr horzOverflow="overflow">
                    <a:solidFill>
                      <a:schemeClr val="bg2">
                        <a:lumMod val="9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u="none" strike="noStrike" cap="none" normalizeH="0" baseline="0" smtClean="0">
                          <a:ln>
                            <a:noFill/>
                          </a:ln>
                          <a:effectLst/>
                        </a:rPr>
                        <a:t>10</a:t>
                      </a:r>
                      <a:endParaRPr kumimoji="0" lang="en-US" sz="1600" b="1" i="0" u="none" strike="noStrike" cap="none" normalizeH="0" baseline="0" smtClean="0">
                        <a:ln>
                          <a:noFill/>
                        </a:ln>
                        <a:solidFill>
                          <a:schemeClr val="bg1"/>
                        </a:solidFill>
                        <a:effectLst/>
                        <a:latin typeface="Arial" charset="0"/>
                        <a:cs typeface="Arial" charset="0"/>
                      </a:endParaRPr>
                    </a:p>
                  </a:txBody>
                  <a:tcPr horzOverflow="overflow">
                    <a:solidFill>
                      <a:schemeClr val="bg2">
                        <a:lumMod val="90000"/>
                      </a:schemeClr>
                    </a:solidFill>
                  </a:tcPr>
                </a:tc>
              </a:tr>
              <a:tr h="358251">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u="none" strike="noStrike" cap="none" normalizeH="0" baseline="0" smtClean="0">
                          <a:ln>
                            <a:noFill/>
                          </a:ln>
                          <a:effectLst/>
                        </a:rPr>
                        <a:t>5</a:t>
                      </a:r>
                      <a:endParaRPr kumimoji="0" lang="en-US" sz="1600" b="1" i="0" u="none" strike="noStrike" cap="none" normalizeH="0" baseline="0" smtClean="0">
                        <a:ln>
                          <a:noFill/>
                        </a:ln>
                        <a:solidFill>
                          <a:schemeClr val="bg1"/>
                        </a:solidFill>
                        <a:effectLst/>
                        <a:latin typeface="Arial" charset="0"/>
                        <a:cs typeface="Arial" charset="0"/>
                      </a:endParaRPr>
                    </a:p>
                  </a:txBody>
                  <a:tcPr horzOverflow="overflow">
                    <a:solidFill>
                      <a:schemeClr val="bg2">
                        <a:lumMod val="9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u="none" strike="noStrike" cap="none" normalizeH="0" baseline="0" dirty="0" smtClean="0">
                          <a:ln>
                            <a:noFill/>
                          </a:ln>
                          <a:effectLst/>
                        </a:rPr>
                        <a:t>25</a:t>
                      </a:r>
                      <a:endParaRPr kumimoji="0" lang="en-US" sz="1600" b="1" i="0" u="none" strike="noStrike" cap="none" normalizeH="0" baseline="0" dirty="0" smtClean="0">
                        <a:ln>
                          <a:noFill/>
                        </a:ln>
                        <a:solidFill>
                          <a:schemeClr val="bg1"/>
                        </a:solidFill>
                        <a:effectLst/>
                        <a:latin typeface="Arial" charset="0"/>
                        <a:cs typeface="Arial" charset="0"/>
                      </a:endParaRPr>
                    </a:p>
                  </a:txBody>
                  <a:tcPr horzOverflow="overflow">
                    <a:solidFill>
                      <a:schemeClr val="bg2">
                        <a:lumMod val="9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u="none" strike="noStrike" cap="none" normalizeH="0" baseline="0" smtClean="0">
                          <a:ln>
                            <a:noFill/>
                          </a:ln>
                          <a:effectLst/>
                        </a:rPr>
                        <a:t>5</a:t>
                      </a:r>
                      <a:endParaRPr kumimoji="0" lang="en-US" sz="1600" b="1" i="0" u="none" strike="noStrike" cap="none" normalizeH="0" baseline="0" smtClean="0">
                        <a:ln>
                          <a:noFill/>
                        </a:ln>
                        <a:solidFill>
                          <a:schemeClr val="bg1"/>
                        </a:solidFill>
                        <a:effectLst/>
                        <a:latin typeface="Arial" charset="0"/>
                        <a:cs typeface="Arial" charset="0"/>
                      </a:endParaRPr>
                    </a:p>
                  </a:txBody>
                  <a:tcPr horzOverflow="overflow">
                    <a:solidFill>
                      <a:schemeClr val="bg2">
                        <a:lumMod val="90000"/>
                      </a:schemeClr>
                    </a:solidFill>
                  </a:tcPr>
                </a:tc>
              </a:tr>
              <a:tr h="358251">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u="none" strike="noStrike" cap="none" normalizeH="0" baseline="0" dirty="0" smtClean="0">
                          <a:ln>
                            <a:noFill/>
                          </a:ln>
                          <a:solidFill>
                            <a:srgbClr val="FF0000"/>
                          </a:solidFill>
                          <a:effectLst/>
                        </a:rPr>
                        <a:t>5</a:t>
                      </a:r>
                      <a:endParaRPr kumimoji="0" lang="en-US" sz="1600" b="1" i="0" u="none" strike="noStrike" cap="none" normalizeH="0" baseline="0" dirty="0" smtClean="0">
                        <a:ln>
                          <a:noFill/>
                        </a:ln>
                        <a:solidFill>
                          <a:srgbClr val="FF0000"/>
                        </a:solidFill>
                        <a:effectLst/>
                        <a:latin typeface="Arial" charset="0"/>
                        <a:cs typeface="Arial" charset="0"/>
                      </a:endParaRPr>
                    </a:p>
                  </a:txBody>
                  <a:tcPr horzOverflow="overflow">
                    <a:solidFill>
                      <a:schemeClr val="bg2">
                        <a:lumMod val="9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u="none" strike="noStrike" cap="none" normalizeH="0" baseline="0" dirty="0" smtClean="0">
                          <a:ln>
                            <a:noFill/>
                          </a:ln>
                          <a:solidFill>
                            <a:srgbClr val="FF0000"/>
                          </a:solidFill>
                          <a:effectLst/>
                        </a:rPr>
                        <a:t>5</a:t>
                      </a:r>
                      <a:endParaRPr kumimoji="0" lang="en-US" sz="1600" b="1" i="0" u="none" strike="noStrike" cap="none" normalizeH="0" baseline="0" dirty="0" smtClean="0">
                        <a:ln>
                          <a:noFill/>
                        </a:ln>
                        <a:solidFill>
                          <a:srgbClr val="FF0000"/>
                        </a:solidFill>
                        <a:effectLst/>
                        <a:latin typeface="Arial" charset="0"/>
                        <a:cs typeface="Arial" charset="0"/>
                      </a:endParaRPr>
                    </a:p>
                  </a:txBody>
                  <a:tcPr horzOverflow="overflow">
                    <a:solidFill>
                      <a:schemeClr val="bg2">
                        <a:lumMod val="9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u="none" strike="noStrike" cap="none" normalizeH="0" baseline="0" dirty="0" smtClean="0">
                          <a:ln>
                            <a:noFill/>
                          </a:ln>
                          <a:solidFill>
                            <a:srgbClr val="FF0000"/>
                          </a:solidFill>
                          <a:effectLst/>
                        </a:rPr>
                        <a:t>5</a:t>
                      </a:r>
                      <a:endParaRPr kumimoji="0" lang="en-US" sz="1600" b="1" i="0" u="none" strike="noStrike" cap="none" normalizeH="0" baseline="0" dirty="0" smtClean="0">
                        <a:ln>
                          <a:noFill/>
                        </a:ln>
                        <a:solidFill>
                          <a:srgbClr val="FF0000"/>
                        </a:solidFill>
                        <a:effectLst/>
                        <a:latin typeface="Arial" charset="0"/>
                        <a:cs typeface="Arial" charset="0"/>
                      </a:endParaRPr>
                    </a:p>
                  </a:txBody>
                  <a:tcPr horzOverflow="overflow">
                    <a:solidFill>
                      <a:schemeClr val="bg2">
                        <a:lumMod val="90000"/>
                      </a:schemeClr>
                    </a:solidFill>
                  </a:tcPr>
                </a:tc>
              </a:tr>
              <a:tr h="358251">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b="0" i="0" u="none" strike="noStrike" cap="none" normalizeH="0" baseline="0" dirty="0" smtClean="0">
                          <a:ln>
                            <a:noFill/>
                          </a:ln>
                          <a:solidFill>
                            <a:schemeClr val="dk1"/>
                          </a:solidFill>
                          <a:effectLst/>
                          <a:latin typeface="+mn-lt"/>
                          <a:cs typeface="+mn-cs"/>
                        </a:rPr>
                        <a:t>4</a:t>
                      </a:r>
                      <a:endParaRPr kumimoji="0" lang="en-US" sz="1600" b="1" i="0" u="none" strike="noStrike" cap="none" normalizeH="0" baseline="0" dirty="0" smtClean="0">
                        <a:ln>
                          <a:noFill/>
                        </a:ln>
                        <a:solidFill>
                          <a:schemeClr val="bg1"/>
                        </a:solidFill>
                        <a:effectLst/>
                        <a:latin typeface="Arial" charset="0"/>
                        <a:cs typeface="Arial" charset="0"/>
                      </a:endParaRPr>
                    </a:p>
                  </a:txBody>
                  <a:tcPr horzOverflow="overflow">
                    <a:solidFill>
                      <a:schemeClr val="bg2">
                        <a:lumMod val="9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u="none" strike="noStrike" cap="none" normalizeH="0" baseline="0" smtClean="0">
                          <a:ln>
                            <a:noFill/>
                          </a:ln>
                          <a:effectLst/>
                        </a:rPr>
                        <a:t>1</a:t>
                      </a:r>
                      <a:endParaRPr kumimoji="0" lang="en-US" sz="1600" b="1" i="0" u="none" strike="noStrike" cap="none" normalizeH="0" baseline="0" smtClean="0">
                        <a:ln>
                          <a:noFill/>
                        </a:ln>
                        <a:solidFill>
                          <a:schemeClr val="bg1"/>
                        </a:solidFill>
                        <a:effectLst/>
                        <a:latin typeface="Arial" charset="0"/>
                        <a:cs typeface="Arial" charset="0"/>
                      </a:endParaRPr>
                    </a:p>
                  </a:txBody>
                  <a:tcPr horzOverflow="overflow">
                    <a:solidFill>
                      <a:schemeClr val="bg2">
                        <a:lumMod val="9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nl-NL" sz="1600" u="none" strike="noStrike" cap="none" normalizeH="0" baseline="0" smtClean="0">
                          <a:ln>
                            <a:noFill/>
                          </a:ln>
                          <a:effectLst/>
                        </a:rPr>
                        <a:t>0</a:t>
                      </a:r>
                      <a:endParaRPr kumimoji="0" lang="nl-NL" sz="1600" b="1" i="0" u="none" strike="noStrike" cap="none" normalizeH="0" baseline="0" smtClean="0">
                        <a:ln>
                          <a:noFill/>
                        </a:ln>
                        <a:solidFill>
                          <a:schemeClr val="bg1"/>
                        </a:solidFill>
                        <a:effectLst/>
                        <a:latin typeface="Arial" charset="0"/>
                        <a:cs typeface="Arial" charset="0"/>
                      </a:endParaRPr>
                    </a:p>
                  </a:txBody>
                  <a:tcPr horzOverflow="overflow">
                    <a:solidFill>
                      <a:schemeClr val="bg2">
                        <a:lumMod val="90000"/>
                      </a:schemeClr>
                    </a:solidFill>
                  </a:tcPr>
                </a:tc>
              </a:tr>
              <a:tr h="358251">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b="0" i="0" u="none" strike="noStrike" cap="none" normalizeH="0" baseline="0" dirty="0" smtClean="0">
                          <a:ln>
                            <a:noFill/>
                          </a:ln>
                          <a:solidFill>
                            <a:schemeClr val="dk1"/>
                          </a:solidFill>
                          <a:effectLst/>
                          <a:latin typeface="+mn-lt"/>
                          <a:cs typeface="+mn-cs"/>
                        </a:rPr>
                        <a:t>4</a:t>
                      </a:r>
                      <a:endParaRPr kumimoji="0" lang="en-US" sz="1600" b="1" i="0" u="none" strike="noStrike" cap="none" normalizeH="0" baseline="0" dirty="0" smtClean="0">
                        <a:ln>
                          <a:noFill/>
                        </a:ln>
                        <a:solidFill>
                          <a:schemeClr val="bg1"/>
                        </a:solidFill>
                        <a:effectLst/>
                        <a:latin typeface="Arial" charset="0"/>
                        <a:cs typeface="Arial" charset="0"/>
                      </a:endParaRPr>
                    </a:p>
                  </a:txBody>
                  <a:tcPr horzOverflow="overflow">
                    <a:solidFill>
                      <a:schemeClr val="bg2">
                        <a:lumMod val="9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nl-NL" sz="1600" u="none" strike="noStrike" cap="none" normalizeH="0" baseline="0" smtClean="0">
                          <a:ln>
                            <a:noFill/>
                          </a:ln>
                          <a:effectLst/>
                        </a:rPr>
                        <a:t>0</a:t>
                      </a:r>
                      <a:endParaRPr kumimoji="0" lang="nl-NL" sz="1600" b="1" i="0" u="none" strike="noStrike" cap="none" normalizeH="0" baseline="0" smtClean="0">
                        <a:ln>
                          <a:noFill/>
                        </a:ln>
                        <a:solidFill>
                          <a:schemeClr val="bg1"/>
                        </a:solidFill>
                        <a:effectLst/>
                        <a:latin typeface="Arial" charset="0"/>
                        <a:cs typeface="Arial" charset="0"/>
                      </a:endParaRPr>
                    </a:p>
                  </a:txBody>
                  <a:tcPr horzOverflow="overflow">
                    <a:solidFill>
                      <a:schemeClr val="bg2">
                        <a:lumMod val="9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nl-NL" sz="1600" u="none" strike="noStrike" cap="none" normalizeH="0" baseline="0" smtClean="0">
                          <a:ln>
                            <a:noFill/>
                          </a:ln>
                          <a:effectLst/>
                        </a:rPr>
                        <a:t>0</a:t>
                      </a:r>
                      <a:endParaRPr kumimoji="0" lang="nl-NL" sz="1600" b="1" i="0" u="none" strike="noStrike" cap="none" normalizeH="0" baseline="0" smtClean="0">
                        <a:ln>
                          <a:noFill/>
                        </a:ln>
                        <a:solidFill>
                          <a:schemeClr val="bg1"/>
                        </a:solidFill>
                        <a:effectLst/>
                        <a:latin typeface="Arial" charset="0"/>
                        <a:cs typeface="Arial" charset="0"/>
                      </a:endParaRPr>
                    </a:p>
                  </a:txBody>
                  <a:tcPr horzOverflow="overflow">
                    <a:solidFill>
                      <a:schemeClr val="bg2">
                        <a:lumMod val="90000"/>
                      </a:schemeClr>
                    </a:solidFill>
                  </a:tcPr>
                </a:tc>
              </a:tr>
              <a:tr h="358251">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b="0" i="0" u="none" strike="noStrike" cap="none" normalizeH="0" baseline="0" dirty="0" smtClean="0">
                          <a:ln>
                            <a:noFill/>
                          </a:ln>
                          <a:solidFill>
                            <a:schemeClr val="dk1"/>
                          </a:solidFill>
                          <a:effectLst/>
                          <a:latin typeface="+mn-lt"/>
                          <a:cs typeface="+mn-cs"/>
                        </a:rPr>
                        <a:t>3</a:t>
                      </a:r>
                      <a:endParaRPr kumimoji="0" lang="en-US" sz="1600" b="1" i="0" u="none" strike="noStrike" cap="none" normalizeH="0" baseline="0" dirty="0" smtClean="0">
                        <a:ln>
                          <a:noFill/>
                        </a:ln>
                        <a:solidFill>
                          <a:schemeClr val="bg1"/>
                        </a:solidFill>
                        <a:effectLst/>
                        <a:latin typeface="Arial" charset="0"/>
                        <a:cs typeface="Arial" charset="0"/>
                      </a:endParaRPr>
                    </a:p>
                  </a:txBody>
                  <a:tcPr horzOverflow="overflow">
                    <a:solidFill>
                      <a:schemeClr val="bg2">
                        <a:lumMod val="9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nl-NL" sz="1600" u="none" strike="noStrike" cap="none" normalizeH="0" baseline="0" smtClean="0">
                          <a:ln>
                            <a:noFill/>
                          </a:ln>
                          <a:effectLst/>
                        </a:rPr>
                        <a:t>0</a:t>
                      </a:r>
                      <a:endParaRPr kumimoji="0" lang="nl-NL" sz="1600" b="1" i="0" u="none" strike="noStrike" cap="none" normalizeH="0" baseline="0" smtClean="0">
                        <a:ln>
                          <a:noFill/>
                        </a:ln>
                        <a:solidFill>
                          <a:schemeClr val="bg1"/>
                        </a:solidFill>
                        <a:effectLst/>
                        <a:latin typeface="Arial" charset="0"/>
                        <a:cs typeface="Arial" charset="0"/>
                      </a:endParaRPr>
                    </a:p>
                  </a:txBody>
                  <a:tcPr horzOverflow="overflow">
                    <a:solidFill>
                      <a:schemeClr val="bg2">
                        <a:lumMod val="9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nl-NL" sz="1600" u="none" strike="noStrike" cap="none" normalizeH="0" baseline="0" smtClean="0">
                          <a:ln>
                            <a:noFill/>
                          </a:ln>
                          <a:effectLst/>
                        </a:rPr>
                        <a:t>0</a:t>
                      </a:r>
                      <a:endParaRPr kumimoji="0" lang="nl-NL" sz="1600" b="1" i="0" u="none" strike="noStrike" cap="none" normalizeH="0" baseline="0" smtClean="0">
                        <a:ln>
                          <a:noFill/>
                        </a:ln>
                        <a:solidFill>
                          <a:schemeClr val="bg1"/>
                        </a:solidFill>
                        <a:effectLst/>
                        <a:latin typeface="Arial" charset="0"/>
                        <a:cs typeface="Arial" charset="0"/>
                      </a:endParaRPr>
                    </a:p>
                  </a:txBody>
                  <a:tcPr horzOverflow="overflow">
                    <a:solidFill>
                      <a:schemeClr val="bg2">
                        <a:lumMod val="90000"/>
                      </a:schemeClr>
                    </a:solidFill>
                  </a:tcPr>
                </a:tc>
              </a:tr>
              <a:tr h="358251">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b="0" i="0" u="none" strike="noStrike" cap="none" normalizeH="0" baseline="0" dirty="0" smtClean="0">
                          <a:ln>
                            <a:noFill/>
                          </a:ln>
                          <a:solidFill>
                            <a:schemeClr val="dk1"/>
                          </a:solidFill>
                          <a:effectLst/>
                          <a:latin typeface="+mn-lt"/>
                          <a:cs typeface="+mn-cs"/>
                        </a:rPr>
                        <a:t>3</a:t>
                      </a:r>
                      <a:endParaRPr kumimoji="0" lang="en-US" sz="1600" b="1" i="0" u="none" strike="noStrike" cap="none" normalizeH="0" baseline="0" dirty="0" smtClean="0">
                        <a:ln>
                          <a:noFill/>
                        </a:ln>
                        <a:solidFill>
                          <a:schemeClr val="bg1"/>
                        </a:solidFill>
                        <a:effectLst/>
                        <a:latin typeface="Arial" charset="0"/>
                        <a:cs typeface="Arial" charset="0"/>
                      </a:endParaRPr>
                    </a:p>
                  </a:txBody>
                  <a:tcPr horzOverflow="overflow">
                    <a:solidFill>
                      <a:schemeClr val="bg2">
                        <a:lumMod val="9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nl-NL" sz="1600" u="none" strike="noStrike" cap="none" normalizeH="0" baseline="0" smtClean="0">
                          <a:ln>
                            <a:noFill/>
                          </a:ln>
                          <a:effectLst/>
                        </a:rPr>
                        <a:t>0</a:t>
                      </a:r>
                      <a:endParaRPr kumimoji="0" lang="nl-NL" sz="1600" b="1" i="0" u="none" strike="noStrike" cap="none" normalizeH="0" baseline="0" smtClean="0">
                        <a:ln>
                          <a:noFill/>
                        </a:ln>
                        <a:solidFill>
                          <a:schemeClr val="bg1"/>
                        </a:solidFill>
                        <a:effectLst/>
                        <a:latin typeface="Arial" charset="0"/>
                        <a:cs typeface="Arial" charset="0"/>
                      </a:endParaRPr>
                    </a:p>
                  </a:txBody>
                  <a:tcPr horzOverflow="overflow">
                    <a:solidFill>
                      <a:schemeClr val="bg2">
                        <a:lumMod val="9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nl-NL" sz="1600" u="none" strike="noStrike" cap="none" normalizeH="0" baseline="0" smtClean="0">
                          <a:ln>
                            <a:noFill/>
                          </a:ln>
                          <a:effectLst/>
                        </a:rPr>
                        <a:t>0</a:t>
                      </a:r>
                      <a:endParaRPr kumimoji="0" lang="nl-NL" sz="1600" b="1" i="0" u="none" strike="noStrike" cap="none" normalizeH="0" baseline="0" smtClean="0">
                        <a:ln>
                          <a:noFill/>
                        </a:ln>
                        <a:solidFill>
                          <a:schemeClr val="bg1"/>
                        </a:solidFill>
                        <a:effectLst/>
                        <a:latin typeface="Arial" charset="0"/>
                        <a:cs typeface="Arial" charset="0"/>
                      </a:endParaRPr>
                    </a:p>
                  </a:txBody>
                  <a:tcPr horzOverflow="overflow">
                    <a:solidFill>
                      <a:schemeClr val="bg2">
                        <a:lumMod val="90000"/>
                      </a:schemeClr>
                    </a:solidFill>
                  </a:tcPr>
                </a:tc>
              </a:tr>
              <a:tr h="41548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u="none" strike="noStrike" cap="none" normalizeH="0" baseline="0" dirty="0" smtClean="0">
                          <a:ln>
                            <a:noFill/>
                          </a:ln>
                          <a:effectLst/>
                        </a:rPr>
                        <a:t>1</a:t>
                      </a:r>
                      <a:endParaRPr kumimoji="0" lang="en-US" sz="1600" b="1" i="0" u="none" strike="noStrike" cap="none" normalizeH="0" baseline="0" dirty="0" smtClean="0">
                        <a:ln>
                          <a:noFill/>
                        </a:ln>
                        <a:solidFill>
                          <a:schemeClr val="bg1"/>
                        </a:solidFill>
                        <a:effectLst/>
                        <a:latin typeface="Arial" charset="0"/>
                        <a:cs typeface="Arial" charset="0"/>
                      </a:endParaRPr>
                    </a:p>
                  </a:txBody>
                  <a:tcPr horzOverflow="overflow">
                    <a:solidFill>
                      <a:schemeClr val="bg2">
                        <a:lumMod val="9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nl-NL" sz="1600" u="none" strike="noStrike" cap="none" normalizeH="0" baseline="0" dirty="0" smtClean="0">
                          <a:ln>
                            <a:noFill/>
                          </a:ln>
                          <a:effectLst/>
                        </a:rPr>
                        <a:t>0</a:t>
                      </a:r>
                      <a:endParaRPr kumimoji="0" lang="nl-NL" sz="1600" b="1" i="0" u="none" strike="noStrike" cap="none" normalizeH="0" baseline="0" dirty="0" smtClean="0">
                        <a:ln>
                          <a:noFill/>
                        </a:ln>
                        <a:solidFill>
                          <a:schemeClr val="bg1"/>
                        </a:solidFill>
                        <a:effectLst/>
                        <a:latin typeface="Arial" charset="0"/>
                        <a:cs typeface="Arial" charset="0"/>
                      </a:endParaRPr>
                    </a:p>
                  </a:txBody>
                  <a:tcPr horzOverflow="overflow">
                    <a:solidFill>
                      <a:schemeClr val="bg2">
                        <a:lumMod val="9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nl-NL" sz="1600" u="none" strike="noStrike" cap="none" normalizeH="0" baseline="0" dirty="0" smtClean="0">
                          <a:ln>
                            <a:noFill/>
                          </a:ln>
                          <a:effectLst/>
                        </a:rPr>
                        <a:t>0</a:t>
                      </a:r>
                      <a:endParaRPr kumimoji="0" lang="nl-NL" sz="1600" b="1" i="0" u="none" strike="noStrike" cap="none" normalizeH="0" baseline="0" dirty="0" smtClean="0">
                        <a:ln>
                          <a:noFill/>
                        </a:ln>
                        <a:solidFill>
                          <a:schemeClr val="bg1"/>
                        </a:solidFill>
                        <a:effectLst/>
                        <a:latin typeface="Arial" charset="0"/>
                        <a:cs typeface="Arial" charset="0"/>
                      </a:endParaRPr>
                    </a:p>
                  </a:txBody>
                  <a:tcPr horzOverflow="overflow">
                    <a:solidFill>
                      <a:schemeClr val="bg2">
                        <a:lumMod val="90000"/>
                      </a:schemeClr>
                    </a:solidFill>
                  </a:tcPr>
                </a:tc>
              </a:tr>
            </a:tbl>
          </a:graphicData>
        </a:graphic>
      </p:graphicFrame>
      <p:sp>
        <p:nvSpPr>
          <p:cNvPr id="4" name="Rectangle 3"/>
          <p:cNvSpPr/>
          <p:nvPr/>
        </p:nvSpPr>
        <p:spPr>
          <a:xfrm>
            <a:off x="5937930" y="230253"/>
            <a:ext cx="3074115" cy="5109092"/>
          </a:xfrm>
          <a:prstGeom prst="rect">
            <a:avLst/>
          </a:prstGeom>
        </p:spPr>
        <p:txBody>
          <a:bodyPr wrap="square">
            <a:spAutoFit/>
          </a:bodyPr>
          <a:lstStyle/>
          <a:p>
            <a:pPr eaLnBrk="1" hangingPunct="1">
              <a:buFontTx/>
              <a:buNone/>
            </a:pPr>
            <a:endParaRPr lang="en-US" b="1" dirty="0" smtClean="0"/>
          </a:p>
          <a:p>
            <a:pPr eaLnBrk="1" hangingPunct="1">
              <a:buFontTx/>
              <a:buNone/>
            </a:pPr>
            <a:r>
              <a:rPr lang="en-US" b="1" dirty="0" smtClean="0">
                <a:latin typeface="+mn-lt"/>
              </a:rPr>
              <a:t>Does not account for:</a:t>
            </a:r>
          </a:p>
          <a:p>
            <a:pPr eaLnBrk="1" hangingPunct="1">
              <a:buFontTx/>
              <a:buNone/>
            </a:pPr>
            <a:endParaRPr lang="en-US" b="1" dirty="0" smtClean="0">
              <a:latin typeface="+mn-lt"/>
            </a:endParaRPr>
          </a:p>
          <a:p>
            <a:pPr>
              <a:buFont typeface="Arial" pitchFamily="34" charset="0"/>
              <a:buChar char="•"/>
            </a:pPr>
            <a:r>
              <a:rPr lang="en-US" sz="1600" dirty="0" smtClean="0">
                <a:latin typeface="+mn-lt"/>
              </a:rPr>
              <a:t>insensitive to highly-cited publications </a:t>
            </a:r>
          </a:p>
          <a:p>
            <a:pPr eaLnBrk="1" hangingPunct="1">
              <a:buFont typeface="Arial" pitchFamily="34" charset="0"/>
              <a:buChar char="•"/>
            </a:pPr>
            <a:endParaRPr lang="en-US" sz="1600" dirty="0" smtClean="0">
              <a:latin typeface="+mn-lt"/>
            </a:endParaRPr>
          </a:p>
          <a:p>
            <a:pPr eaLnBrk="1" hangingPunct="1">
              <a:buFont typeface="Arial" pitchFamily="34" charset="0"/>
              <a:buChar char="•"/>
            </a:pPr>
            <a:r>
              <a:rPr lang="en-US" sz="1600" dirty="0" smtClean="0">
                <a:latin typeface="+mn-lt"/>
              </a:rPr>
              <a:t>citation characteristics of publication outlets</a:t>
            </a:r>
          </a:p>
          <a:p>
            <a:pPr eaLnBrk="1" hangingPunct="1"/>
            <a:endParaRPr lang="en-US" sz="1600" dirty="0" smtClean="0">
              <a:latin typeface="+mn-lt"/>
            </a:endParaRPr>
          </a:p>
          <a:p>
            <a:pPr eaLnBrk="1" hangingPunct="1">
              <a:buFont typeface="Arial" pitchFamily="34" charset="0"/>
              <a:buChar char="•"/>
            </a:pPr>
            <a:r>
              <a:rPr lang="en-US" sz="1600" dirty="0" smtClean="0">
                <a:latin typeface="+mn-lt"/>
              </a:rPr>
              <a:t>citation characteristics of fields of science</a:t>
            </a:r>
          </a:p>
          <a:p>
            <a:pPr eaLnBrk="1" hangingPunct="1">
              <a:buFont typeface="Arial" pitchFamily="34" charset="0"/>
              <a:buChar char="•"/>
            </a:pPr>
            <a:endParaRPr lang="en-US" sz="1600" dirty="0" smtClean="0">
              <a:latin typeface="+mn-lt"/>
            </a:endParaRPr>
          </a:p>
          <a:p>
            <a:pPr eaLnBrk="1" hangingPunct="1">
              <a:buFont typeface="Arial" pitchFamily="34" charset="0"/>
              <a:buChar char="•"/>
            </a:pPr>
            <a:r>
              <a:rPr lang="en-US" sz="1600" dirty="0" smtClean="0">
                <a:latin typeface="+mn-lt"/>
              </a:rPr>
              <a:t>age of publications</a:t>
            </a:r>
          </a:p>
          <a:p>
            <a:pPr eaLnBrk="1" hangingPunct="1">
              <a:buFont typeface="Arial" pitchFamily="34" charset="0"/>
              <a:buChar char="•"/>
            </a:pPr>
            <a:endParaRPr lang="en-US" sz="1600" dirty="0" smtClean="0">
              <a:latin typeface="+mn-lt"/>
            </a:endParaRPr>
          </a:p>
          <a:p>
            <a:pPr eaLnBrk="1" hangingPunct="1">
              <a:buFont typeface="Arial" pitchFamily="34" charset="0"/>
              <a:buChar char="•"/>
            </a:pPr>
            <a:r>
              <a:rPr lang="en-US" sz="1600" dirty="0" smtClean="0">
                <a:latin typeface="+mn-lt"/>
              </a:rPr>
              <a:t>type of publications </a:t>
            </a:r>
          </a:p>
          <a:p>
            <a:pPr eaLnBrk="1" hangingPunct="1">
              <a:buFont typeface="Arial" pitchFamily="34" charset="0"/>
              <a:buChar char="•"/>
            </a:pPr>
            <a:endParaRPr lang="en-US" sz="1600" dirty="0" smtClean="0">
              <a:latin typeface="+mn-lt"/>
            </a:endParaRPr>
          </a:p>
          <a:p>
            <a:pPr eaLnBrk="1" hangingPunct="1">
              <a:buFont typeface="Arial" pitchFamily="34" charset="0"/>
              <a:buChar char="•"/>
            </a:pPr>
            <a:r>
              <a:rPr lang="en-US" sz="1600" dirty="0" smtClean="0">
                <a:latin typeface="+mn-lt"/>
              </a:rPr>
              <a:t>co-authorship</a:t>
            </a:r>
          </a:p>
          <a:p>
            <a:pPr eaLnBrk="1" hangingPunct="1">
              <a:buFont typeface="Arial" pitchFamily="34" charset="0"/>
              <a:buChar char="•"/>
            </a:pPr>
            <a:endParaRPr lang="en-US" sz="1600" dirty="0" smtClean="0">
              <a:latin typeface="+mn-lt"/>
            </a:endParaRPr>
          </a:p>
          <a:p>
            <a:pPr eaLnBrk="1" hangingPunct="1">
              <a:buFont typeface="Arial" pitchFamily="34" charset="0"/>
              <a:buChar char="•"/>
            </a:pPr>
            <a:r>
              <a:rPr lang="en-US" sz="1600" dirty="0" smtClean="0">
                <a:latin typeface="+mn-lt"/>
              </a:rPr>
              <a:t>self-citations</a:t>
            </a:r>
          </a:p>
          <a:p>
            <a:pPr eaLnBrk="1" hangingPunct="1"/>
            <a:endParaRPr lang="en-US" sz="1600" dirty="0" smtClean="0">
              <a:latin typeface="+mn-lt"/>
            </a:endParaRPr>
          </a:p>
        </p:txBody>
      </p:sp>
      <p:sp>
        <p:nvSpPr>
          <p:cNvPr id="5" name="Slide Number Placeholder 4"/>
          <p:cNvSpPr>
            <a:spLocks noGrp="1"/>
          </p:cNvSpPr>
          <p:nvPr>
            <p:ph type="sldNum" sz="quarter" idx="12"/>
          </p:nvPr>
        </p:nvSpPr>
        <p:spPr/>
        <p:txBody>
          <a:bodyPr/>
          <a:lstStyle/>
          <a:p>
            <a:fld id="{02C815F4-CBC3-FC4D-9A9F-5CEC3B44F972}" type="slidenum">
              <a:rPr lang="en-US" smtClean="0"/>
              <a:t>31</a:t>
            </a:fld>
            <a:endParaRPr lang="en-US"/>
          </a:p>
        </p:txBody>
      </p:sp>
    </p:spTree>
    <p:extLst>
      <p:ext uri="{BB962C8B-B14F-4D97-AF65-F5344CB8AC3E}">
        <p14:creationId xmlns:p14="http://schemas.microsoft.com/office/powerpoint/2010/main" val="98922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2C815F4-CBC3-FC4D-9A9F-5CEC3B44F972}" type="slidenum">
              <a:rPr lang="en-US" smtClean="0"/>
              <a:t>32</a:t>
            </a:fld>
            <a:endParaRPr lang="en-US"/>
          </a:p>
        </p:txBody>
      </p:sp>
      <p:pic>
        <p:nvPicPr>
          <p:cNvPr id="3" name="Picture 2"/>
          <p:cNvPicPr>
            <a:picLocks noChangeAspect="1"/>
          </p:cNvPicPr>
          <p:nvPr/>
        </p:nvPicPr>
        <p:blipFill>
          <a:blip r:embed="rId2"/>
          <a:stretch>
            <a:fillRect/>
          </a:stretch>
        </p:blipFill>
        <p:spPr>
          <a:xfrm>
            <a:off x="0" y="393021"/>
            <a:ext cx="6131518" cy="6193767"/>
          </a:xfrm>
          <a:prstGeom prst="rect">
            <a:avLst/>
          </a:prstGeom>
        </p:spPr>
      </p:pic>
      <p:sp>
        <p:nvSpPr>
          <p:cNvPr id="4" name="TextBox 3"/>
          <p:cNvSpPr txBox="1"/>
          <p:nvPr/>
        </p:nvSpPr>
        <p:spPr>
          <a:xfrm>
            <a:off x="6899463" y="6340567"/>
            <a:ext cx="2072366" cy="246221"/>
          </a:xfrm>
          <a:prstGeom prst="rect">
            <a:avLst/>
          </a:prstGeom>
          <a:noFill/>
        </p:spPr>
        <p:txBody>
          <a:bodyPr wrap="square" rtlCol="0">
            <a:spAutoFit/>
          </a:bodyPr>
          <a:lstStyle/>
          <a:p>
            <a:r>
              <a:rPr lang="en-US" sz="1000" i="1" dirty="0" smtClean="0"/>
              <a:t>Source: </a:t>
            </a:r>
            <a:r>
              <a:rPr lang="en-US" sz="1000" i="1" dirty="0" err="1" smtClean="0"/>
              <a:t>SciVal</a:t>
            </a:r>
            <a:endParaRPr lang="en-US" sz="1000" i="1" dirty="0"/>
          </a:p>
        </p:txBody>
      </p:sp>
      <p:pic>
        <p:nvPicPr>
          <p:cNvPr id="5" name="Picture 4"/>
          <p:cNvPicPr>
            <a:picLocks noChangeAspect="1"/>
          </p:cNvPicPr>
          <p:nvPr/>
        </p:nvPicPr>
        <p:blipFill>
          <a:blip r:embed="rId3"/>
          <a:stretch>
            <a:fillRect/>
          </a:stretch>
        </p:blipFill>
        <p:spPr>
          <a:xfrm>
            <a:off x="4474095" y="1724965"/>
            <a:ext cx="4669310" cy="1301622"/>
          </a:xfrm>
          <a:prstGeom prst="rect">
            <a:avLst/>
          </a:prstGeom>
        </p:spPr>
      </p:pic>
      <p:pic>
        <p:nvPicPr>
          <p:cNvPr id="6" name="Picture 5"/>
          <p:cNvPicPr>
            <a:picLocks noChangeAspect="1"/>
          </p:cNvPicPr>
          <p:nvPr/>
        </p:nvPicPr>
        <p:blipFill>
          <a:blip r:embed="rId4"/>
          <a:stretch>
            <a:fillRect/>
          </a:stretch>
        </p:blipFill>
        <p:spPr>
          <a:xfrm>
            <a:off x="4759967" y="3475835"/>
            <a:ext cx="4278992" cy="1230684"/>
          </a:xfrm>
          <a:prstGeom prst="rect">
            <a:avLst/>
          </a:prstGeom>
        </p:spPr>
      </p:pic>
      <p:sp>
        <p:nvSpPr>
          <p:cNvPr id="7" name="Rectangle 6"/>
          <p:cNvSpPr/>
          <p:nvPr/>
        </p:nvSpPr>
        <p:spPr>
          <a:xfrm>
            <a:off x="4719688" y="1952433"/>
            <a:ext cx="543364" cy="120053"/>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991370" y="3665515"/>
            <a:ext cx="543364" cy="120053"/>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502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Principle 8</a:t>
            </a:r>
            <a:endParaRPr lang="en-US" dirty="0"/>
          </a:p>
        </p:txBody>
      </p:sp>
      <p:sp>
        <p:nvSpPr>
          <p:cNvPr id="3" name="Content Placeholder 2"/>
          <p:cNvSpPr>
            <a:spLocks noGrp="1"/>
          </p:cNvSpPr>
          <p:nvPr>
            <p:ph idx="1"/>
          </p:nvPr>
        </p:nvSpPr>
        <p:spPr/>
        <p:txBody>
          <a:bodyPr/>
          <a:lstStyle/>
          <a:p>
            <a:r>
              <a:rPr lang="en-US" dirty="0"/>
              <a:t>Sets of indicators can provide a more reliable and multi-dimensional view than a single indicator. </a:t>
            </a:r>
          </a:p>
        </p:txBody>
      </p:sp>
      <p:sp>
        <p:nvSpPr>
          <p:cNvPr id="4" name="Slide Number Placeholder 3"/>
          <p:cNvSpPr>
            <a:spLocks noGrp="1"/>
          </p:cNvSpPr>
          <p:nvPr>
            <p:ph type="sldNum" sz="quarter" idx="12"/>
          </p:nvPr>
        </p:nvSpPr>
        <p:spPr/>
        <p:txBody>
          <a:bodyPr/>
          <a:lstStyle/>
          <a:p>
            <a:fld id="{02C815F4-CBC3-FC4D-9A9F-5CEC3B44F972}" type="slidenum">
              <a:rPr lang="en-US" smtClean="0"/>
              <a:t>33</a:t>
            </a:fld>
            <a:endParaRPr lang="en-US"/>
          </a:p>
        </p:txBody>
      </p:sp>
    </p:spTree>
    <p:extLst>
      <p:ext uri="{BB962C8B-B14F-4D97-AF65-F5344CB8AC3E}">
        <p14:creationId xmlns:p14="http://schemas.microsoft.com/office/powerpoint/2010/main" val="68590617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6409" y="162120"/>
            <a:ext cx="6662491" cy="6498297"/>
          </a:xfrm>
          <a:prstGeom prst="rect">
            <a:avLst/>
          </a:prstGeom>
        </p:spPr>
      </p:pic>
      <p:sp>
        <p:nvSpPr>
          <p:cNvPr id="5" name="TextBox 4"/>
          <p:cNvSpPr txBox="1"/>
          <p:nvPr/>
        </p:nvSpPr>
        <p:spPr>
          <a:xfrm>
            <a:off x="6828900" y="5795779"/>
            <a:ext cx="2210385" cy="861774"/>
          </a:xfrm>
          <a:prstGeom prst="rect">
            <a:avLst/>
          </a:prstGeom>
          <a:noFill/>
        </p:spPr>
        <p:txBody>
          <a:bodyPr wrap="square" rtlCol="0">
            <a:spAutoFit/>
          </a:bodyPr>
          <a:lstStyle/>
          <a:p>
            <a:r>
              <a:rPr lang="en-US" sz="1000" i="1" dirty="0"/>
              <a:t>https://</a:t>
            </a:r>
            <a:r>
              <a:rPr lang="en-US" sz="1000" i="1" dirty="0" err="1"/>
              <a:t>libraryconnect.elsevier.com</a:t>
            </a:r>
            <a:r>
              <a:rPr lang="en-US" sz="1000" i="1" dirty="0"/>
              <a:t>/sites/default/files/ELS_LC_metrics_poster_V2.0_researcher_2016.pdf</a:t>
            </a:r>
          </a:p>
        </p:txBody>
      </p:sp>
      <p:sp>
        <p:nvSpPr>
          <p:cNvPr id="6" name="Slide Number Placeholder 5"/>
          <p:cNvSpPr>
            <a:spLocks noGrp="1"/>
          </p:cNvSpPr>
          <p:nvPr>
            <p:ph type="sldNum" sz="quarter" idx="12"/>
          </p:nvPr>
        </p:nvSpPr>
        <p:spPr/>
        <p:txBody>
          <a:bodyPr/>
          <a:lstStyle/>
          <a:p>
            <a:fld id="{02C815F4-CBC3-FC4D-9A9F-5CEC3B44F972}" type="slidenum">
              <a:rPr lang="en-US" smtClean="0"/>
              <a:t>34</a:t>
            </a:fld>
            <a:endParaRPr lang="en-US"/>
          </a:p>
        </p:txBody>
      </p:sp>
    </p:spTree>
    <p:extLst>
      <p:ext uri="{BB962C8B-B14F-4D97-AF65-F5344CB8AC3E}">
        <p14:creationId xmlns:p14="http://schemas.microsoft.com/office/powerpoint/2010/main" val="8471099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Principles 9 and 10</a:t>
            </a:r>
            <a:endParaRPr lang="en-US" dirty="0"/>
          </a:p>
        </p:txBody>
      </p:sp>
      <p:sp>
        <p:nvSpPr>
          <p:cNvPr id="3" name="Content Placeholder 2"/>
          <p:cNvSpPr>
            <a:spLocks noGrp="1"/>
          </p:cNvSpPr>
          <p:nvPr>
            <p:ph idx="1"/>
          </p:nvPr>
        </p:nvSpPr>
        <p:spPr/>
        <p:txBody>
          <a:bodyPr>
            <a:normAutofit fontScale="92500" lnSpcReduction="10000"/>
          </a:bodyPr>
          <a:lstStyle/>
          <a:p>
            <a:r>
              <a:rPr lang="en-US" dirty="0" err="1"/>
              <a:t>Goodhart’s</a:t>
            </a:r>
            <a:r>
              <a:rPr lang="en-US" dirty="0"/>
              <a:t> Law </a:t>
            </a:r>
            <a:r>
              <a:rPr lang="en-US" dirty="0" smtClean="0"/>
              <a:t>states </a:t>
            </a:r>
            <a:r>
              <a:rPr lang="en-US" dirty="0"/>
              <a:t>that, </a:t>
            </a:r>
            <a:r>
              <a:rPr lang="en-US" dirty="0" smtClean="0"/>
              <a:t>“when </a:t>
            </a:r>
            <a:r>
              <a:rPr lang="en-US" dirty="0"/>
              <a:t>a measure becomes a target, it ceases to be a good measure”</a:t>
            </a:r>
            <a:r>
              <a:rPr lang="en-US" dirty="0" smtClean="0"/>
              <a:t>.</a:t>
            </a:r>
          </a:p>
          <a:p>
            <a:r>
              <a:rPr lang="en-US" dirty="0" smtClean="0"/>
              <a:t>Every </a:t>
            </a:r>
            <a:r>
              <a:rPr lang="en-US" dirty="0"/>
              <a:t>evaluation system creates incentives (intended or unintended) and these, in turn, drive behaviors.   </a:t>
            </a:r>
            <a:endParaRPr lang="en-US" dirty="0" smtClean="0"/>
          </a:p>
          <a:p>
            <a:r>
              <a:rPr lang="en-US" dirty="0" smtClean="0"/>
              <a:t>Use </a:t>
            </a:r>
            <a:r>
              <a:rPr lang="en-US" dirty="0"/>
              <a:t>of a single indicator (like JIF) opens the evaluation system </a:t>
            </a:r>
            <a:r>
              <a:rPr lang="en-US" dirty="0" smtClean="0"/>
              <a:t>to </a:t>
            </a:r>
            <a:r>
              <a:rPr lang="en-US" dirty="0"/>
              <a:t>undesirable behaviors like </a:t>
            </a:r>
            <a:r>
              <a:rPr lang="en-US" dirty="0" smtClean="0"/>
              <a:t>gaming. </a:t>
            </a:r>
            <a:r>
              <a:rPr lang="en-US" dirty="0"/>
              <a:t>To mitigate against these behaviors multiple indicators should be used. </a:t>
            </a:r>
            <a:endParaRPr lang="en-US" dirty="0" smtClean="0"/>
          </a:p>
          <a:p>
            <a:r>
              <a:rPr lang="en-US" dirty="0" smtClean="0"/>
              <a:t>Furthermore</a:t>
            </a:r>
            <a:r>
              <a:rPr lang="en-US" dirty="0"/>
              <a:t>, indicators should be reviewed and updated in line with changing goals of assessment, and new metrics should be considered as they become available. </a:t>
            </a:r>
          </a:p>
        </p:txBody>
      </p:sp>
      <p:sp>
        <p:nvSpPr>
          <p:cNvPr id="4" name="Slide Number Placeholder 3"/>
          <p:cNvSpPr>
            <a:spLocks noGrp="1"/>
          </p:cNvSpPr>
          <p:nvPr>
            <p:ph type="sldNum" sz="quarter" idx="12"/>
          </p:nvPr>
        </p:nvSpPr>
        <p:spPr/>
        <p:txBody>
          <a:bodyPr/>
          <a:lstStyle/>
          <a:p>
            <a:fld id="{02C815F4-CBC3-FC4D-9A9F-5CEC3B44F972}" type="slidenum">
              <a:rPr lang="en-US" smtClean="0"/>
              <a:t>35</a:t>
            </a:fld>
            <a:endParaRPr lang="en-US"/>
          </a:p>
        </p:txBody>
      </p:sp>
    </p:spTree>
    <p:extLst>
      <p:ext uri="{BB962C8B-B14F-4D97-AF65-F5344CB8AC3E}">
        <p14:creationId xmlns:p14="http://schemas.microsoft.com/office/powerpoint/2010/main" val="191266440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Example: Assessment regime will modify </a:t>
            </a:r>
            <a:r>
              <a:rPr lang="en-US" dirty="0" err="1" smtClean="0"/>
              <a:t>behaviour</a:t>
            </a:r>
            <a:endParaRPr lang="en-US" dirty="0"/>
          </a:p>
        </p:txBody>
      </p:sp>
      <p:sp>
        <p:nvSpPr>
          <p:cNvPr id="3" name="Content Placeholder 2"/>
          <p:cNvSpPr>
            <a:spLocks noGrp="1"/>
          </p:cNvSpPr>
          <p:nvPr>
            <p:ph idx="1"/>
          </p:nvPr>
        </p:nvSpPr>
        <p:spPr/>
        <p:txBody>
          <a:bodyPr>
            <a:normAutofit/>
          </a:bodyPr>
          <a:lstStyle/>
          <a:p>
            <a:pPr>
              <a:lnSpc>
                <a:spcPct val="90000"/>
              </a:lnSpc>
            </a:pPr>
            <a:r>
              <a:rPr lang="en-US" sz="1400" dirty="0" smtClean="0"/>
              <a:t>Explaining </a:t>
            </a:r>
            <a:r>
              <a:rPr lang="en-US" sz="1400" dirty="0"/>
              <a:t>Australia's increased share of ISI publications: the effects of a funding formula based on publication </a:t>
            </a:r>
            <a:r>
              <a:rPr lang="en-US" sz="1400" dirty="0" smtClean="0"/>
              <a:t>counts (L. Butler, </a:t>
            </a:r>
            <a:r>
              <a:rPr lang="en-US" sz="1400" i="1" dirty="0" smtClean="0"/>
              <a:t>Res </a:t>
            </a:r>
            <a:r>
              <a:rPr lang="en-US" sz="1400" i="1" dirty="0" err="1" smtClean="0"/>
              <a:t>Eval</a:t>
            </a:r>
            <a:r>
              <a:rPr lang="en-US" sz="1400" dirty="0" smtClean="0"/>
              <a:t>, 2003)</a:t>
            </a:r>
            <a:endParaRPr lang="en-US" sz="1400" i="1" dirty="0" smtClean="0"/>
          </a:p>
          <a:p>
            <a:pPr marL="0" indent="0">
              <a:lnSpc>
                <a:spcPct val="90000"/>
              </a:lnSpc>
              <a:buNone/>
            </a:pPr>
            <a:r>
              <a:rPr lang="en-US" sz="1400" i="1" dirty="0"/>
              <a:t>	</a:t>
            </a:r>
            <a:r>
              <a:rPr lang="en-US" sz="1200" i="1" dirty="0" smtClean="0"/>
              <a:t>“Significant funds </a:t>
            </a:r>
            <a:r>
              <a:rPr lang="en-US" sz="1200" i="1" dirty="0"/>
              <a:t>are distributed to universities, and within universities, on the basis of aggregate publication counts, with little attention paid to the impact or quality of that output. In consequence</a:t>
            </a:r>
            <a:r>
              <a:rPr lang="en-US" sz="1200" b="1" i="1" dirty="0"/>
              <a:t>, journal publication productivity has increased significantly in the last decade, but its impact has declined</a:t>
            </a:r>
            <a:r>
              <a:rPr lang="en-US" sz="1200" dirty="0" smtClean="0"/>
              <a:t>.”</a:t>
            </a:r>
            <a:endParaRPr lang="en-US" sz="1200" dirty="0"/>
          </a:p>
          <a:p>
            <a:pPr>
              <a:lnSpc>
                <a:spcPct val="90000"/>
              </a:lnSpc>
            </a:pPr>
            <a:r>
              <a:rPr lang="en-US" sz="1400" dirty="0"/>
              <a:t>Evidence for excellence: has the signal overtaken the substance</a:t>
            </a:r>
            <a:r>
              <a:rPr lang="en-US" sz="1400" dirty="0" smtClean="0"/>
              <a:t>? </a:t>
            </a:r>
            <a:r>
              <a:rPr lang="en-US" sz="1400" dirty="0"/>
              <a:t>An analysis of journal articles submitted to </a:t>
            </a:r>
            <a:r>
              <a:rPr lang="en-US" sz="1400" dirty="0" smtClean="0"/>
              <a:t>RAE2008 (J. Adams, Digital Science Report, June 2014)</a:t>
            </a:r>
          </a:p>
          <a:p>
            <a:pPr marL="0" indent="0">
              <a:lnSpc>
                <a:spcPct val="90000"/>
              </a:lnSpc>
              <a:buNone/>
            </a:pPr>
            <a:r>
              <a:rPr lang="en-US" sz="1400" dirty="0" smtClean="0"/>
              <a:t>	</a:t>
            </a:r>
            <a:r>
              <a:rPr lang="en-US" sz="1200" dirty="0" smtClean="0"/>
              <a:t>“</a:t>
            </a:r>
            <a:r>
              <a:rPr lang="en-US" sz="1200" dirty="0"/>
              <a:t>What researchers actually do under assessment differs from what surveys say they believe about the signals of research excellence. When it comes to the RAE, with the exception of the humanities</a:t>
            </a:r>
            <a:r>
              <a:rPr lang="en-US" sz="1200" b="1" dirty="0"/>
              <a:t>, academics </a:t>
            </a:r>
            <a:r>
              <a:rPr lang="en-US" sz="1200" b="1" dirty="0" err="1"/>
              <a:t>prioritise</a:t>
            </a:r>
            <a:r>
              <a:rPr lang="en-US" sz="1200" b="1" dirty="0"/>
              <a:t> journals over other publications, they accelerate publication rates at RAE time</a:t>
            </a:r>
            <a:r>
              <a:rPr lang="en-US" sz="1200" dirty="0"/>
              <a:t>, they </a:t>
            </a:r>
            <a:r>
              <a:rPr lang="en-US" sz="1200" dirty="0" err="1"/>
              <a:t>favour</a:t>
            </a:r>
            <a:r>
              <a:rPr lang="en-US" sz="1200" dirty="0"/>
              <a:t> journals with high average citation impact and among those journals </a:t>
            </a:r>
            <a:r>
              <a:rPr lang="en-US" sz="1200" b="1" dirty="0"/>
              <a:t>they are persuaded that a high Impact Factor beats a convincing individual article</a:t>
            </a:r>
            <a:r>
              <a:rPr lang="en-US" sz="1200" dirty="0" smtClean="0"/>
              <a:t>.” (p.8)</a:t>
            </a:r>
            <a:endParaRPr lang="en-US" sz="1200" dirty="0"/>
          </a:p>
          <a:p>
            <a:pPr>
              <a:lnSpc>
                <a:spcPct val="90000"/>
              </a:lnSpc>
            </a:pPr>
            <a:endParaRPr lang="en-US" sz="1400" dirty="0"/>
          </a:p>
          <a:p>
            <a:pPr>
              <a:lnSpc>
                <a:spcPct val="90000"/>
              </a:lnSpc>
            </a:pPr>
            <a:endParaRPr lang="en-US" dirty="0"/>
          </a:p>
          <a:p>
            <a:pPr>
              <a:lnSpc>
                <a:spcPct val="90000"/>
              </a:lnSpc>
            </a:pPr>
            <a:endParaRPr lang="en-US" dirty="0"/>
          </a:p>
          <a:p>
            <a:endParaRPr lang="en-US" dirty="0" smtClean="0"/>
          </a:p>
          <a:p>
            <a:endParaRPr lang="en-US" dirty="0"/>
          </a:p>
        </p:txBody>
      </p:sp>
      <p:sp>
        <p:nvSpPr>
          <p:cNvPr id="4" name="Slide Number Placeholder 3"/>
          <p:cNvSpPr>
            <a:spLocks noGrp="1"/>
          </p:cNvSpPr>
          <p:nvPr>
            <p:ph type="sldNum" sz="quarter" idx="12"/>
          </p:nvPr>
        </p:nvSpPr>
        <p:spPr/>
        <p:txBody>
          <a:bodyPr/>
          <a:lstStyle/>
          <a:p>
            <a:fld id="{02C815F4-CBC3-FC4D-9A9F-5CEC3B44F972}" type="slidenum">
              <a:rPr lang="en-US" smtClean="0"/>
              <a:t>36</a:t>
            </a:fld>
            <a:endParaRPr lang="en-US"/>
          </a:p>
        </p:txBody>
      </p:sp>
    </p:spTree>
    <p:extLst>
      <p:ext uri="{BB962C8B-B14F-4D97-AF65-F5344CB8AC3E}">
        <p14:creationId xmlns:p14="http://schemas.microsoft.com/office/powerpoint/2010/main" val="222824383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2C815F4-CBC3-FC4D-9A9F-5CEC3B44F972}" type="slidenum">
              <a:rPr lang="en-US" smtClean="0"/>
              <a:t>37</a:t>
            </a:fld>
            <a:endParaRPr lang="en-US"/>
          </a:p>
        </p:txBody>
      </p:sp>
      <p:pic>
        <p:nvPicPr>
          <p:cNvPr id="6" name="Picture 5"/>
          <p:cNvPicPr>
            <a:picLocks noChangeAspect="1"/>
          </p:cNvPicPr>
          <p:nvPr/>
        </p:nvPicPr>
        <p:blipFill>
          <a:blip r:embed="rId2"/>
          <a:stretch>
            <a:fillRect/>
          </a:stretch>
        </p:blipFill>
        <p:spPr>
          <a:xfrm>
            <a:off x="194920" y="268274"/>
            <a:ext cx="6748770" cy="6372720"/>
          </a:xfrm>
          <a:prstGeom prst="rect">
            <a:avLst/>
          </a:prstGeom>
        </p:spPr>
      </p:pic>
      <p:sp>
        <p:nvSpPr>
          <p:cNvPr id="5" name="TextBox 4"/>
          <p:cNvSpPr txBox="1"/>
          <p:nvPr/>
        </p:nvSpPr>
        <p:spPr>
          <a:xfrm>
            <a:off x="5471553" y="6314486"/>
            <a:ext cx="3468686" cy="246221"/>
          </a:xfrm>
          <a:prstGeom prst="rect">
            <a:avLst/>
          </a:prstGeom>
          <a:noFill/>
        </p:spPr>
        <p:txBody>
          <a:bodyPr wrap="square" rtlCol="0">
            <a:spAutoFit/>
          </a:bodyPr>
          <a:lstStyle/>
          <a:p>
            <a:r>
              <a:rPr lang="en-US" sz="1000" dirty="0"/>
              <a:t>http://</a:t>
            </a:r>
            <a:r>
              <a:rPr lang="en-US" sz="1000" dirty="0" err="1"/>
              <a:t>www.library.pitt.edu</a:t>
            </a:r>
            <a:r>
              <a:rPr lang="en-US" sz="1000" dirty="0"/>
              <a:t>/</a:t>
            </a:r>
            <a:r>
              <a:rPr lang="en-US" sz="1000" dirty="0" err="1"/>
              <a:t>bibliometric</a:t>
            </a:r>
            <a:r>
              <a:rPr lang="en-US" sz="1000" dirty="0"/>
              <a:t>-services</a:t>
            </a:r>
          </a:p>
        </p:txBody>
      </p:sp>
    </p:spTree>
    <p:extLst>
      <p:ext uri="{BB962C8B-B14F-4D97-AF65-F5344CB8AC3E}">
        <p14:creationId xmlns:p14="http://schemas.microsoft.com/office/powerpoint/2010/main" val="11457368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we measuring exactly?</a:t>
            </a:r>
            <a:endParaRPr lang="en-US" dirty="0"/>
          </a:p>
        </p:txBody>
      </p:sp>
      <p:sp>
        <p:nvSpPr>
          <p:cNvPr id="3" name="Content Placeholder 2"/>
          <p:cNvSpPr>
            <a:spLocks noGrp="1"/>
          </p:cNvSpPr>
          <p:nvPr>
            <p:ph idx="1"/>
          </p:nvPr>
        </p:nvSpPr>
        <p:spPr/>
        <p:txBody>
          <a:bodyPr/>
          <a:lstStyle/>
          <a:p>
            <a:r>
              <a:rPr lang="en-US" dirty="0" smtClean="0"/>
              <a:t>San Francisco Declaration on Research Assessment, 2012 (DORA)</a:t>
            </a:r>
          </a:p>
          <a:p>
            <a:pPr lvl="1"/>
            <a:r>
              <a:rPr lang="en-US" dirty="0" smtClean="0"/>
              <a:t>Against using JIF to demonstrate impact of individual publication</a:t>
            </a:r>
          </a:p>
          <a:p>
            <a:r>
              <a:rPr lang="en-US" dirty="0" smtClean="0"/>
              <a:t>H-index problem </a:t>
            </a:r>
          </a:p>
          <a:p>
            <a:pPr lvl="1"/>
            <a:r>
              <a:rPr lang="en-US" dirty="0" smtClean="0"/>
              <a:t>Can we really show impact of a research</a:t>
            </a:r>
            <a:r>
              <a:rPr lang="en-US" b="1" dirty="0" smtClean="0"/>
              <a:t>er </a:t>
            </a:r>
            <a:r>
              <a:rPr lang="en-US" dirty="0" smtClean="0"/>
              <a:t>through one number?</a:t>
            </a:r>
          </a:p>
          <a:p>
            <a:r>
              <a:rPr lang="en-US" dirty="0" smtClean="0"/>
              <a:t>Leiden Manifesto (2015)</a:t>
            </a:r>
          </a:p>
          <a:p>
            <a:pPr lvl="1"/>
            <a:r>
              <a:rPr lang="en-US" dirty="0" err="1" smtClean="0"/>
              <a:t>Bibliometrics</a:t>
            </a:r>
            <a:r>
              <a:rPr lang="en-US" dirty="0" smtClean="0"/>
              <a:t> practitioners stating some known truths </a:t>
            </a:r>
            <a:endParaRPr lang="en-US" dirty="0"/>
          </a:p>
        </p:txBody>
      </p:sp>
      <p:sp>
        <p:nvSpPr>
          <p:cNvPr id="4" name="Slide Number Placeholder 3"/>
          <p:cNvSpPr>
            <a:spLocks noGrp="1"/>
          </p:cNvSpPr>
          <p:nvPr>
            <p:ph type="sldNum" sz="quarter" idx="12"/>
          </p:nvPr>
        </p:nvSpPr>
        <p:spPr/>
        <p:txBody>
          <a:bodyPr/>
          <a:lstStyle/>
          <a:p>
            <a:fld id="{02C815F4-CBC3-FC4D-9A9F-5CEC3B44F972}" type="slidenum">
              <a:rPr lang="en-US" smtClean="0"/>
              <a:t>4</a:t>
            </a:fld>
            <a:endParaRPr lang="en-US"/>
          </a:p>
        </p:txBody>
      </p:sp>
    </p:spTree>
    <p:extLst>
      <p:ext uri="{BB962C8B-B14F-4D97-AF65-F5344CB8AC3E}">
        <p14:creationId xmlns:p14="http://schemas.microsoft.com/office/powerpoint/2010/main" val="12442627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209456"/>
            <a:ext cx="8913813" cy="914400"/>
          </a:xfrm>
        </p:spPr>
        <p:txBody>
          <a:bodyPr/>
          <a:lstStyle/>
          <a:p>
            <a:r>
              <a:rPr lang="en-US" dirty="0" smtClean="0"/>
              <a:t>The backlash</a:t>
            </a:r>
            <a:endParaRPr lang="en-US" dirty="0"/>
          </a:p>
        </p:txBody>
      </p:sp>
      <p:sp>
        <p:nvSpPr>
          <p:cNvPr id="4" name="Slide Number Placeholder 3"/>
          <p:cNvSpPr>
            <a:spLocks noGrp="1"/>
          </p:cNvSpPr>
          <p:nvPr>
            <p:ph type="sldNum" sz="quarter" idx="12"/>
          </p:nvPr>
        </p:nvSpPr>
        <p:spPr/>
        <p:txBody>
          <a:bodyPr/>
          <a:lstStyle/>
          <a:p>
            <a:fld id="{02C815F4-CBC3-FC4D-9A9F-5CEC3B44F972}" type="slidenum">
              <a:rPr lang="en-US" smtClean="0"/>
              <a:t>5</a:t>
            </a:fld>
            <a:endParaRPr lang="en-US"/>
          </a:p>
        </p:txBody>
      </p:sp>
      <p:pic>
        <p:nvPicPr>
          <p:cNvPr id="6" name="Picture 5"/>
          <p:cNvPicPr>
            <a:picLocks noChangeAspect="1"/>
          </p:cNvPicPr>
          <p:nvPr/>
        </p:nvPicPr>
        <p:blipFill>
          <a:blip r:embed="rId2"/>
          <a:stretch>
            <a:fillRect/>
          </a:stretch>
        </p:blipFill>
        <p:spPr>
          <a:xfrm>
            <a:off x="173795" y="1213162"/>
            <a:ext cx="3531661" cy="2564510"/>
          </a:xfrm>
          <a:prstGeom prst="rect">
            <a:avLst/>
          </a:prstGeom>
        </p:spPr>
      </p:pic>
      <p:pic>
        <p:nvPicPr>
          <p:cNvPr id="7" name="Picture 6"/>
          <p:cNvPicPr>
            <a:picLocks noChangeAspect="1"/>
          </p:cNvPicPr>
          <p:nvPr/>
        </p:nvPicPr>
        <p:blipFill>
          <a:blip r:embed="rId3"/>
          <a:stretch>
            <a:fillRect/>
          </a:stretch>
        </p:blipFill>
        <p:spPr>
          <a:xfrm>
            <a:off x="0" y="4120960"/>
            <a:ext cx="4593325" cy="1014607"/>
          </a:xfrm>
          <a:prstGeom prst="rect">
            <a:avLst/>
          </a:prstGeom>
        </p:spPr>
      </p:pic>
      <p:pic>
        <p:nvPicPr>
          <p:cNvPr id="8" name="Picture 7"/>
          <p:cNvPicPr>
            <a:picLocks noChangeAspect="1"/>
          </p:cNvPicPr>
          <p:nvPr/>
        </p:nvPicPr>
        <p:blipFill>
          <a:blip r:embed="rId4"/>
          <a:stretch>
            <a:fillRect/>
          </a:stretch>
        </p:blipFill>
        <p:spPr>
          <a:xfrm>
            <a:off x="4397461" y="574989"/>
            <a:ext cx="3545319" cy="2590595"/>
          </a:xfrm>
          <a:prstGeom prst="rect">
            <a:avLst/>
          </a:prstGeom>
        </p:spPr>
      </p:pic>
    </p:spTree>
    <p:extLst>
      <p:ext uri="{BB962C8B-B14F-4D97-AF65-F5344CB8AC3E}">
        <p14:creationId xmlns:p14="http://schemas.microsoft.com/office/powerpoint/2010/main" val="11894286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934" y="232310"/>
            <a:ext cx="4657459" cy="6571484"/>
          </a:xfrm>
          <a:prstGeom prst="rect">
            <a:avLst/>
          </a:prstGeom>
        </p:spPr>
      </p:pic>
      <p:sp>
        <p:nvSpPr>
          <p:cNvPr id="5" name="TextBox 4"/>
          <p:cNvSpPr txBox="1"/>
          <p:nvPr/>
        </p:nvSpPr>
        <p:spPr>
          <a:xfrm>
            <a:off x="4979540" y="1169296"/>
            <a:ext cx="3585579" cy="2031325"/>
          </a:xfrm>
          <a:prstGeom prst="rect">
            <a:avLst/>
          </a:prstGeom>
          <a:noFill/>
        </p:spPr>
        <p:txBody>
          <a:bodyPr wrap="square" rtlCol="0">
            <a:spAutoFit/>
          </a:bodyPr>
          <a:lstStyle/>
          <a:p>
            <a:pPr marL="285750" indent="-285750">
              <a:buFont typeface="Arial"/>
              <a:buChar char="•"/>
            </a:pPr>
            <a:r>
              <a:rPr lang="en-US" dirty="0" smtClean="0"/>
              <a:t>Over 12,000 individual signatories</a:t>
            </a:r>
          </a:p>
          <a:p>
            <a:endParaRPr lang="en-US" dirty="0" smtClean="0"/>
          </a:p>
          <a:p>
            <a:pPr marL="285750" indent="-285750">
              <a:buFont typeface="Arial"/>
              <a:buChar char="•"/>
            </a:pPr>
            <a:r>
              <a:rPr lang="en-US" dirty="0" smtClean="0"/>
              <a:t>800 institutional signatories (but not Pitt)</a:t>
            </a:r>
          </a:p>
          <a:p>
            <a:pPr marL="285750" indent="-285750">
              <a:buFont typeface="Arial"/>
              <a:buChar char="•"/>
            </a:pPr>
            <a:endParaRPr lang="en-US" dirty="0"/>
          </a:p>
          <a:p>
            <a:endParaRPr lang="en-US" dirty="0"/>
          </a:p>
        </p:txBody>
      </p:sp>
      <p:sp>
        <p:nvSpPr>
          <p:cNvPr id="7" name="Rectangle 6"/>
          <p:cNvSpPr/>
          <p:nvPr/>
        </p:nvSpPr>
        <p:spPr>
          <a:xfrm>
            <a:off x="4793678" y="3897908"/>
            <a:ext cx="4350321" cy="2185214"/>
          </a:xfrm>
          <a:prstGeom prst="rect">
            <a:avLst/>
          </a:prstGeom>
        </p:spPr>
        <p:txBody>
          <a:bodyPr wrap="square">
            <a:spAutoFit/>
          </a:bodyPr>
          <a:lstStyle/>
          <a:p>
            <a:r>
              <a:rPr lang="en-US" sz="1200" i="1" dirty="0"/>
              <a:t>The steps that DORA recommends for universities and research institutions are measured and practical: be clear about the criteria used in researcher assessment; </a:t>
            </a:r>
            <a:r>
              <a:rPr lang="en-US" sz="1200" b="1" i="1" dirty="0" err="1"/>
              <a:t>emphasise</a:t>
            </a:r>
            <a:r>
              <a:rPr lang="en-US" sz="1200" b="1" i="1" dirty="0"/>
              <a:t> that a paper’s content is more important than where it is published</a:t>
            </a:r>
            <a:r>
              <a:rPr lang="en-US" sz="1200" i="1" dirty="0"/>
              <a:t>; make sure to consider the value and impact of all types of research output; and use a broad range of measures when doing so. There is no blanket ban on metrics.</a:t>
            </a:r>
          </a:p>
          <a:p>
            <a:r>
              <a:rPr lang="en-US" sz="1000" dirty="0"/>
              <a:t> </a:t>
            </a:r>
          </a:p>
          <a:p>
            <a:r>
              <a:rPr lang="en-US" sz="1000" dirty="0"/>
              <a:t>Stephen Curry, Who is afraid of DORA,  </a:t>
            </a:r>
            <a:r>
              <a:rPr lang="en-US" sz="1000" u="sng" dirty="0">
                <a:hlinkClick r:id="rId3"/>
              </a:rPr>
              <a:t>http://www.researchresearch.com/news/article/?articleId=1360100</a:t>
            </a:r>
            <a:r>
              <a:rPr lang="en-US" sz="1000" dirty="0"/>
              <a:t>, 11 May 2016</a:t>
            </a:r>
          </a:p>
        </p:txBody>
      </p:sp>
      <p:sp>
        <p:nvSpPr>
          <p:cNvPr id="2" name="Slide Number Placeholder 1"/>
          <p:cNvSpPr>
            <a:spLocks noGrp="1"/>
          </p:cNvSpPr>
          <p:nvPr>
            <p:ph type="sldNum" sz="quarter" idx="12"/>
          </p:nvPr>
        </p:nvSpPr>
        <p:spPr/>
        <p:txBody>
          <a:bodyPr/>
          <a:lstStyle/>
          <a:p>
            <a:fld id="{02C815F4-CBC3-FC4D-9A9F-5CEC3B44F972}" type="slidenum">
              <a:rPr lang="en-US" smtClean="0"/>
              <a:t>6</a:t>
            </a:fld>
            <a:endParaRPr lang="en-US"/>
          </a:p>
        </p:txBody>
      </p:sp>
    </p:spTree>
    <p:extLst>
      <p:ext uri="{BB962C8B-B14F-4D97-AF65-F5344CB8AC3E}">
        <p14:creationId xmlns:p14="http://schemas.microsoft.com/office/powerpoint/2010/main" val="18848664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 am not a number but</a:t>
            </a:r>
            <a:r>
              <a:rPr lang="is-IS" dirty="0" smtClean="0"/>
              <a:t>…</a:t>
            </a:r>
            <a:endParaRPr lang="en-US" dirty="0"/>
          </a:p>
        </p:txBody>
      </p:sp>
      <p:sp>
        <p:nvSpPr>
          <p:cNvPr id="3" name="Content Placeholder 2"/>
          <p:cNvSpPr>
            <a:spLocks noGrp="1"/>
          </p:cNvSpPr>
          <p:nvPr>
            <p:ph idx="1"/>
          </p:nvPr>
        </p:nvSpPr>
        <p:spPr>
          <a:xfrm>
            <a:off x="790145" y="2262583"/>
            <a:ext cx="7610476" cy="3670767"/>
          </a:xfrm>
        </p:spPr>
        <p:txBody>
          <a:bodyPr>
            <a:normAutofit fontScale="85000" lnSpcReduction="20000"/>
          </a:bodyPr>
          <a:lstStyle/>
          <a:p>
            <a:pPr marL="0" lvl="0" indent="0">
              <a:buNone/>
            </a:pPr>
            <a:endParaRPr lang="en-US" dirty="0"/>
          </a:p>
          <a:p>
            <a:pPr lvl="0"/>
            <a:r>
              <a:rPr lang="en-US" dirty="0"/>
              <a:t>Funders need to be responsible in the way that they use metrics, to resist the reduction of researchers’ careers to decimal points.</a:t>
            </a:r>
          </a:p>
          <a:p>
            <a:pPr lvl="0"/>
            <a:r>
              <a:rPr lang="en-US" dirty="0"/>
              <a:t>Researchers need to learn to use metrics to enhance the narratives that they develop to describe their ambitions and careers</a:t>
            </a:r>
            <a:r>
              <a:rPr lang="en-US" dirty="0" smtClean="0"/>
              <a:t>.</a:t>
            </a:r>
          </a:p>
          <a:p>
            <a:pPr lvl="0"/>
            <a:r>
              <a:rPr lang="en-US" dirty="0"/>
              <a:t>Providers need to understand that the data, analysis and visualizations they provide have a value over and beyond a simple service</a:t>
            </a:r>
            <a:r>
              <a:rPr lang="en-US" dirty="0" smtClean="0"/>
              <a:t>.</a:t>
            </a:r>
          </a:p>
          <a:p>
            <a:pPr marL="0" lvl="0" indent="0">
              <a:buNone/>
            </a:pPr>
            <a:endParaRPr lang="en-US" dirty="0" smtClean="0"/>
          </a:p>
          <a:p>
            <a:pPr marL="0" indent="0">
              <a:buNone/>
            </a:pPr>
            <a:r>
              <a:rPr lang="en-US" sz="1200" dirty="0"/>
              <a:t>Mike </a:t>
            </a:r>
            <a:r>
              <a:rPr lang="en-US" sz="1200" dirty="0" smtClean="0"/>
              <a:t>Taylor, </a:t>
            </a:r>
            <a:r>
              <a:rPr lang="en-US" sz="1200" i="1" dirty="0"/>
              <a:t>Metrics and The Social Contract: Using Numbers, Preserving </a:t>
            </a:r>
            <a:r>
              <a:rPr lang="en-US" sz="1200" i="1" dirty="0" smtClean="0"/>
              <a:t>Humanity </a:t>
            </a:r>
            <a:r>
              <a:rPr lang="en-US" sz="1200" dirty="0" smtClean="0">
                <a:hlinkClick r:id="rId2"/>
              </a:rPr>
              <a:t>https</a:t>
            </a:r>
            <a:r>
              <a:rPr lang="en-US" sz="1200" dirty="0">
                <a:hlinkClick r:id="rId2"/>
              </a:rPr>
              <a:t>://www.digital-science.com/blog/</a:t>
            </a:r>
            <a:r>
              <a:rPr lang="en-US" sz="1200" dirty="0" smtClean="0">
                <a:hlinkClick r:id="rId2"/>
              </a:rPr>
              <a:t>perspectives</a:t>
            </a:r>
            <a:r>
              <a:rPr lang="en-US" sz="1200" dirty="0"/>
              <a:t>,</a:t>
            </a:r>
            <a:r>
              <a:rPr lang="en-US" sz="1200" dirty="0" smtClean="0"/>
              <a:t> 26 July 2016</a:t>
            </a:r>
            <a:endParaRPr lang="en-US" sz="1200" i="1" dirty="0"/>
          </a:p>
          <a:p>
            <a:pPr lvl="0"/>
            <a:endParaRPr lang="en-US" dirty="0"/>
          </a:p>
          <a:p>
            <a:pPr lvl="0"/>
            <a:endParaRPr lang="en-US" dirty="0"/>
          </a:p>
          <a:p>
            <a:endParaRPr lang="en-US" dirty="0"/>
          </a:p>
        </p:txBody>
      </p:sp>
      <p:sp>
        <p:nvSpPr>
          <p:cNvPr id="4" name="Slide Number Placeholder 3"/>
          <p:cNvSpPr>
            <a:spLocks noGrp="1"/>
          </p:cNvSpPr>
          <p:nvPr>
            <p:ph type="sldNum" sz="quarter" idx="12"/>
          </p:nvPr>
        </p:nvSpPr>
        <p:spPr/>
        <p:txBody>
          <a:bodyPr/>
          <a:lstStyle/>
          <a:p>
            <a:fld id="{02C815F4-CBC3-FC4D-9A9F-5CEC3B44F972}" type="slidenum">
              <a:rPr lang="en-US" smtClean="0"/>
              <a:t>7</a:t>
            </a:fld>
            <a:endParaRPr lang="en-US"/>
          </a:p>
        </p:txBody>
      </p:sp>
    </p:spTree>
    <p:extLst>
      <p:ext uri="{BB962C8B-B14F-4D97-AF65-F5344CB8AC3E}">
        <p14:creationId xmlns:p14="http://schemas.microsoft.com/office/powerpoint/2010/main" val="31013721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2C815F4-CBC3-FC4D-9A9F-5CEC3B44F972}" type="slidenum">
              <a:rPr lang="en-US" smtClean="0"/>
              <a:t>8</a:t>
            </a:fld>
            <a:endParaRPr lang="en-US"/>
          </a:p>
        </p:txBody>
      </p:sp>
      <p:pic>
        <p:nvPicPr>
          <p:cNvPr id="3" name="Picture 2"/>
          <p:cNvPicPr>
            <a:picLocks noChangeAspect="1"/>
          </p:cNvPicPr>
          <p:nvPr/>
        </p:nvPicPr>
        <p:blipFill>
          <a:blip r:embed="rId2"/>
          <a:stretch>
            <a:fillRect/>
          </a:stretch>
        </p:blipFill>
        <p:spPr>
          <a:xfrm>
            <a:off x="3734050" y="2964671"/>
            <a:ext cx="4468540" cy="2309130"/>
          </a:xfrm>
          <a:prstGeom prst="rect">
            <a:avLst/>
          </a:prstGeom>
        </p:spPr>
      </p:pic>
      <p:pic>
        <p:nvPicPr>
          <p:cNvPr id="4" name="Picture 3"/>
          <p:cNvPicPr>
            <a:picLocks noChangeAspect="1"/>
          </p:cNvPicPr>
          <p:nvPr/>
        </p:nvPicPr>
        <p:blipFill>
          <a:blip r:embed="rId3"/>
          <a:stretch>
            <a:fillRect/>
          </a:stretch>
        </p:blipFill>
        <p:spPr>
          <a:xfrm>
            <a:off x="-1" y="233785"/>
            <a:ext cx="3626641" cy="5151991"/>
          </a:xfrm>
          <a:prstGeom prst="rect">
            <a:avLst/>
          </a:prstGeom>
        </p:spPr>
      </p:pic>
      <p:sp>
        <p:nvSpPr>
          <p:cNvPr id="5" name="Rectangle 4"/>
          <p:cNvSpPr/>
          <p:nvPr/>
        </p:nvSpPr>
        <p:spPr>
          <a:xfrm>
            <a:off x="107077" y="5620110"/>
            <a:ext cx="3519563" cy="646331"/>
          </a:xfrm>
          <a:prstGeom prst="rect">
            <a:avLst/>
          </a:prstGeom>
        </p:spPr>
        <p:txBody>
          <a:bodyPr wrap="none">
            <a:spAutoFit/>
          </a:bodyPr>
          <a:lstStyle/>
          <a:p>
            <a:r>
              <a:rPr lang="pt-BR" dirty="0">
                <a:hlinkClick r:id="rId4"/>
              </a:rPr>
              <a:t>https://vimeo.com/</a:t>
            </a:r>
            <a:r>
              <a:rPr lang="pt-BR" dirty="0" smtClean="0">
                <a:hlinkClick r:id="rId4"/>
              </a:rPr>
              <a:t>133683418</a:t>
            </a:r>
            <a:endParaRPr lang="pt-BR" dirty="0" smtClean="0"/>
          </a:p>
          <a:p>
            <a:endParaRPr lang="en-US" dirty="0"/>
          </a:p>
        </p:txBody>
      </p:sp>
    </p:spTree>
    <p:extLst>
      <p:ext uri="{BB962C8B-B14F-4D97-AF65-F5344CB8AC3E}">
        <p14:creationId xmlns:p14="http://schemas.microsoft.com/office/powerpoint/2010/main" val="7813086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3770"/>
            <a:ext cx="8913813" cy="1031534"/>
          </a:xfrm>
        </p:spPr>
        <p:txBody>
          <a:bodyPr>
            <a:normAutofit/>
          </a:bodyPr>
          <a:lstStyle/>
          <a:p>
            <a:r>
              <a:rPr lang="en-US" b="1" dirty="0"/>
              <a:t>Principle </a:t>
            </a:r>
            <a:r>
              <a:rPr lang="en-US" b="1" dirty="0" smtClean="0"/>
              <a:t>1</a:t>
            </a:r>
            <a:endParaRPr lang="en-US" dirty="0"/>
          </a:p>
        </p:txBody>
      </p:sp>
      <p:sp>
        <p:nvSpPr>
          <p:cNvPr id="3" name="Content Placeholder 2"/>
          <p:cNvSpPr>
            <a:spLocks noGrp="1"/>
          </p:cNvSpPr>
          <p:nvPr>
            <p:ph idx="1"/>
          </p:nvPr>
        </p:nvSpPr>
        <p:spPr>
          <a:xfrm>
            <a:off x="400468" y="1722238"/>
            <a:ext cx="7610476" cy="3670767"/>
          </a:xfrm>
        </p:spPr>
        <p:txBody>
          <a:bodyPr/>
          <a:lstStyle/>
          <a:p>
            <a:r>
              <a:rPr lang="en-US" dirty="0" smtClean="0"/>
              <a:t>Metrics-based </a:t>
            </a:r>
            <a:r>
              <a:rPr lang="en-US" dirty="0"/>
              <a:t>evaluation can supplement and provide additional dimensions to qualitative assessment, but should never replace it.</a:t>
            </a:r>
          </a:p>
          <a:p>
            <a:pPr marL="0" indent="0">
              <a:buNone/>
            </a:pPr>
            <a:endParaRPr lang="en-US" dirty="0"/>
          </a:p>
        </p:txBody>
      </p:sp>
      <p:sp>
        <p:nvSpPr>
          <p:cNvPr id="4" name="Slide Number Placeholder 3"/>
          <p:cNvSpPr>
            <a:spLocks noGrp="1"/>
          </p:cNvSpPr>
          <p:nvPr>
            <p:ph type="sldNum" sz="quarter" idx="12"/>
          </p:nvPr>
        </p:nvSpPr>
        <p:spPr/>
        <p:txBody>
          <a:bodyPr/>
          <a:lstStyle/>
          <a:p>
            <a:fld id="{02C815F4-CBC3-FC4D-9A9F-5CEC3B44F972}" type="slidenum">
              <a:rPr lang="en-US" smtClean="0"/>
              <a:t>9</a:t>
            </a:fld>
            <a:endParaRPr lang="en-US"/>
          </a:p>
        </p:txBody>
      </p:sp>
    </p:spTree>
    <p:extLst>
      <p:ext uri="{BB962C8B-B14F-4D97-AF65-F5344CB8AC3E}">
        <p14:creationId xmlns:p14="http://schemas.microsoft.com/office/powerpoint/2010/main" val="1497326979"/>
      </p:ext>
    </p:extLst>
  </p:cSld>
  <p:clrMapOvr>
    <a:masterClrMapping/>
  </p:clrMapOvr>
  <p:timing>
    <p:tnLst>
      <p:par>
        <p:cTn id="1" dur="indefinite" restart="never" nodeType="tmRoot"/>
      </p:par>
    </p:tnLst>
  </p:timing>
</p:sld>
</file>

<file path=ppt/theme/theme1.xml><?xml version="1.0" encoding="utf-8"?>
<a:theme xmlns:a="http://schemas.openxmlformats.org/drawingml/2006/main" name="Perception">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Perception.thmx</Template>
  <TotalTime>41242</TotalTime>
  <Words>1620</Words>
  <Application>Microsoft Macintosh PowerPoint</Application>
  <PresentationFormat>On-screen Show (4:3)</PresentationFormat>
  <Paragraphs>218</Paragraphs>
  <Slides>37</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Arial Rounded MT Bold</vt:lpstr>
      <vt:lpstr>Calibri</vt:lpstr>
      <vt:lpstr>Century Gothic</vt:lpstr>
      <vt:lpstr>Wingdings</vt:lpstr>
      <vt:lpstr>Wingdings 2</vt:lpstr>
      <vt:lpstr>Arial</vt:lpstr>
      <vt:lpstr>Perception</vt:lpstr>
      <vt:lpstr>Uses and Misuses of Quantitative Indicators of Impact</vt:lpstr>
      <vt:lpstr>Metrics are everywhere</vt:lpstr>
      <vt:lpstr>Everyone talks about…</vt:lpstr>
      <vt:lpstr>What are we measuring exactly?</vt:lpstr>
      <vt:lpstr>The backlash</vt:lpstr>
      <vt:lpstr>PowerPoint Presentation</vt:lpstr>
      <vt:lpstr>I am not a number but…</vt:lpstr>
      <vt:lpstr>PowerPoint Presentation</vt:lpstr>
      <vt:lpstr>Principle 1</vt:lpstr>
      <vt:lpstr>Excellence in Research Australia </vt:lpstr>
      <vt:lpstr>PowerPoint Presentation</vt:lpstr>
      <vt:lpstr>PowerPoint Presentation</vt:lpstr>
      <vt:lpstr>Principle 2</vt:lpstr>
      <vt:lpstr>Example: which impact?</vt:lpstr>
      <vt:lpstr>Example: quality and impact over volume</vt:lpstr>
      <vt:lpstr>Principle 3</vt:lpstr>
      <vt:lpstr>Example: Scientific, popular &amp; public debate publications at Norwegian  HE institutions</vt:lpstr>
      <vt:lpstr>Example: Polish Sociology and Spanish Law</vt:lpstr>
      <vt:lpstr>Principle 4</vt:lpstr>
      <vt:lpstr>Example: how much of my output is captured?</vt:lpstr>
      <vt:lpstr>PowerPoint Presentation</vt:lpstr>
      <vt:lpstr>Principle 5</vt:lpstr>
      <vt:lpstr>Example</vt:lpstr>
      <vt:lpstr>PowerPoint Presentation</vt:lpstr>
      <vt:lpstr>Principle 6</vt:lpstr>
      <vt:lpstr>Example: All disciplines are not equal (…bibliometrically)</vt:lpstr>
      <vt:lpstr>PowerPoint Presentation</vt:lpstr>
      <vt:lpstr>Example: Not all disciplines are equal</vt:lpstr>
      <vt:lpstr>Example: “novel research” (defined by concentration of distant references)</vt:lpstr>
      <vt:lpstr>Principle 7</vt:lpstr>
      <vt:lpstr>PowerPoint Presentation</vt:lpstr>
      <vt:lpstr>PowerPoint Presentation</vt:lpstr>
      <vt:lpstr>Principle 8</vt:lpstr>
      <vt:lpstr>PowerPoint Presentation</vt:lpstr>
      <vt:lpstr>Principles 9 and 10</vt:lpstr>
      <vt:lpstr>Example: Assessment regime will modify behaviour</vt:lpstr>
      <vt:lpstr>PowerPoint Presentation</vt:lpstr>
    </vt:vector>
  </TitlesOfParts>
  <Company>University of Pittsburgh</Company>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Berenika Webster</dc:creator>
  <cp:lastModifiedBy>Webster, Berenika Maria</cp:lastModifiedBy>
  <cp:revision>58</cp:revision>
  <dcterms:created xsi:type="dcterms:W3CDTF">2016-08-24T13:00:59Z</dcterms:created>
  <dcterms:modified xsi:type="dcterms:W3CDTF">2016-10-20T13:55:29Z</dcterms:modified>
</cp:coreProperties>
</file>