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70" r:id="rId3"/>
    <p:sldId id="260" r:id="rId4"/>
    <p:sldId id="258" r:id="rId5"/>
    <p:sldId id="267" r:id="rId6"/>
    <p:sldId id="263" r:id="rId7"/>
    <p:sldId id="261" r:id="rId8"/>
    <p:sldId id="269" r:id="rId9"/>
    <p:sldId id="268" r:id="rId10"/>
    <p:sldId id="259" r:id="rId11"/>
    <p:sldId id="266"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55"/>
    <p:restoredTop sz="86610"/>
  </p:normalViewPr>
  <p:slideViewPr>
    <p:cSldViewPr snapToGrid="0" snapToObjects="1">
      <p:cViewPr varScale="1">
        <p:scale>
          <a:sx n="82" d="100"/>
          <a:sy n="82" d="100"/>
        </p:scale>
        <p:origin x="9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3FAB2-BECE-5F49-AE07-5038CEF581B1}" type="datetimeFigureOut">
              <a:rPr lang="en-US" smtClean="0"/>
              <a:t>6/22/17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E3EDD1-6777-F04C-8953-2F0BA909AA78}" type="slidenum">
              <a:rPr lang="en-US" smtClean="0"/>
              <a:t>‹#›</a:t>
            </a:fld>
            <a:endParaRPr lang="en-US"/>
          </a:p>
        </p:txBody>
      </p:sp>
    </p:spTree>
    <p:extLst>
      <p:ext uri="{BB962C8B-B14F-4D97-AF65-F5344CB8AC3E}">
        <p14:creationId xmlns:p14="http://schemas.microsoft.com/office/powerpoint/2010/main" val="693559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biases? I believe that the relevance and value of education</a:t>
            </a:r>
            <a:r>
              <a:rPr lang="en-US" baseline="0" dirty="0" smtClean="0"/>
              <a:t> for librarianship and archival practice has been diminished by the iSchool movement, and by the fact that LIS education now rarely draws full-time instructors directly from professional practice.</a:t>
            </a:r>
            <a:endParaRPr lang="en-US" dirty="0" smtClean="0"/>
          </a:p>
          <a:p>
            <a:endParaRPr lang="en-US" dirty="0" smtClean="0"/>
          </a:p>
          <a:p>
            <a:r>
              <a:rPr lang="en-US" dirty="0" smtClean="0"/>
              <a:t>The key to your success? Asking good questions and pursuing the answers to those questions with common sense and vigor, focusing at almost every turn on the question of</a:t>
            </a:r>
            <a:r>
              <a:rPr lang="en-US" baseline="0" dirty="0" smtClean="0"/>
              <a:t> what will contribute to the development of the knowledge and skills that new librarians, archivists, and curators need in order to practice at high levels. The questions themselves should be relevant, purposeful, open but with direction, and lead to conclusions that can be operationalized.</a:t>
            </a:r>
            <a:endParaRPr lang="en-US" dirty="0" smtClean="0"/>
          </a:p>
        </p:txBody>
      </p:sp>
      <p:sp>
        <p:nvSpPr>
          <p:cNvPr id="4" name="Slide Number Placeholder 3"/>
          <p:cNvSpPr>
            <a:spLocks noGrp="1"/>
          </p:cNvSpPr>
          <p:nvPr>
            <p:ph type="sldNum" sz="quarter" idx="10"/>
          </p:nvPr>
        </p:nvSpPr>
        <p:spPr/>
        <p:txBody>
          <a:bodyPr/>
          <a:lstStyle/>
          <a:p>
            <a:fld id="{04E3EDD1-6777-F04C-8953-2F0BA909AA78}" type="slidenum">
              <a:rPr lang="en-US" smtClean="0"/>
              <a:t>1</a:t>
            </a:fld>
            <a:endParaRPr lang="en-US"/>
          </a:p>
        </p:txBody>
      </p:sp>
    </p:spTree>
    <p:extLst>
      <p:ext uri="{BB962C8B-B14F-4D97-AF65-F5344CB8AC3E}">
        <p14:creationId xmlns:p14="http://schemas.microsoft.com/office/powerpoint/2010/main" val="100757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Whither information science and the </a:t>
            </a:r>
            <a:r>
              <a:rPr lang="en-US" baseline="0" dirty="0" smtClean="0"/>
              <a:t>markets addressed by the so-called “</a:t>
            </a:r>
            <a:r>
              <a:rPr lang="en-US" baseline="0" dirty="0" err="1" smtClean="0"/>
              <a:t>ischools</a:t>
            </a:r>
            <a:r>
              <a:rPr lang="en-US" baseline="0" dirty="0" smtClean="0"/>
              <a:t>”? </a:t>
            </a:r>
            <a:r>
              <a:rPr lang="en-US" dirty="0" smtClean="0"/>
              <a:t>A response to market conditions that have created a demand for database</a:t>
            </a:r>
            <a:r>
              <a:rPr lang="en-US" baseline="0" dirty="0" smtClean="0"/>
              <a:t> managers, systems administrators, et al., with lightweight programming skills. But not a coherent discipline in any meaningful sense.</a:t>
            </a:r>
          </a:p>
          <a:p>
            <a:endParaRPr lang="en-US" baseline="0" dirty="0" smtClean="0"/>
          </a:p>
          <a:p>
            <a:r>
              <a:rPr lang="en-US" baseline="0" dirty="0" smtClean="0"/>
              <a:t>The non-traditional job markets for librarians and archivists? Largely mythic. </a:t>
            </a:r>
            <a:endParaRPr lang="en-US" dirty="0"/>
          </a:p>
        </p:txBody>
      </p:sp>
      <p:sp>
        <p:nvSpPr>
          <p:cNvPr id="4" name="Slide Number Placeholder 3"/>
          <p:cNvSpPr>
            <a:spLocks noGrp="1"/>
          </p:cNvSpPr>
          <p:nvPr>
            <p:ph type="sldNum" sz="quarter" idx="10"/>
          </p:nvPr>
        </p:nvSpPr>
        <p:spPr/>
        <p:txBody>
          <a:bodyPr/>
          <a:lstStyle/>
          <a:p>
            <a:fld id="{04E3EDD1-6777-F04C-8953-2F0BA909AA78}" type="slidenum">
              <a:rPr lang="en-US" smtClean="0"/>
              <a:t>2</a:t>
            </a:fld>
            <a:endParaRPr lang="en-US"/>
          </a:p>
        </p:txBody>
      </p:sp>
    </p:spTree>
    <p:extLst>
      <p:ext uri="{BB962C8B-B14F-4D97-AF65-F5344CB8AC3E}">
        <p14:creationId xmlns:p14="http://schemas.microsoft.com/office/powerpoint/2010/main" val="198153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Effect of rubric-oriented learning</a:t>
            </a:r>
          </a:p>
          <a:p>
            <a:endParaRPr lang="en-US" dirty="0" smtClean="0"/>
          </a:p>
          <a:p>
            <a:r>
              <a:rPr lang="en-US" dirty="0" smtClean="0"/>
              <a:t>Need to quiz students on the contents</a:t>
            </a:r>
            <a:r>
              <a:rPr lang="en-US" baseline="0" dirty="0" smtClean="0"/>
              <a:t> of a course syllabus</a:t>
            </a:r>
            <a:endParaRPr lang="en-US" dirty="0"/>
          </a:p>
        </p:txBody>
      </p:sp>
      <p:sp>
        <p:nvSpPr>
          <p:cNvPr id="4" name="Slide Number Placeholder 3"/>
          <p:cNvSpPr>
            <a:spLocks noGrp="1"/>
          </p:cNvSpPr>
          <p:nvPr>
            <p:ph type="sldNum" sz="quarter" idx="10"/>
          </p:nvPr>
        </p:nvSpPr>
        <p:spPr/>
        <p:txBody>
          <a:bodyPr/>
          <a:lstStyle/>
          <a:p>
            <a:fld id="{04E3EDD1-6777-F04C-8953-2F0BA909AA78}" type="slidenum">
              <a:rPr lang="en-US" smtClean="0"/>
              <a:t>12</a:t>
            </a:fld>
            <a:endParaRPr lang="en-US"/>
          </a:p>
        </p:txBody>
      </p:sp>
    </p:spTree>
    <p:extLst>
      <p:ext uri="{BB962C8B-B14F-4D97-AF65-F5344CB8AC3E}">
        <p14:creationId xmlns:p14="http://schemas.microsoft.com/office/powerpoint/2010/main" val="69650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86AB97-2579-7A45-9BA0-744D128F25BC}" type="datetimeFigureOut">
              <a:rPr lang="en-US" smtClean="0"/>
              <a:t>6/22/17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85662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6AB97-2579-7A45-9BA0-744D128F25BC}" type="datetimeFigureOut">
              <a:rPr lang="en-US" smtClean="0"/>
              <a:t>6/22/17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113070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6AB97-2579-7A45-9BA0-744D128F25BC}" type="datetimeFigureOut">
              <a:rPr lang="en-US" smtClean="0"/>
              <a:t>6/22/17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73533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6AB97-2579-7A45-9BA0-744D128F25BC}" type="datetimeFigureOut">
              <a:rPr lang="en-US" smtClean="0"/>
              <a:t>6/22/17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53168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6AB97-2579-7A45-9BA0-744D128F25BC}" type="datetimeFigureOut">
              <a:rPr lang="en-US" smtClean="0"/>
              <a:t>6/22/17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360726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86AB97-2579-7A45-9BA0-744D128F25BC}" type="datetimeFigureOut">
              <a:rPr lang="en-US" smtClean="0"/>
              <a:t>6/22/17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384941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86AB97-2579-7A45-9BA0-744D128F25BC}" type="datetimeFigureOut">
              <a:rPr lang="en-US" smtClean="0"/>
              <a:t>6/22/17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149326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86AB97-2579-7A45-9BA0-744D128F25BC}" type="datetimeFigureOut">
              <a:rPr lang="en-US" smtClean="0"/>
              <a:t>6/22/17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179851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6AB97-2579-7A45-9BA0-744D128F25BC}" type="datetimeFigureOut">
              <a:rPr lang="en-US" smtClean="0"/>
              <a:t>6/22/17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187613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6AB97-2579-7A45-9BA0-744D128F25BC}" type="datetimeFigureOut">
              <a:rPr lang="en-US" smtClean="0"/>
              <a:t>6/22/17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64344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6AB97-2579-7A45-9BA0-744D128F25BC}" type="datetimeFigureOut">
              <a:rPr lang="en-US" smtClean="0"/>
              <a:t>6/22/17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48276E-11C7-894A-82F8-502BB1A55716}" type="slidenum">
              <a:rPr lang="en-US" smtClean="0"/>
              <a:t>‹#›</a:t>
            </a:fld>
            <a:endParaRPr lang="en-US" dirty="0"/>
          </a:p>
        </p:txBody>
      </p:sp>
    </p:spTree>
    <p:extLst>
      <p:ext uri="{BB962C8B-B14F-4D97-AF65-F5344CB8AC3E}">
        <p14:creationId xmlns:p14="http://schemas.microsoft.com/office/powerpoint/2010/main" val="18158517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6AB97-2579-7A45-9BA0-744D128F25BC}" type="datetimeFigureOut">
              <a:rPr lang="en-US" smtClean="0"/>
              <a:t>6/22/17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8276E-11C7-894A-82F8-502BB1A55716}" type="slidenum">
              <a:rPr lang="en-US" smtClean="0"/>
              <a:t>‹#›</a:t>
            </a:fld>
            <a:endParaRPr lang="en-US" dirty="0"/>
          </a:p>
        </p:txBody>
      </p:sp>
    </p:spTree>
    <p:extLst>
      <p:ext uri="{BB962C8B-B14F-4D97-AF65-F5344CB8AC3E}">
        <p14:creationId xmlns:p14="http://schemas.microsoft.com/office/powerpoint/2010/main" val="222504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Observations about Educating Librarians, Archivists, and Digital Curators</a:t>
            </a:r>
            <a:endParaRPr lang="en-US" sz="4800" b="1" dirty="0"/>
          </a:p>
        </p:txBody>
      </p:sp>
      <p:sp>
        <p:nvSpPr>
          <p:cNvPr id="3" name="Subtitle 2"/>
          <p:cNvSpPr>
            <a:spLocks noGrp="1"/>
          </p:cNvSpPr>
          <p:nvPr>
            <p:ph type="subTitle" idx="1"/>
          </p:nvPr>
        </p:nvSpPr>
        <p:spPr>
          <a:xfrm>
            <a:off x="1524000" y="4023279"/>
            <a:ext cx="9144000" cy="1655762"/>
          </a:xfrm>
        </p:spPr>
        <p:txBody>
          <a:bodyPr>
            <a:normAutofit fontScale="92500" lnSpcReduction="10000"/>
          </a:bodyPr>
          <a:lstStyle/>
          <a:p>
            <a:pPr>
              <a:spcBef>
                <a:spcPts val="400"/>
              </a:spcBef>
            </a:pPr>
            <a:r>
              <a:rPr lang="en-US" dirty="0" smtClean="0"/>
              <a:t>Chris Tomer</a:t>
            </a:r>
          </a:p>
          <a:p>
            <a:pPr>
              <a:spcBef>
                <a:spcPts val="400"/>
              </a:spcBef>
            </a:pPr>
            <a:r>
              <a:rPr lang="en-US" dirty="0" smtClean="0"/>
              <a:t>School of Computing and Information</a:t>
            </a:r>
          </a:p>
          <a:p>
            <a:pPr>
              <a:spcBef>
                <a:spcPts val="400"/>
              </a:spcBef>
            </a:pPr>
            <a:r>
              <a:rPr lang="en-US" dirty="0" smtClean="0"/>
              <a:t>University of Pittsburgh</a:t>
            </a:r>
          </a:p>
          <a:p>
            <a:pPr>
              <a:spcBef>
                <a:spcPts val="400"/>
              </a:spcBef>
            </a:pPr>
            <a:endParaRPr lang="en-US" dirty="0"/>
          </a:p>
          <a:p>
            <a:pPr>
              <a:spcBef>
                <a:spcPts val="400"/>
              </a:spcBef>
            </a:pPr>
            <a:r>
              <a:rPr lang="en-US" dirty="0" smtClean="0"/>
              <a:t>June 22, 2017</a:t>
            </a:r>
            <a:endParaRPr lang="en-US" dirty="0"/>
          </a:p>
        </p:txBody>
      </p:sp>
    </p:spTree>
    <p:extLst>
      <p:ext uri="{BB962C8B-B14F-4D97-AF65-F5344CB8AC3E}">
        <p14:creationId xmlns:p14="http://schemas.microsoft.com/office/powerpoint/2010/main" val="39746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0623"/>
            <a:ext cx="10515600" cy="1325563"/>
          </a:xfrm>
          <a:solidFill>
            <a:schemeClr val="accent4">
              <a:lumMod val="20000"/>
              <a:lumOff val="80000"/>
            </a:schemeClr>
          </a:solidFill>
          <a:ln w="38100">
            <a:solidFill>
              <a:srgbClr val="FF0000"/>
            </a:solidFill>
          </a:ln>
        </p:spPr>
        <p:txBody>
          <a:bodyPr/>
          <a:lstStyle/>
          <a:p>
            <a:pPr algn="ctr"/>
            <a:r>
              <a:rPr lang="en-US" b="1" dirty="0" smtClean="0">
                <a:solidFill>
                  <a:schemeClr val="accent1">
                    <a:lumMod val="75000"/>
                  </a:schemeClr>
                </a:solidFill>
              </a:rPr>
              <a:t>Is Environmental Differentiation Important?</a:t>
            </a:r>
            <a:endParaRPr lang="en-US" b="1"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sz="3600" dirty="0" smtClean="0"/>
              <a:t>How much importance should be attached to the difference between, say, academic and public libraries as service environments, and are those differences great enough to be reflected in terms of curricular structure? How about the differences between librarianship and archival practice? Or archival practice and digital curation/stewardship?</a:t>
            </a:r>
            <a:endParaRPr lang="en-US" sz="3600" dirty="0"/>
          </a:p>
        </p:txBody>
      </p:sp>
    </p:spTree>
    <p:extLst>
      <p:ext uri="{BB962C8B-B14F-4D97-AF65-F5344CB8AC3E}">
        <p14:creationId xmlns:p14="http://schemas.microsoft.com/office/powerpoint/2010/main" val="809679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Online Learning and Course Design</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For practical reasons it will be desirable to offer both face-to-face and online versions of many courses</a:t>
            </a:r>
          </a:p>
          <a:p>
            <a:r>
              <a:rPr lang="en-US" sz="3200" dirty="0" smtClean="0"/>
              <a:t>Taking an “online first” approach to the development of courses and working with instructional designers with experience in online education will produce generally more effective designs for both forms of delivery, because the design of online courses tends to address issues that are commonly ignored in traditional classroom offerings</a:t>
            </a:r>
            <a:endParaRPr lang="en-US" sz="3200" dirty="0"/>
          </a:p>
        </p:txBody>
      </p:sp>
    </p:spTree>
    <p:extLst>
      <p:ext uri="{BB962C8B-B14F-4D97-AF65-F5344CB8AC3E}">
        <p14:creationId xmlns:p14="http://schemas.microsoft.com/office/powerpoint/2010/main" val="37837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448" y="960658"/>
            <a:ext cx="10515600" cy="1325563"/>
          </a:xfrm>
          <a:solidFill>
            <a:schemeClr val="accent2">
              <a:lumMod val="75000"/>
            </a:schemeClr>
          </a:solidFill>
        </p:spPr>
        <p:txBody>
          <a:bodyPr/>
          <a:lstStyle/>
          <a:p>
            <a:pPr algn="ctr"/>
            <a:r>
              <a:rPr lang="en-US" b="1" dirty="0" smtClean="0">
                <a:solidFill>
                  <a:schemeClr val="bg1"/>
                </a:solidFill>
              </a:rPr>
              <a:t>Student-Center Approaches to Course Design and Delivery</a:t>
            </a:r>
            <a:endParaRPr lang="en-US" b="1" dirty="0">
              <a:solidFill>
                <a:schemeClr val="bg1"/>
              </a:solidFill>
            </a:endParaRPr>
          </a:p>
        </p:txBody>
      </p:sp>
      <p:sp>
        <p:nvSpPr>
          <p:cNvPr id="3" name="TextBox 2"/>
          <p:cNvSpPr txBox="1"/>
          <p:nvPr/>
        </p:nvSpPr>
        <p:spPr>
          <a:xfrm>
            <a:off x="703385" y="2686929"/>
            <a:ext cx="10578904" cy="2062103"/>
          </a:xfrm>
          <a:prstGeom prst="rect">
            <a:avLst/>
          </a:prstGeom>
          <a:noFill/>
        </p:spPr>
        <p:txBody>
          <a:bodyPr wrap="square" rtlCol="0">
            <a:spAutoFit/>
          </a:bodyPr>
          <a:lstStyle/>
          <a:p>
            <a:pPr marL="457200" indent="-457200">
              <a:buFont typeface="Arial" charset="0"/>
              <a:buChar char="•"/>
            </a:pPr>
            <a:r>
              <a:rPr lang="en-US" sz="3200" dirty="0" smtClean="0"/>
              <a:t>Recognizing and Acting on the Preferences, Needs, and Weaknesses of Contemporary Students</a:t>
            </a:r>
          </a:p>
          <a:p>
            <a:pPr marL="457200" indent="-457200">
              <a:buFont typeface="Arial" charset="0"/>
              <a:buChar char="•"/>
            </a:pPr>
            <a:r>
              <a:rPr lang="en-US" sz="3200" dirty="0"/>
              <a:t>Using Student Cohorts as a Means of Organizing and Communicating with </a:t>
            </a:r>
            <a:r>
              <a:rPr lang="en-US" sz="3200" dirty="0" smtClean="0"/>
              <a:t>Students</a:t>
            </a:r>
            <a:endParaRPr lang="en-US" sz="3200" dirty="0"/>
          </a:p>
        </p:txBody>
      </p:sp>
    </p:spTree>
    <p:extLst>
      <p:ext uri="{BB962C8B-B14F-4D97-AF65-F5344CB8AC3E}">
        <p14:creationId xmlns:p14="http://schemas.microsoft.com/office/powerpoint/2010/main" val="16804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a:solidFill>
              <a:srgbClr val="7030A0"/>
            </a:solidFill>
          </a:ln>
        </p:spPr>
        <p:txBody>
          <a:bodyPr/>
          <a:lstStyle/>
          <a:p>
            <a:pPr algn="ctr"/>
            <a:r>
              <a:rPr lang="en-US" b="1" dirty="0" smtClean="0"/>
              <a:t>Faculty Development</a:t>
            </a:r>
            <a:endParaRPr lang="en-US" b="1" dirty="0"/>
          </a:p>
        </p:txBody>
      </p:sp>
      <p:sp>
        <p:nvSpPr>
          <p:cNvPr id="3" name="Content Placeholder 2"/>
          <p:cNvSpPr>
            <a:spLocks noGrp="1"/>
          </p:cNvSpPr>
          <p:nvPr>
            <p:ph idx="1"/>
          </p:nvPr>
        </p:nvSpPr>
        <p:spPr/>
        <p:txBody>
          <a:bodyPr/>
          <a:lstStyle/>
          <a:p>
            <a:r>
              <a:rPr lang="en-US" dirty="0" smtClean="0"/>
              <a:t>ALA accreditation and operational conditions will require full-time faculty members, leading to questions about the roles such faculty members will play in the program and in the areas of expertise they will possess and pursue</a:t>
            </a:r>
          </a:p>
          <a:p>
            <a:r>
              <a:rPr lang="en-US" dirty="0" smtClean="0"/>
              <a:t>Full-time faculty should include as many professors of practice as it does tenure-stream members to afford ongoing connections to professional practice</a:t>
            </a:r>
          </a:p>
          <a:p>
            <a:r>
              <a:rPr lang="en-US" dirty="0" smtClean="0"/>
              <a:t>Is available grant funding sufficient to enable support for faculty via research? Probably not.</a:t>
            </a:r>
            <a:endParaRPr lang="en-US" dirty="0"/>
          </a:p>
        </p:txBody>
      </p:sp>
    </p:spTree>
    <p:extLst>
      <p:ext uri="{BB962C8B-B14F-4D97-AF65-F5344CB8AC3E}">
        <p14:creationId xmlns:p14="http://schemas.microsoft.com/office/powerpoint/2010/main" val="195158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w="76200">
            <a:solidFill>
              <a:schemeClr val="accent4">
                <a:lumMod val="40000"/>
                <a:lumOff val="60000"/>
              </a:schemeClr>
            </a:solidFill>
          </a:ln>
        </p:spPr>
        <p:txBody>
          <a:bodyPr>
            <a:noAutofit/>
          </a:bodyPr>
          <a:lstStyle/>
          <a:p>
            <a:pPr algn="ctr"/>
            <a:r>
              <a:rPr lang="en-US" sz="4800" b="1" dirty="0" smtClean="0">
                <a:solidFill>
                  <a:schemeClr val="bg1"/>
                </a:solidFill>
              </a:rPr>
              <a:t>LIS Education Today</a:t>
            </a:r>
            <a:endParaRPr lang="en-US" sz="4800" b="1" dirty="0">
              <a:solidFill>
                <a:schemeClr val="bg1"/>
              </a:solidFill>
            </a:endParaRPr>
          </a:p>
        </p:txBody>
      </p:sp>
      <p:sp>
        <p:nvSpPr>
          <p:cNvPr id="3" name="Content Placeholder 2"/>
          <p:cNvSpPr>
            <a:spLocks noGrp="1"/>
          </p:cNvSpPr>
          <p:nvPr>
            <p:ph idx="1"/>
          </p:nvPr>
        </p:nvSpPr>
        <p:spPr>
          <a:xfrm>
            <a:off x="838200" y="1825625"/>
            <a:ext cx="10515600" cy="4637168"/>
          </a:xfrm>
        </p:spPr>
        <p:txBody>
          <a:bodyPr>
            <a:normAutofit fontScale="85000" lnSpcReduction="10000"/>
          </a:bodyPr>
          <a:lstStyle/>
          <a:p>
            <a:r>
              <a:rPr lang="en-US" dirty="0" smtClean="0"/>
              <a:t>Understanding of professional requirements and concerns tend to be weak</a:t>
            </a:r>
          </a:p>
          <a:p>
            <a:r>
              <a:rPr lang="en-US" dirty="0" smtClean="0"/>
              <a:t>Curricula often reflect the interests of faculty members rather than the state of professional knowledge or the requirements of professional practice</a:t>
            </a:r>
          </a:p>
          <a:p>
            <a:r>
              <a:rPr lang="en-US" dirty="0" smtClean="0"/>
              <a:t>Responses to challenges in areas such as information technology, management, and analytics tend to be weak and poorly focused</a:t>
            </a:r>
          </a:p>
          <a:p>
            <a:r>
              <a:rPr lang="en-US" dirty="0"/>
              <a:t>C</a:t>
            </a:r>
            <a:r>
              <a:rPr lang="en-US" dirty="0" smtClean="0"/>
              <a:t>urricula dealing with core issues, e.g., organization, reference and information retrieval, collection development, and preservation are often </a:t>
            </a:r>
            <a:r>
              <a:rPr lang="en-US" dirty="0" smtClean="0"/>
              <a:t>overly conceptual, outdated, and afford little or no programmatic continuity</a:t>
            </a:r>
            <a:endParaRPr lang="en-US" dirty="0" smtClean="0"/>
          </a:p>
          <a:p>
            <a:r>
              <a:rPr lang="en-US" dirty="0" err="1" smtClean="0"/>
              <a:t>Practica</a:t>
            </a:r>
            <a:r>
              <a:rPr lang="en-US" dirty="0" smtClean="0"/>
              <a:t> are often disconnected from other forms of course work and their supervision and assessment are commonly nominal</a:t>
            </a:r>
          </a:p>
          <a:p>
            <a:r>
              <a:rPr lang="en-US" dirty="0" smtClean="0"/>
              <a:t>Tuition-driven </a:t>
            </a:r>
            <a:r>
              <a:rPr lang="mr-IN" dirty="0" smtClean="0"/>
              <a:t>–</a:t>
            </a:r>
            <a:r>
              <a:rPr lang="en-US" dirty="0" smtClean="0"/>
              <a:t> a major difference between most LIS programs and the </a:t>
            </a:r>
            <a:r>
              <a:rPr lang="en-US" dirty="0" err="1" smtClean="0"/>
              <a:t>iSchools</a:t>
            </a:r>
            <a:r>
              <a:rPr lang="en-US" dirty="0" smtClean="0"/>
              <a:t> is that the latter operate on the often untenable assumption of substantial soft-money support</a:t>
            </a:r>
            <a:endParaRPr lang="en-US" dirty="0"/>
          </a:p>
        </p:txBody>
      </p:sp>
    </p:spTree>
    <p:extLst>
      <p:ext uri="{BB962C8B-B14F-4D97-AF65-F5344CB8AC3E}">
        <p14:creationId xmlns:p14="http://schemas.microsoft.com/office/powerpoint/2010/main" val="2202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rgbClr val="C00000"/>
          </a:solidFill>
          <a:ln w="76200">
            <a:solidFill>
              <a:schemeClr val="accent1">
                <a:lumMod val="75000"/>
              </a:schemeClr>
            </a:solidFill>
          </a:ln>
        </p:spPr>
        <p:txBody>
          <a:bodyPr/>
          <a:lstStyle/>
          <a:p>
            <a:pPr algn="ctr"/>
            <a:r>
              <a:rPr lang="en-US" b="1" dirty="0" smtClean="0">
                <a:solidFill>
                  <a:schemeClr val="bg1"/>
                </a:solidFill>
              </a:rPr>
              <a:t>Theory versus Practice</a:t>
            </a:r>
            <a:endParaRPr lang="en-US" b="1" dirty="0">
              <a:solidFill>
                <a:schemeClr val="bg1"/>
              </a:solidFill>
            </a:endParaRPr>
          </a:p>
        </p:txBody>
      </p:sp>
      <p:sp>
        <p:nvSpPr>
          <p:cNvPr id="3" name="Content Placeholder 2"/>
          <p:cNvSpPr>
            <a:spLocks noGrp="1"/>
          </p:cNvSpPr>
          <p:nvPr>
            <p:ph idx="1"/>
          </p:nvPr>
        </p:nvSpPr>
        <p:spPr>
          <a:xfrm>
            <a:off x="838200" y="2042602"/>
            <a:ext cx="10515600" cy="4351338"/>
          </a:xfrm>
        </p:spPr>
        <p:txBody>
          <a:bodyPr/>
          <a:lstStyle/>
          <a:p>
            <a:r>
              <a:rPr lang="en-US" dirty="0"/>
              <a:t>The “theory versus practice” debate has informed LIS education for more than several generations now, in the process provoking surprisingly little debate about </a:t>
            </a:r>
            <a:r>
              <a:rPr lang="en-US" dirty="0" smtClean="0"/>
              <a:t>when and where </a:t>
            </a:r>
            <a:r>
              <a:rPr lang="en-US" dirty="0"/>
              <a:t>the claim of theoretical foundations </a:t>
            </a:r>
            <a:r>
              <a:rPr lang="en-US" dirty="0" smtClean="0"/>
              <a:t>has </a:t>
            </a:r>
            <a:r>
              <a:rPr lang="en-US" dirty="0"/>
              <a:t>any real credibility. </a:t>
            </a:r>
            <a:endParaRPr lang="en-US" dirty="0" smtClean="0"/>
          </a:p>
          <a:p>
            <a:pPr marL="0" indent="0">
              <a:buNone/>
            </a:pPr>
            <a:endParaRPr lang="en-US" dirty="0" smtClean="0"/>
          </a:p>
          <a:p>
            <a:r>
              <a:rPr lang="en-US" dirty="0"/>
              <a:t>My own view, an admittedly jaundiced view, is that the theoretical basis for library and information science may take </a:t>
            </a:r>
            <a:r>
              <a:rPr lang="en-US" dirty="0" smtClean="0"/>
              <a:t>25-30 </a:t>
            </a:r>
            <a:r>
              <a:rPr lang="en-US" dirty="0"/>
              <a:t>minutes to present, thus freeing instructors to focus almost all of their attention on the more practical business of organizing and providing access to relevant resources. </a:t>
            </a:r>
            <a:endParaRPr lang="en-US" dirty="0" smtClean="0"/>
          </a:p>
          <a:p>
            <a:endParaRPr lang="en-US" dirty="0"/>
          </a:p>
        </p:txBody>
      </p:sp>
    </p:spTree>
    <p:extLst>
      <p:ext uri="{BB962C8B-B14F-4D97-AF65-F5344CB8AC3E}">
        <p14:creationId xmlns:p14="http://schemas.microsoft.com/office/powerpoint/2010/main" val="168641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pPr algn="ctr"/>
            <a:r>
              <a:rPr lang="en-US" b="1" dirty="0" smtClean="0">
                <a:solidFill>
                  <a:schemeClr val="bg1"/>
                </a:solidFill>
              </a:rPr>
              <a:t>Foundational Aspects of LIS Education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t>Professional programs are typically offered at the graduate level, but have also been commonly based until recently on assumptions and curricular structures associated with baccalaureate-level study</a:t>
            </a:r>
          </a:p>
          <a:p>
            <a:r>
              <a:rPr lang="en-US" sz="3200" dirty="0" smtClean="0"/>
              <a:t>The essence of library and information science is cataloging and reference -- other subjects, such as information technology and aspects of management, are of pivotal importance to professional practice, but they are tangential to the body of knowledge that defines LIS. </a:t>
            </a:r>
            <a:endParaRPr lang="en-US" sz="3200" dirty="0"/>
          </a:p>
        </p:txBody>
      </p:sp>
    </p:spTree>
    <p:extLst>
      <p:ext uri="{BB962C8B-B14F-4D97-AF65-F5344CB8AC3E}">
        <p14:creationId xmlns:p14="http://schemas.microsoft.com/office/powerpoint/2010/main" val="1754655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8454"/>
            <a:ext cx="10515600" cy="1458213"/>
          </a:xfrm>
          <a:solidFill>
            <a:srgbClr val="C00000"/>
          </a:solidFill>
          <a:ln w="76200">
            <a:solidFill>
              <a:srgbClr val="00B050"/>
            </a:solidFill>
          </a:ln>
        </p:spPr>
        <p:txBody>
          <a:bodyPr/>
          <a:lstStyle/>
          <a:p>
            <a:pPr algn="ctr"/>
            <a:r>
              <a:rPr lang="en-US" b="1" dirty="0" smtClean="0">
                <a:solidFill>
                  <a:schemeClr val="bg1"/>
                </a:solidFill>
              </a:rPr>
              <a:t>Distinguishing between What is Desirable and What is Essential</a:t>
            </a:r>
            <a:endParaRPr lang="en-US" b="1" dirty="0">
              <a:solidFill>
                <a:schemeClr val="bg1"/>
              </a:solidFill>
            </a:endParaRPr>
          </a:p>
        </p:txBody>
      </p:sp>
      <p:sp>
        <p:nvSpPr>
          <p:cNvPr id="3" name="Content Placeholder 2"/>
          <p:cNvSpPr>
            <a:spLocks noGrp="1"/>
          </p:cNvSpPr>
          <p:nvPr>
            <p:ph idx="1"/>
          </p:nvPr>
        </p:nvSpPr>
        <p:spPr>
          <a:xfrm>
            <a:off x="838200" y="2104595"/>
            <a:ext cx="10515600" cy="3986239"/>
          </a:xfrm>
          <a:solidFill>
            <a:schemeClr val="bg2"/>
          </a:solidFill>
        </p:spPr>
        <p:txBody>
          <a:bodyPr/>
          <a:lstStyle/>
          <a:p>
            <a:r>
              <a:rPr lang="en-US" dirty="0" smtClean="0"/>
              <a:t>It is desirable, for example, for students to learn about the history of libraries and librarianship. The question is, from the perspective of developing the requisite professional skills, whether learning about the history of libraries and librarianship is as important as learning, for example, about cataloging, classification, and metadata systems.</a:t>
            </a:r>
          </a:p>
          <a:p>
            <a:r>
              <a:rPr lang="en-US" dirty="0" smtClean="0"/>
              <a:t>Curriculum building and course sequencing tends to be less coherent</a:t>
            </a:r>
            <a:r>
              <a:rPr lang="en-US" dirty="0"/>
              <a:t> </a:t>
            </a:r>
            <a:r>
              <a:rPr lang="en-US" dirty="0" smtClean="0"/>
              <a:t>when content and structures are influenced more heavily by faculty interests than by the requirements of establishing a foundation for professional practice.</a:t>
            </a:r>
          </a:p>
        </p:txBody>
      </p:sp>
    </p:spTree>
    <p:extLst>
      <p:ext uri="{BB962C8B-B14F-4D97-AF65-F5344CB8AC3E}">
        <p14:creationId xmlns:p14="http://schemas.microsoft.com/office/powerpoint/2010/main" val="35433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805" y="521276"/>
            <a:ext cx="10277621" cy="1325563"/>
          </a:xfrm>
          <a:solidFill>
            <a:srgbClr val="FF0000"/>
          </a:solidFill>
        </p:spPr>
        <p:txBody>
          <a:bodyPr/>
          <a:lstStyle/>
          <a:p>
            <a:pPr algn="ctr"/>
            <a:r>
              <a:rPr lang="en-US" b="1" dirty="0" smtClean="0">
                <a:solidFill>
                  <a:schemeClr val="bg1"/>
                </a:solidFill>
              </a:rPr>
              <a:t>Knowledge and Skills Inventory</a:t>
            </a:r>
            <a:endParaRPr lang="en-US" b="1" dirty="0">
              <a:solidFill>
                <a:schemeClr val="bg1"/>
              </a:solidFill>
            </a:endParaRPr>
          </a:p>
        </p:txBody>
      </p:sp>
      <p:sp>
        <p:nvSpPr>
          <p:cNvPr id="3" name="TextBox 2"/>
          <p:cNvSpPr txBox="1"/>
          <p:nvPr/>
        </p:nvSpPr>
        <p:spPr>
          <a:xfrm>
            <a:off x="998805" y="2081199"/>
            <a:ext cx="10277621" cy="2246769"/>
          </a:xfrm>
          <a:prstGeom prst="rect">
            <a:avLst/>
          </a:prstGeom>
          <a:noFill/>
        </p:spPr>
        <p:txBody>
          <a:bodyPr wrap="square" rtlCol="0">
            <a:spAutoFit/>
          </a:bodyPr>
          <a:lstStyle/>
          <a:p>
            <a:pPr algn="just"/>
            <a:r>
              <a:rPr lang="en-US" sz="2800" dirty="0" smtClean="0"/>
              <a:t>Specifying what a graduate of the program should know and be able to do is a key element in the development of curriculum. Once this matrix of knowledge and skills has been established, questions about how students will acquire them can be addressed and courses can be defined in terms of content and sequencing.</a:t>
            </a:r>
            <a:endParaRPr lang="en-US" sz="2800" dirty="0"/>
          </a:p>
        </p:txBody>
      </p:sp>
      <p:sp>
        <p:nvSpPr>
          <p:cNvPr id="4" name="TextBox 3"/>
          <p:cNvSpPr txBox="1"/>
          <p:nvPr/>
        </p:nvSpPr>
        <p:spPr>
          <a:xfrm>
            <a:off x="998806" y="4562328"/>
            <a:ext cx="10277621" cy="1323439"/>
          </a:xfrm>
          <a:prstGeom prst="rect">
            <a:avLst/>
          </a:prstGeom>
          <a:solidFill>
            <a:schemeClr val="accent1"/>
          </a:solidFill>
        </p:spPr>
        <p:txBody>
          <a:bodyPr wrap="square" rtlCol="0">
            <a:spAutoFit/>
          </a:bodyPr>
          <a:lstStyle/>
          <a:p>
            <a:pPr algn="ctr"/>
            <a:r>
              <a:rPr lang="en-US" sz="4000" dirty="0" smtClean="0">
                <a:solidFill>
                  <a:schemeClr val="bg1"/>
                </a:solidFill>
              </a:rPr>
              <a:t>Leveraging the Advantages of Practice-oriented Development and Design</a:t>
            </a:r>
            <a:endParaRPr lang="en-US" sz="4000" dirty="0">
              <a:solidFill>
                <a:schemeClr val="bg1"/>
              </a:solidFill>
            </a:endParaRPr>
          </a:p>
        </p:txBody>
      </p:sp>
    </p:spTree>
    <p:extLst>
      <p:ext uri="{BB962C8B-B14F-4D97-AF65-F5344CB8AC3E}">
        <p14:creationId xmlns:p14="http://schemas.microsoft.com/office/powerpoint/2010/main" val="121773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06116"/>
          </a:xfrm>
          <a:solidFill>
            <a:schemeClr val="accent4">
              <a:lumMod val="50000"/>
            </a:schemeClr>
          </a:solidFill>
          <a:ln w="76200">
            <a:solidFill>
              <a:schemeClr val="accent4">
                <a:lumMod val="60000"/>
                <a:lumOff val="40000"/>
              </a:schemeClr>
            </a:solidFill>
          </a:ln>
        </p:spPr>
        <p:txBody>
          <a:bodyPr>
            <a:normAutofit/>
          </a:bodyPr>
          <a:lstStyle/>
          <a:p>
            <a:pPr algn="ctr"/>
            <a:r>
              <a:rPr lang="en-US" b="1" dirty="0" smtClean="0">
                <a:solidFill>
                  <a:schemeClr val="bg1"/>
                </a:solidFill>
              </a:rPr>
              <a:t>Purposes of Information Technology Instruction/Learning in the Context of LIS Education</a:t>
            </a:r>
            <a:endParaRPr lang="en-US" b="1" dirty="0">
              <a:solidFill>
                <a:schemeClr val="bg1"/>
              </a:solidFill>
            </a:endParaRPr>
          </a:p>
        </p:txBody>
      </p:sp>
      <p:sp>
        <p:nvSpPr>
          <p:cNvPr id="3" name="Content Placeholder 2"/>
          <p:cNvSpPr>
            <a:spLocks noGrp="1"/>
          </p:cNvSpPr>
          <p:nvPr>
            <p:ph idx="1"/>
          </p:nvPr>
        </p:nvSpPr>
        <p:spPr>
          <a:xfrm>
            <a:off x="838200" y="2579797"/>
            <a:ext cx="10515600" cy="3871790"/>
          </a:xfrm>
        </p:spPr>
        <p:txBody>
          <a:bodyPr>
            <a:normAutofit/>
          </a:bodyPr>
          <a:lstStyle/>
          <a:p>
            <a:pPr marL="0" indent="0">
              <a:buNone/>
            </a:pPr>
            <a:r>
              <a:rPr lang="en-US" sz="3600" dirty="0" smtClean="0"/>
              <a:t>Is the modern library a “technological organization”? Is the effective use of information technologies an essential element in the future success of libraries and/or archives? How much do librarians and archivists need to know and understand about the technologies that they use for work and as a basis for the delivery of services?</a:t>
            </a:r>
            <a:endParaRPr lang="en-US" sz="3600" dirty="0"/>
          </a:p>
        </p:txBody>
      </p:sp>
    </p:spTree>
    <p:extLst>
      <p:ext uri="{BB962C8B-B14F-4D97-AF65-F5344CB8AC3E}">
        <p14:creationId xmlns:p14="http://schemas.microsoft.com/office/powerpoint/2010/main" val="7459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pPr algn="ctr"/>
            <a:r>
              <a:rPr lang="en-US" b="1" dirty="0" smtClean="0">
                <a:solidFill>
                  <a:schemeClr val="bg1"/>
                </a:solidFill>
              </a:rPr>
              <a:t>Pervasive Themes as Opposed to Discrete Courses</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sz="3200" dirty="0" smtClean="0"/>
              <a:t>Can building relevant knowledge and skill in information technology, management, research methods and systems analysis, etc., be conveyed via specific courses, or does it take a more pervasive, more overarching approach that runs throughout the curriculum?</a:t>
            </a:r>
          </a:p>
          <a:p>
            <a:pPr marL="0" indent="0">
              <a:buNone/>
            </a:pPr>
            <a:endParaRPr lang="en-US" sz="3200" dirty="0"/>
          </a:p>
          <a:p>
            <a:pPr marL="0" indent="0">
              <a:buNone/>
            </a:pPr>
            <a:r>
              <a:rPr lang="en-US" sz="3200" dirty="0" smtClean="0"/>
              <a:t>The advantages to more traditional approaches are simplicity and limited needs for co-operation and co-ordination. The disadvantages? What is learned tends to be isolated, limited, and disjointed.</a:t>
            </a:r>
            <a:endParaRPr lang="en-US" sz="3200" dirty="0"/>
          </a:p>
        </p:txBody>
      </p:sp>
    </p:spTree>
    <p:extLst>
      <p:ext uri="{BB962C8B-B14F-4D97-AF65-F5344CB8AC3E}">
        <p14:creationId xmlns:p14="http://schemas.microsoft.com/office/powerpoint/2010/main" val="1233805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50000"/>
            </a:schemeClr>
          </a:solidFill>
        </p:spPr>
        <p:txBody>
          <a:bodyPr>
            <a:normAutofit/>
          </a:bodyPr>
          <a:lstStyle/>
          <a:p>
            <a:pPr algn="ctr"/>
            <a:r>
              <a:rPr lang="en-US" sz="4800" b="1" dirty="0" smtClean="0">
                <a:solidFill>
                  <a:schemeClr val="bg1"/>
                </a:solidFill>
              </a:rPr>
              <a:t>“Ready-to-Work” Philosophy</a:t>
            </a:r>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t>What will be the program’s learning outcomes? How will those outcomes be defined?</a:t>
            </a:r>
          </a:p>
          <a:p>
            <a:r>
              <a:rPr lang="en-US" sz="3200" dirty="0" smtClean="0"/>
              <a:t>One of the possibilities is that the learning goals of the program are defined in terms of preparing students to perform certain services at a professional level on the first day of work, e.g., reference and reader’s services, digital curation, basic technical processing and metadata generation</a:t>
            </a:r>
            <a:endParaRPr lang="en-US" sz="3200" dirty="0"/>
          </a:p>
        </p:txBody>
      </p:sp>
    </p:spTree>
    <p:extLst>
      <p:ext uri="{BB962C8B-B14F-4D97-AF65-F5344CB8AC3E}">
        <p14:creationId xmlns:p14="http://schemas.microsoft.com/office/powerpoint/2010/main" val="1552380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1158</Words>
  <Application>Microsoft Macintosh PowerPoint</Application>
  <PresentationFormat>Widescreen</PresentationFormat>
  <Paragraphs>59</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Mangal</vt:lpstr>
      <vt:lpstr>Office Theme</vt:lpstr>
      <vt:lpstr>Observations about Educating Librarians, Archivists, and Digital Curators</vt:lpstr>
      <vt:lpstr>LIS Education Today</vt:lpstr>
      <vt:lpstr>Theory versus Practice</vt:lpstr>
      <vt:lpstr>Foundational Aspects of LIS Education</vt:lpstr>
      <vt:lpstr>Distinguishing between What is Desirable and What is Essential</vt:lpstr>
      <vt:lpstr>Knowledge and Skills Inventory</vt:lpstr>
      <vt:lpstr>Purposes of Information Technology Instruction/Learning in the Context of LIS Education</vt:lpstr>
      <vt:lpstr>Pervasive Themes as Opposed to Discrete Courses</vt:lpstr>
      <vt:lpstr>“Ready-to-Work” Philosophy</vt:lpstr>
      <vt:lpstr>Is Environmental Differentiation Important?</vt:lpstr>
      <vt:lpstr>Online Learning and Course Design</vt:lpstr>
      <vt:lpstr>Student-Center Approaches to Course Design and Delivery</vt:lpstr>
      <vt:lpstr>Faculty Development</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Observations about Educating Librarians, Archivists, and Digital Curators</dc:title>
  <dc:creator>Christinger Tomer</dc:creator>
  <cp:lastModifiedBy>Tomer, L Christinger</cp:lastModifiedBy>
  <cp:revision>42</cp:revision>
  <dcterms:created xsi:type="dcterms:W3CDTF">2017-06-12T16:15:25Z</dcterms:created>
  <dcterms:modified xsi:type="dcterms:W3CDTF">2017-06-22T11:44:58Z</dcterms:modified>
</cp:coreProperties>
</file>