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9144000" cy="5143500" type="screen16x9"/>
  <p:notesSz cx="6858000" cy="9144000"/>
  <p:embeddedFontLst>
    <p:embeddedFont>
      <p:font typeface="Nunito" panose="020B0604020202020204" charset="0"/>
      <p:regular r:id="rId60"/>
      <p:bold r:id="rId61"/>
      <p:italic r:id="rId62"/>
      <p:boldItalic r:id="rId63"/>
    </p:embeddedFont>
    <p:embeddedFont>
      <p:font typeface="Maven Pro" panose="020B0604020202020204" charset="0"/>
      <p:regular r:id="rId64"/>
      <p:bold r:id="rId65"/>
    </p:embeddedFont>
    <p:embeddedFont>
      <p:font typeface="Verdana" panose="020B060403050404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d.loc.gov/authorities/subject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d.loc.gov/authorities/name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Channelling_(physic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commons.wikimedia.org/wiki/File:Si110_channeling4_zoom800.png" TargetMode="External"/><Relationship Id="rId4" Type="http://schemas.openxmlformats.org/officeDocument/2006/relationships/hyperlink" Target="http://id.loc.gov/authorities/subjects.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d.loc.gov/authorities/name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gardensofstone.com.au/performers.html" TargetMode="External"/><Relationship Id="rId5" Type="http://schemas.openxmlformats.org/officeDocument/2006/relationships/hyperlink" Target="https://en.wikipedia.org/wiki/Michael_Jackson#/media/File:Michael_jackson_1992.jpg" TargetMode="External"/><Relationship Id="rId4" Type="http://schemas.openxmlformats.org/officeDocument/2006/relationships/hyperlink" Target="https://www.kickstarter.com/projects/wandermedia/whiskey-chaser"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d.loc.gov/authorities/subject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flic.kr/p/gbA7W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w3.org/DesignIssues/LinkedData.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Headings source: </a:t>
            </a:r>
            <a:endParaRPr/>
          </a:p>
          <a:p>
            <a:pPr marL="0" lvl="0" indent="0">
              <a:spcBef>
                <a:spcPts val="0"/>
              </a:spcBef>
              <a:spcAft>
                <a:spcPts val="0"/>
              </a:spcAft>
              <a:buNone/>
            </a:pPr>
            <a:endParaRPr/>
          </a:p>
          <a:p>
            <a:pPr marL="0" lvl="0" indent="0">
              <a:spcBef>
                <a:spcPts val="0"/>
              </a:spcBef>
              <a:spcAft>
                <a:spcPts val="0"/>
              </a:spcAft>
              <a:buNone/>
            </a:pPr>
            <a:r>
              <a:rPr lang="en"/>
              <a:t>Library of Congress Subject Headings (LCSH). Library of Congress Linked Data Service. </a:t>
            </a:r>
            <a:r>
              <a:rPr lang="en" u="sng">
                <a:solidFill>
                  <a:schemeClr val="accent5"/>
                </a:solidFill>
                <a:hlinkClick r:id="rId3"/>
              </a:rPr>
              <a:t>http://id.loc.gov/authorities/subjects.html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Headings source: </a:t>
            </a:r>
            <a:endParaRPr/>
          </a:p>
          <a:p>
            <a:pPr marL="0" lvl="0" indent="0">
              <a:spcBef>
                <a:spcPts val="0"/>
              </a:spcBef>
              <a:spcAft>
                <a:spcPts val="0"/>
              </a:spcAft>
              <a:buNone/>
            </a:pPr>
            <a:endParaRPr/>
          </a:p>
          <a:p>
            <a:pPr marL="0" lvl="0" indent="0">
              <a:spcBef>
                <a:spcPts val="0"/>
              </a:spcBef>
              <a:spcAft>
                <a:spcPts val="0"/>
              </a:spcAft>
              <a:buNone/>
            </a:pPr>
            <a:r>
              <a:rPr lang="en"/>
              <a:t>Library of Congress Name Authority File (NAF). Library of Congress Linked Data Service. </a:t>
            </a:r>
            <a:r>
              <a:rPr lang="en" u="sng">
                <a:solidFill>
                  <a:schemeClr val="accent5"/>
                </a:solidFill>
                <a:hlinkClick r:id="rId3"/>
              </a:rPr>
              <a:t>http://id.loc.gov/authorities/names.html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Channelling [in Physics] is the process that constrains the path of a charged particle in a crystalline solid</a:t>
            </a:r>
            <a:r>
              <a:rPr lang="en"/>
              <a:t> (</a:t>
            </a:r>
            <a:r>
              <a:rPr lang="en" u="sng">
                <a:solidFill>
                  <a:schemeClr val="hlink"/>
                </a:solidFill>
                <a:hlinkClick r:id="rId3"/>
              </a:rPr>
              <a:t>Wikipedia</a:t>
            </a:r>
            <a:r>
              <a:rPr lang="en"/>
              <a:t>)</a:t>
            </a:r>
            <a:endParaRPr/>
          </a:p>
          <a:p>
            <a:pPr marL="0" lvl="0" indent="0">
              <a:spcBef>
                <a:spcPts val="0"/>
              </a:spcBef>
              <a:spcAft>
                <a:spcPts val="0"/>
              </a:spcAft>
              <a:buNone/>
            </a:pPr>
            <a:endParaRPr/>
          </a:p>
          <a:p>
            <a:pPr marL="0" lvl="0" indent="0">
              <a:spcBef>
                <a:spcPts val="0"/>
              </a:spcBef>
              <a:spcAft>
                <a:spcPts val="0"/>
              </a:spcAft>
              <a:buNone/>
            </a:pPr>
            <a:r>
              <a:rPr lang="en"/>
              <a:t>Headings source: </a:t>
            </a:r>
            <a:endParaRPr/>
          </a:p>
          <a:p>
            <a:pPr marL="0" lvl="0" indent="0">
              <a:spcBef>
                <a:spcPts val="0"/>
              </a:spcBef>
              <a:spcAft>
                <a:spcPts val="0"/>
              </a:spcAft>
              <a:buNone/>
            </a:pPr>
            <a:endParaRPr/>
          </a:p>
          <a:p>
            <a:pPr marL="0" lvl="0" indent="0">
              <a:spcBef>
                <a:spcPts val="0"/>
              </a:spcBef>
              <a:spcAft>
                <a:spcPts val="0"/>
              </a:spcAft>
              <a:buNone/>
            </a:pPr>
            <a:r>
              <a:rPr lang="en"/>
              <a:t>Library of Congress Subject Headings (LCSH). Library of Congress Linked Data Service. </a:t>
            </a:r>
            <a:r>
              <a:rPr lang="en" u="sng">
                <a:solidFill>
                  <a:schemeClr val="hlink"/>
                </a:solidFill>
                <a:hlinkClick r:id="rId4"/>
              </a:rPr>
              <a:t>http://id.loc.gov/authorities/subjects.html</a:t>
            </a:r>
            <a:endParaRPr/>
          </a:p>
          <a:p>
            <a:pPr marL="0" lvl="0" indent="0">
              <a:spcBef>
                <a:spcPts val="0"/>
              </a:spcBef>
              <a:spcAft>
                <a:spcPts val="0"/>
              </a:spcAft>
              <a:buNone/>
            </a:pPr>
            <a:endParaRPr/>
          </a:p>
          <a:p>
            <a:pPr marL="0" lvl="0" indent="0">
              <a:spcBef>
                <a:spcPts val="0"/>
              </a:spcBef>
              <a:spcAft>
                <a:spcPts val="0"/>
              </a:spcAft>
              <a:buNone/>
            </a:pPr>
            <a:r>
              <a:rPr lang="en"/>
              <a:t>Image sources:</a:t>
            </a:r>
            <a:endParaRPr/>
          </a:p>
          <a:p>
            <a:pPr marL="0" lvl="0" indent="0">
              <a:spcBef>
                <a:spcPts val="0"/>
              </a:spcBef>
              <a:spcAft>
                <a:spcPts val="0"/>
              </a:spcAft>
              <a:buNone/>
            </a:pPr>
            <a:endParaRPr/>
          </a:p>
          <a:p>
            <a:pPr marL="0" lvl="0" indent="0">
              <a:spcBef>
                <a:spcPts val="0"/>
              </a:spcBef>
              <a:spcAft>
                <a:spcPts val="0"/>
              </a:spcAft>
              <a:buNone/>
            </a:pPr>
            <a:r>
              <a:rPr lang="en"/>
              <a:t>"Si110 channeling4 zoom800.png" by Knordlun. CC BY-SA 3.0. Accessed 2018-03-13. </a:t>
            </a:r>
            <a:r>
              <a:rPr lang="en" u="sng">
                <a:solidFill>
                  <a:schemeClr val="hlink"/>
                </a:solidFill>
                <a:hlinkClick r:id="rId5"/>
              </a:rPr>
              <a:t>https://commons.wikimedia.org/wiki/File:Si110_channeling4_zoom800.png</a:t>
            </a:r>
            <a:endParaRPr/>
          </a:p>
          <a:p>
            <a:pPr marL="0" lvl="0" indent="0">
              <a:spcBef>
                <a:spcPts val="0"/>
              </a:spcBef>
              <a:spcAft>
                <a:spcPts val="0"/>
              </a:spcAft>
              <a:buNone/>
            </a:pPr>
            <a:endParaRPr/>
          </a:p>
          <a:p>
            <a:pPr marL="0" lvl="0" indent="0">
              <a:spcBef>
                <a:spcPts val="0"/>
              </a:spcBef>
              <a:spcAft>
                <a:spcPts val="0"/>
              </a:spcAft>
              <a:buNone/>
            </a:pPr>
            <a:r>
              <a:rPr lang="en"/>
              <a:t>"hope-seance" by The Public Domain Review. In the public domain. Accessed 2018-03-13. https://www.flickr.com/photos/publicdomainreview/15071439170</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Headings source: </a:t>
            </a:r>
            <a:endParaRPr/>
          </a:p>
          <a:p>
            <a:pPr marL="0" lvl="0" indent="0">
              <a:spcBef>
                <a:spcPts val="0"/>
              </a:spcBef>
              <a:spcAft>
                <a:spcPts val="0"/>
              </a:spcAft>
              <a:buNone/>
            </a:pPr>
            <a:endParaRPr/>
          </a:p>
          <a:p>
            <a:pPr marL="0" lvl="0" indent="0">
              <a:spcBef>
                <a:spcPts val="0"/>
              </a:spcBef>
              <a:spcAft>
                <a:spcPts val="0"/>
              </a:spcAft>
              <a:buNone/>
            </a:pPr>
            <a:r>
              <a:rPr lang="en"/>
              <a:t>Library of Congress Name Authority File (NAF). Library of Congress Linked Data Service. </a:t>
            </a:r>
            <a:r>
              <a:rPr lang="en" u="sng">
                <a:solidFill>
                  <a:schemeClr val="hlink"/>
                </a:solidFill>
                <a:hlinkClick r:id="rId3"/>
              </a:rPr>
              <a:t>http://id.loc.gov/authorities/names.html</a:t>
            </a:r>
            <a:endParaRPr/>
          </a:p>
          <a:p>
            <a:pPr marL="0" lvl="0" indent="0">
              <a:spcBef>
                <a:spcPts val="0"/>
              </a:spcBef>
              <a:spcAft>
                <a:spcPts val="0"/>
              </a:spcAft>
              <a:buNone/>
            </a:pPr>
            <a:endParaRPr/>
          </a:p>
          <a:p>
            <a:pPr marL="0" lvl="0" indent="0">
              <a:spcBef>
                <a:spcPts val="0"/>
              </a:spcBef>
              <a:spcAft>
                <a:spcPts val="0"/>
              </a:spcAft>
              <a:buNone/>
            </a:pPr>
            <a:r>
              <a:rPr lang="en"/>
              <a:t>Image sources: </a:t>
            </a:r>
            <a:endParaRPr/>
          </a:p>
          <a:p>
            <a:pPr marL="0" lvl="0" indent="0">
              <a:spcBef>
                <a:spcPts val="0"/>
              </a:spcBef>
              <a:spcAft>
                <a:spcPts val="0"/>
              </a:spcAft>
              <a:buNone/>
            </a:pPr>
            <a:endParaRPr/>
          </a:p>
          <a:p>
            <a:pPr marL="0" lvl="0" indent="0">
              <a:spcBef>
                <a:spcPts val="0"/>
              </a:spcBef>
              <a:spcAft>
                <a:spcPts val="0"/>
              </a:spcAft>
              <a:buNone/>
            </a:pPr>
            <a:r>
              <a:rPr lang="en"/>
              <a:t>“Michael Jackson, the Whisky Chaser” [screenshot from documentary, The Whisk(e)y Chaser] by John Richards. Accessed 2018-03-14. </a:t>
            </a:r>
            <a:r>
              <a:rPr lang="en" u="sng">
                <a:solidFill>
                  <a:schemeClr val="hlink"/>
                </a:solidFill>
                <a:hlinkClick r:id="rId4"/>
              </a:rPr>
              <a:t>h</a:t>
            </a:r>
            <a:r>
              <a:rPr lang="en" u="sng">
                <a:solidFill>
                  <a:schemeClr val="hlink"/>
                </a:solidFill>
                <a:hlinkClick r:id="rId4"/>
              </a:rPr>
              <a:t>ttps://www.kickstarter.com/projects/wandermedia/whiskey-chase</a:t>
            </a:r>
            <a:r>
              <a:rPr lang="en" u="sng">
                <a:solidFill>
                  <a:schemeClr val="hlink"/>
                </a:solidFill>
                <a:hlinkClick r:id="rId4"/>
              </a:rPr>
              <a:t>r</a:t>
            </a:r>
            <a:endParaRPr/>
          </a:p>
          <a:p>
            <a:pPr marL="0" lvl="0" indent="0">
              <a:spcBef>
                <a:spcPts val="0"/>
              </a:spcBef>
              <a:spcAft>
                <a:spcPts val="0"/>
              </a:spcAft>
              <a:buNone/>
            </a:pPr>
            <a:endParaRPr/>
          </a:p>
          <a:p>
            <a:pPr marL="0" lvl="0" indent="0">
              <a:spcBef>
                <a:spcPts val="0"/>
              </a:spcBef>
              <a:spcAft>
                <a:spcPts val="0"/>
              </a:spcAft>
              <a:buNone/>
            </a:pPr>
            <a:r>
              <a:rPr lang="en"/>
              <a:t>“Jackson performing in 1992” by Casta03. CC BY-SA 3.0. Accessed 2018-03-14. </a:t>
            </a:r>
            <a:r>
              <a:rPr lang="en" u="sng">
                <a:solidFill>
                  <a:schemeClr val="hlink"/>
                </a:solidFill>
                <a:hlinkClick r:id="rId5"/>
              </a:rPr>
              <a:t>https://en.wikipedia.org/wiki/Michael_Jackson#/media/File:Michael_jackson_1992.jpg</a:t>
            </a:r>
            <a:endParaRPr/>
          </a:p>
          <a:p>
            <a:pPr marL="0" lvl="0" indent="0">
              <a:spcBef>
                <a:spcPts val="0"/>
              </a:spcBef>
              <a:spcAft>
                <a:spcPts val="0"/>
              </a:spcAft>
              <a:buNone/>
            </a:pPr>
            <a:endParaRPr/>
          </a:p>
          <a:p>
            <a:pPr marL="0" lvl="0" indent="0">
              <a:spcBef>
                <a:spcPts val="0"/>
              </a:spcBef>
              <a:spcAft>
                <a:spcPts val="0"/>
              </a:spcAft>
              <a:buNone/>
            </a:pPr>
            <a:r>
              <a:rPr lang="en"/>
              <a:t>“Michael Jakson” Copyright © Amanda Handel, 2012. Accessed 2018-03-14. </a:t>
            </a:r>
            <a:r>
              <a:rPr lang="en" u="sng">
                <a:solidFill>
                  <a:schemeClr val="hlink"/>
                </a:solidFill>
                <a:hlinkClick r:id="rId6"/>
              </a:rPr>
              <a:t>http://www.gardensofstone.com.au/performers.html</a:t>
            </a:r>
            <a:endParaRPr/>
          </a:p>
          <a:p>
            <a:pPr marL="0" lvl="0" indent="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Headings source: </a:t>
            </a:r>
            <a:endParaRPr/>
          </a:p>
          <a:p>
            <a:pPr marL="0" lvl="0" indent="0">
              <a:spcBef>
                <a:spcPts val="0"/>
              </a:spcBef>
              <a:spcAft>
                <a:spcPts val="0"/>
              </a:spcAft>
              <a:buNone/>
            </a:pPr>
            <a:endParaRPr/>
          </a:p>
          <a:p>
            <a:pPr marL="0" lvl="0" indent="0">
              <a:spcBef>
                <a:spcPts val="0"/>
              </a:spcBef>
              <a:spcAft>
                <a:spcPts val="0"/>
              </a:spcAft>
              <a:buNone/>
            </a:pPr>
            <a:r>
              <a:rPr lang="en"/>
              <a:t>Library of Congress Subject Headings (LCSH). Library of Congress Linked Data Service. </a:t>
            </a:r>
            <a:r>
              <a:rPr lang="en" u="sng">
                <a:solidFill>
                  <a:schemeClr val="accent5"/>
                </a:solidFill>
                <a:hlinkClick r:id="rId3"/>
              </a:rPr>
              <a:t>http://id.loc.gov/authorities/subjects.html</a:t>
            </a:r>
            <a:endParaRPr/>
          </a:p>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 source</a:t>
            </a:r>
            <a:endParaRPr/>
          </a:p>
          <a:p>
            <a:pPr marL="0" lvl="0" indent="0">
              <a:spcBef>
                <a:spcPts val="0"/>
              </a:spcBef>
              <a:spcAft>
                <a:spcPts val="0"/>
              </a:spcAft>
              <a:buNone/>
            </a:pPr>
            <a:endParaRPr/>
          </a:p>
          <a:p>
            <a:pPr marL="0" lvl="0" indent="0">
              <a:spcBef>
                <a:spcPts val="0"/>
              </a:spcBef>
              <a:spcAft>
                <a:spcPts val="0"/>
              </a:spcAft>
              <a:buNone/>
            </a:pPr>
            <a:r>
              <a:rPr lang="en"/>
              <a:t>“Linked data” by elcovs. Licensed under CC BY-SA 2.0. Accessed 2018-03-19. </a:t>
            </a:r>
            <a:r>
              <a:rPr lang="en" u="sng">
                <a:solidFill>
                  <a:schemeClr val="hlink"/>
                </a:solidFill>
                <a:hlinkClick r:id="rId3"/>
              </a:rPr>
              <a:t>https://flic.kr/p/gbA7WS</a:t>
            </a:r>
            <a:endParaRPr/>
          </a:p>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Source: Berners-Lee, Tim. 2006-07-27. “Linked Data.” Last revised on 2009-06-28. </a:t>
            </a:r>
            <a:r>
              <a:rPr lang="en" u="sng">
                <a:solidFill>
                  <a:schemeClr val="hlink"/>
                </a:solidFill>
                <a:hlinkClick r:id="rId3"/>
              </a:rPr>
              <a:t>https://www.w3.org/DesignIssues/LinkedData.html</a:t>
            </a:r>
            <a:endParaRPr/>
          </a:p>
          <a:p>
            <a:pPr marL="0" lvl="0" indent="0">
              <a:spcBef>
                <a:spcPts val="0"/>
              </a:spcBef>
              <a:spcAft>
                <a:spcPts val="0"/>
              </a:spcAft>
              <a:buNone/>
            </a:pPr>
            <a:endParaRPr/>
          </a:p>
          <a:p>
            <a:pPr marL="0" lvl="0" indent="0">
              <a:spcBef>
                <a:spcPts val="0"/>
              </a:spcBef>
              <a:spcAft>
                <a:spcPts val="0"/>
              </a:spcAft>
              <a:buNone/>
            </a:pPr>
            <a:r>
              <a:rPr lang="en"/>
              <a:t>Image source:</a:t>
            </a:r>
            <a:endParaRPr/>
          </a:p>
          <a:p>
            <a:pPr marL="0" lvl="0" indent="0">
              <a:spcBef>
                <a:spcPts val="0"/>
              </a:spcBef>
              <a:spcAft>
                <a:spcPts val="0"/>
              </a:spcAft>
              <a:buNone/>
            </a:pPr>
            <a:endParaRPr/>
          </a:p>
          <a:p>
            <a:pPr marL="0" lvl="0" indent="0">
              <a:spcBef>
                <a:spcPts val="0"/>
              </a:spcBef>
              <a:spcAft>
                <a:spcPts val="0"/>
              </a:spcAft>
              <a:buNone/>
            </a:pPr>
            <a:r>
              <a:rPr lang="en"/>
              <a:t>“Linking Open Data cloud diagram” (2017) by Andrejs Abele, John P. McCrae, Paul Buitelaar, Anja Jentzsch and Richard Cyganiak. CC-by-SA. Accessed 2018-03-13. http://lod-cloud.net/"</a:t>
            </a:r>
            <a:endParaRPr/>
          </a:p>
          <a:p>
            <a:pPr marL="0" lvl="0" indent="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6" name="Shape 5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8" name="Shape 5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6" name="Shape 5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3" name="Shape 5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Both of these statements are written in Turtle. The three triples on top state that Tim Berners-Lee is a person, and has the name “Tim Berners-Lee” in English (language code “en”) and “Τιμ Μπέρνερς Λι” in Greek (language code “gr”).</a:t>
            </a:r>
            <a:endParaRPr i="1"/>
          </a:p>
          <a:p>
            <a:pPr marL="0" lvl="0" indent="0">
              <a:spcBef>
                <a:spcPts val="0"/>
              </a:spcBef>
              <a:spcAft>
                <a:spcPts val="0"/>
              </a:spcAft>
              <a:buNone/>
            </a:pPr>
            <a:endParaRPr i="1"/>
          </a:p>
          <a:p>
            <a:pPr marL="0" lvl="0" indent="0">
              <a:spcBef>
                <a:spcPts val="0"/>
              </a:spcBef>
              <a:spcAft>
                <a:spcPts val="0"/>
              </a:spcAft>
              <a:buNone/>
            </a:pPr>
            <a:r>
              <a:rPr lang="en" i="1"/>
              <a:t>The same triples are expressed more concisely on the bottom, using the @prefix in Turtle to shorten the URLs.</a:t>
            </a:r>
            <a:endParaRPr i="1"/>
          </a:p>
          <a:p>
            <a:pPr marL="0" lvl="0" indent="0">
              <a:spcBef>
                <a:spcPts val="0"/>
              </a:spcBef>
              <a:spcAft>
                <a:spcPts val="0"/>
              </a:spcAft>
              <a:buNone/>
            </a:pPr>
            <a:endParaRPr i="1"/>
          </a:p>
          <a:p>
            <a:pPr marL="0" lvl="0" indent="0">
              <a:spcBef>
                <a:spcPts val="0"/>
              </a:spcBef>
              <a:spcAft>
                <a:spcPts val="0"/>
              </a:spcAft>
              <a:buNone/>
            </a:pPr>
            <a:r>
              <a:rPr lang="en"/>
              <a:t>Example source: dig.csail.mit.edu/2010/Courses/6.898/resources/lab2_solutions.pdf</a:t>
            </a:r>
            <a:endParaRPr i="1"/>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9" name="Shape 5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a:t>There are seven triples above:</a:t>
            </a:r>
            <a:endParaRPr i="1"/>
          </a:p>
          <a:p>
            <a:pPr marL="0" lvl="0" indent="0">
              <a:spcBef>
                <a:spcPts val="0"/>
              </a:spcBef>
              <a:spcAft>
                <a:spcPts val="0"/>
              </a:spcAft>
              <a:buNone/>
            </a:pPr>
            <a:r>
              <a:rPr lang="en" i="1"/>
              <a:t>@prefix foaf: &lt;http://xmlns.com/foaf/0.1/&gt; .</a:t>
            </a:r>
            <a:endParaRPr i="1"/>
          </a:p>
          <a:p>
            <a:pPr marL="0" lvl="0" indent="0">
              <a:spcBef>
                <a:spcPts val="0"/>
              </a:spcBef>
              <a:spcAft>
                <a:spcPts val="0"/>
              </a:spcAft>
              <a:buNone/>
            </a:pPr>
            <a:r>
              <a:rPr lang="en" i="1"/>
              <a:t>@prefix rdfs: &lt;http://www.w3.org/2000/01/rdf-schema#&gt; .</a:t>
            </a:r>
            <a:endParaRPr i="1"/>
          </a:p>
          <a:p>
            <a:pPr marL="0" lvl="0" indent="0">
              <a:spcBef>
                <a:spcPts val="0"/>
              </a:spcBef>
              <a:spcAft>
                <a:spcPts val="0"/>
              </a:spcAft>
              <a:buNone/>
            </a:pPr>
            <a:r>
              <a:rPr lang="en" i="1"/>
              <a:t>@prefix corp: &lt;http://www.example.org/corp#&gt; .</a:t>
            </a:r>
            <a:endParaRPr i="1"/>
          </a:p>
          <a:p>
            <a:pPr marL="0" lvl="0" indent="0">
              <a:spcBef>
                <a:spcPts val="0"/>
              </a:spcBef>
              <a:spcAft>
                <a:spcPts val="0"/>
              </a:spcAft>
              <a:buNone/>
            </a:pPr>
            <a:r>
              <a:rPr lang="en" i="1"/>
              <a:t>@prefix xsd: &lt;http://www.w3.org/2001/XMLSchema#&gt; .</a:t>
            </a:r>
            <a:endParaRPr i="1"/>
          </a:p>
          <a:p>
            <a:pPr marL="0" lvl="0" indent="0">
              <a:spcBef>
                <a:spcPts val="0"/>
              </a:spcBef>
              <a:spcAft>
                <a:spcPts val="0"/>
              </a:spcAft>
              <a:buNone/>
            </a:pPr>
            <a:r>
              <a:rPr lang="en" i="1"/>
              <a:t>@prefix : &lt;http://www.pipian.com/people/pipian/card#me&gt; .</a:t>
            </a:r>
            <a:endParaRPr i="1"/>
          </a:p>
          <a:p>
            <a:pPr marL="0" lvl="0" indent="0">
              <a:spcBef>
                <a:spcPts val="0"/>
              </a:spcBef>
              <a:spcAft>
                <a:spcPts val="0"/>
              </a:spcAft>
              <a:buNone/>
            </a:pPr>
            <a:r>
              <a:rPr lang="en" i="1"/>
              <a:t>:me a foaf:Person .</a:t>
            </a:r>
            <a:endParaRPr i="1"/>
          </a:p>
          <a:p>
            <a:pPr marL="0" lvl="0" indent="0">
              <a:spcBef>
                <a:spcPts val="0"/>
              </a:spcBef>
              <a:spcAft>
                <a:spcPts val="0"/>
              </a:spcAft>
              <a:buNone/>
            </a:pPr>
            <a:r>
              <a:rPr lang="en" i="1"/>
              <a:t>:me foaf:name "Ian Jacobi"@en .</a:t>
            </a:r>
            <a:endParaRPr i="1"/>
          </a:p>
          <a:p>
            <a:pPr marL="0" lvl="0" indent="0">
              <a:spcBef>
                <a:spcPts val="0"/>
              </a:spcBef>
              <a:spcAft>
                <a:spcPts val="0"/>
              </a:spcAft>
              <a:buNone/>
            </a:pPr>
            <a:r>
              <a:rPr lang="en" i="1"/>
              <a:t>:me foaf:name "イアン・ジャコービ"@jp .</a:t>
            </a:r>
            <a:endParaRPr i="1"/>
          </a:p>
          <a:p>
            <a:pPr marL="0" lvl="0" indent="0">
              <a:spcBef>
                <a:spcPts val="0"/>
              </a:spcBef>
              <a:spcAft>
                <a:spcPts val="0"/>
              </a:spcAft>
              <a:buNone/>
            </a:pPr>
            <a:r>
              <a:rPr lang="en" i="1"/>
              <a:t>:me foaf:age "24"^^xsd:int .</a:t>
            </a:r>
            <a:endParaRPr i="1"/>
          </a:p>
          <a:p>
            <a:pPr marL="0" lvl="0" indent="0">
              <a:spcBef>
                <a:spcPts val="0"/>
              </a:spcBef>
              <a:spcAft>
                <a:spcPts val="0"/>
              </a:spcAft>
              <a:buNone/>
            </a:pPr>
            <a:r>
              <a:rPr lang="en" i="1"/>
              <a:t>:me &lt;http://purl.org/vocab/relationship/collaboratesWith&gt; _:director .</a:t>
            </a:r>
            <a:endParaRPr i="1"/>
          </a:p>
          <a:p>
            <a:pPr marL="0" lvl="0" indent="0">
              <a:spcBef>
                <a:spcPts val="0"/>
              </a:spcBef>
              <a:spcAft>
                <a:spcPts val="0"/>
              </a:spcAft>
              <a:buNone/>
            </a:pPr>
            <a:r>
              <a:rPr lang="en" i="1"/>
              <a:t>_:w3c corp:director _:director .</a:t>
            </a:r>
            <a:endParaRPr i="1"/>
          </a:p>
          <a:p>
            <a:pPr marL="0" lvl="0" indent="0">
              <a:spcBef>
                <a:spcPts val="0"/>
              </a:spcBef>
              <a:spcAft>
                <a:spcPts val="0"/>
              </a:spcAft>
              <a:buNone/>
            </a:pPr>
            <a:r>
              <a:rPr lang="en" i="1"/>
              <a:t>_:w3c rdfs:label "World Wide Web Consortium"@en .</a:t>
            </a:r>
            <a:endParaRPr i="1"/>
          </a:p>
          <a:p>
            <a:pPr marL="0" lvl="0" indent="0">
              <a:spcBef>
                <a:spcPts val="0"/>
              </a:spcBef>
              <a:spcAft>
                <a:spcPts val="0"/>
              </a:spcAft>
              <a:buNone/>
            </a:pPr>
            <a:r>
              <a:rPr lang="en" i="1"/>
              <a:t>It (roughly) says that Ian Jacobi is a person whose name is “Ian Jacobi” in English</a:t>
            </a:r>
            <a:endParaRPr i="1"/>
          </a:p>
          <a:p>
            <a:pPr marL="0" lvl="0" indent="0">
              <a:spcBef>
                <a:spcPts val="0"/>
              </a:spcBef>
              <a:spcAft>
                <a:spcPts val="0"/>
              </a:spcAft>
              <a:buNone/>
            </a:pPr>
            <a:r>
              <a:rPr lang="en" i="1"/>
              <a:t>(language code “en”) and “イアン・ジャコービ” in Japanese (language code “jp”),</a:t>
            </a:r>
            <a:endParaRPr i="1"/>
          </a:p>
          <a:p>
            <a:pPr marL="0" lvl="0" indent="0">
              <a:spcBef>
                <a:spcPts val="0"/>
              </a:spcBef>
              <a:spcAft>
                <a:spcPts val="0"/>
              </a:spcAft>
              <a:buNone/>
            </a:pPr>
            <a:r>
              <a:rPr lang="en" i="1"/>
              <a:t>collaborates with someone who is a director of something named the “World Wide Web</a:t>
            </a:r>
            <a:endParaRPr i="1"/>
          </a:p>
          <a:p>
            <a:pPr marL="0" lvl="0" indent="0" rtl="0">
              <a:spcBef>
                <a:spcPts val="0"/>
              </a:spcBef>
              <a:spcAft>
                <a:spcPts val="0"/>
              </a:spcAft>
              <a:buNone/>
            </a:pPr>
            <a:r>
              <a:rPr lang="en" i="1"/>
              <a:t>Consortium.”</a:t>
            </a:r>
            <a:endParaRPr i="1"/>
          </a:p>
          <a:p>
            <a:pPr marL="0" lvl="0" indent="0">
              <a:spcBef>
                <a:spcPts val="0"/>
              </a:spcBef>
              <a:spcAft>
                <a:spcPts val="0"/>
              </a:spcAft>
              <a:buNone/>
            </a:pPr>
            <a:endParaRPr i="1"/>
          </a:p>
          <a:p>
            <a:pPr marL="0" lvl="0" indent="0" rtl="0">
              <a:spcBef>
                <a:spcPts val="0"/>
              </a:spcBef>
              <a:spcAft>
                <a:spcPts val="0"/>
              </a:spcAft>
              <a:buNone/>
            </a:pPr>
            <a:r>
              <a:rPr lang="en"/>
              <a:t>Example source: dig.csail.mit.edu/2010/Courses/6.898/resources/lab2_solutions.pdf</a:t>
            </a:r>
            <a:endParaRPr i="1"/>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5" name="Shape 5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7" name="Shape 5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4" name="Shape 6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0" name="Shape 6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6" name="Shape 6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2" name="Shape 6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9" name="Shape 6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1" name="Shape 6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7" name="Shape 6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9" name="Shape 6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5" name="Shape 6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1" name="Shape 6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7" name="Shape 6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3" name="Shape 6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Thesauri definition source:</a:t>
            </a:r>
            <a:endParaRPr/>
          </a:p>
          <a:p>
            <a:pPr marL="0" lvl="0" indent="0">
              <a:spcBef>
                <a:spcPts val="0"/>
              </a:spcBef>
              <a:spcAft>
                <a:spcPts val="0"/>
              </a:spcAft>
              <a:buNone/>
            </a:pPr>
            <a:endParaRPr/>
          </a:p>
          <a:p>
            <a:pPr marL="0" lvl="0" indent="0">
              <a:spcBef>
                <a:spcPts val="0"/>
              </a:spcBef>
              <a:spcAft>
                <a:spcPts val="0"/>
              </a:spcAft>
              <a:buNone/>
            </a:pPr>
            <a:r>
              <a:rPr lang="en"/>
              <a:t>van Hooland, S. and Verborgh, R. (2017) “Linked Data for Librarians.” Available at http://course.freeyourmetadata.org/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rd-alliance.github.io/metadata-directory/" TargetMode="External"/><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pitt.libguides.com/metadatadiscovery/metadata" TargetMode="External"/><Relationship Id="rId5" Type="http://schemas.openxmlformats.org/officeDocument/2006/relationships/hyperlink" Target="http://www.dcc.ac.uk/resources/metadata-standards" TargetMode="External"/><Relationship Id="rId4" Type="http://schemas.openxmlformats.org/officeDocument/2006/relationships/hyperlink" Target="http://jennriley.com/metadatama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library.pitt.edu/ask-emai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lod-cloud.net/"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viaf.org/viaf/5056665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viaf.org/viaf/178211495"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viaf.org/viaf/50566653" TargetMode="External"/><Relationship Id="rId5" Type="http://schemas.openxmlformats.org/officeDocument/2006/relationships/image" Target="../media/image41.png"/><Relationship Id="rId4" Type="http://schemas.openxmlformats.org/officeDocument/2006/relationships/hyperlink" Target="http://schema.org/autho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openrefine.org"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127.0.0.1:3333/"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localhost:3333"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bit.ly/vv_data"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freeyourmetadata.org/named-entity-extraction/"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bit.ly/vv_slides" TargetMode="External"/><Relationship Id="rId7" Type="http://schemas.openxmlformats.org/officeDocument/2006/relationships/hyperlink" Target="http://freeyourmetadata.org/named-entity-extrac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bit.ly/vv_data" TargetMode="External"/><Relationship Id="rId5" Type="http://schemas.openxmlformats.org/officeDocument/2006/relationships/hyperlink" Target="http://www.openrefine.org" TargetMode="External"/><Relationship Id="rId10" Type="http://schemas.openxmlformats.org/officeDocument/2006/relationships/image" Target="../media/image10.png"/><Relationship Id="rId4" Type="http://schemas.openxmlformats.org/officeDocument/2006/relationships/hyperlink" Target="http://bit.ly/vv_workbook" TargetMode="Externa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getty.edu/research/publications/electronic_publications/intro_controlled_vocab/what.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lis.simmons.edu/allen-smith.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getty.edu/vow/AATFullDisplay?find=apartment&amp;logic=AND&amp;note=&amp;page=1&amp;subjectid=300133704" TargetMode="External"/><Relationship Id="rId3" Type="http://schemas.openxmlformats.org/officeDocument/2006/relationships/hyperlink" Target="http://www.getty.edu/vow/AATFullDisplay?find=apartment&amp;logic=AND&amp;note=&amp;page=1&amp;subjectid=300264092" TargetMode="External"/><Relationship Id="rId7" Type="http://schemas.openxmlformats.org/officeDocument/2006/relationships/hyperlink" Target="http://www.getty.edu/vow/AATFullDisplay?find=apartment&amp;logic=AND&amp;note=&amp;page=1&amp;subjectid=300072553" TargetMode="External"/><Relationship Id="rId12" Type="http://schemas.openxmlformats.org/officeDocument/2006/relationships/hyperlink" Target="http://www.getty.edu/vow/AATFullDisplay?find=apartment&amp;logic=AND&amp;note=&amp;page=1&amp;subjectid=30000406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getty.edu/vow/AATFullDisplay?find=apartment&amp;logic=AND&amp;note=&amp;page=1&amp;subjectid=300241584" TargetMode="External"/><Relationship Id="rId11" Type="http://schemas.openxmlformats.org/officeDocument/2006/relationships/hyperlink" Target="http://www.getty.edu/vow/AATFullDisplay?find=apartment&amp;logic=AND&amp;note=&amp;page=1&amp;subjectid=300075458" TargetMode="External"/><Relationship Id="rId5" Type="http://schemas.openxmlformats.org/officeDocument/2006/relationships/hyperlink" Target="http://www.getty.edu/vow/AATFullDisplay?find=apartment&amp;logic=AND&amp;note=&amp;page=1&amp;subjectid=300241583" TargetMode="External"/><Relationship Id="rId10" Type="http://schemas.openxmlformats.org/officeDocument/2006/relationships/hyperlink" Target="http://www.getty.edu/vow/AATFullDisplay?find=apartment&amp;logic=AND&amp;note=&amp;page=1&amp;subjectid=300078790" TargetMode="External"/><Relationship Id="rId4" Type="http://schemas.openxmlformats.org/officeDocument/2006/relationships/hyperlink" Target="http://www.getty.edu/vow/AATFullDisplay?find=apartment&amp;logic=AND&amp;note=&amp;page=1&amp;subjectid=300241490" TargetMode="External"/><Relationship Id="rId9" Type="http://schemas.openxmlformats.org/officeDocument/2006/relationships/hyperlink" Target="http://www.getty.edu/vow/AATFullDisplay?find=apartment&amp;logic=AND&amp;note=&amp;page=1&amp;subjectid=3000040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Viable Vocabularies</a:t>
            </a:r>
            <a:endParaRPr/>
          </a:p>
        </p:txBody>
      </p:sp>
      <p:sp>
        <p:nvSpPr>
          <p:cNvPr id="287" name="Shape 28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 Introduction to Controlling, Cleaning, and Linking Your Data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about taxonomies?</a:t>
            </a:r>
            <a:endParaRPr/>
          </a:p>
        </p:txBody>
      </p:sp>
      <p:sp>
        <p:nvSpPr>
          <p:cNvPr id="353" name="Shape 353"/>
          <p:cNvSpPr txBox="1">
            <a:spLocks noGrp="1"/>
          </p:cNvSpPr>
          <p:nvPr>
            <p:ph type="body" idx="1"/>
          </p:nvPr>
        </p:nvSpPr>
        <p:spPr>
          <a:xfrm>
            <a:off x="1187950" y="1384025"/>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A </a:t>
            </a:r>
            <a:r>
              <a:rPr lang="en" b="1"/>
              <a:t>taxonomy </a:t>
            </a:r>
            <a:r>
              <a:rPr lang="en"/>
              <a:t>is “the rules or conventions of order or arrangement” </a:t>
            </a:r>
            <a:endParaRPr/>
          </a:p>
          <a:p>
            <a:pPr marL="457200" marR="0" lvl="0" indent="-311150" algn="l" rtl="0">
              <a:lnSpc>
                <a:spcPct val="115000"/>
              </a:lnSpc>
              <a:spcBef>
                <a:spcPts val="0"/>
              </a:spcBef>
              <a:spcAft>
                <a:spcPts val="0"/>
              </a:spcAft>
              <a:buClr>
                <a:schemeClr val="dk2"/>
              </a:buClr>
              <a:buSzPts val="1300"/>
              <a:buFont typeface="Nunito"/>
              <a:buChar char="●"/>
            </a:pPr>
            <a:r>
              <a:rPr lang="en"/>
              <a:t>Allows for classification according to a pre-determined system.</a:t>
            </a:r>
            <a:endParaRPr/>
          </a:p>
          <a:p>
            <a:pPr marL="914400" marR="0" lvl="1" indent="-298450" algn="l" rtl="0">
              <a:lnSpc>
                <a:spcPct val="115000"/>
              </a:lnSpc>
              <a:spcBef>
                <a:spcPts val="0"/>
              </a:spcBef>
              <a:spcAft>
                <a:spcPts val="0"/>
              </a:spcAft>
              <a:buSzPts val="1100"/>
              <a:buChar char="○"/>
            </a:pPr>
            <a:r>
              <a:rPr lang="en"/>
              <a:t>Helps you organize your data into hierarchical relationships</a:t>
            </a:r>
            <a:endParaRPr/>
          </a:p>
          <a:p>
            <a:pPr marL="914400" marR="0" lvl="1" indent="-298450" algn="l" rtl="0">
              <a:lnSpc>
                <a:spcPct val="115000"/>
              </a:lnSpc>
              <a:spcBef>
                <a:spcPts val="0"/>
              </a:spcBef>
              <a:spcAft>
                <a:spcPts val="0"/>
              </a:spcAft>
              <a:buSzPts val="1100"/>
              <a:buChar char="○"/>
            </a:pPr>
            <a:r>
              <a:rPr lang="en"/>
              <a:t>Example : King Philip Came Over For Good Soup : Kingdom -&gt; Phylum -&gt; Class -&gt; Order -&gt; Family -&gt; Genus -&gt; Species.</a:t>
            </a:r>
            <a:endParaRPr/>
          </a:p>
        </p:txBody>
      </p:sp>
      <p:sp>
        <p:nvSpPr>
          <p:cNvPr id="354" name="Shape 354"/>
          <p:cNvSpPr txBox="1"/>
          <p:nvPr/>
        </p:nvSpPr>
        <p:spPr>
          <a:xfrm>
            <a:off x="5071200" y="4533300"/>
            <a:ext cx="4072800" cy="610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000">
                <a:solidFill>
                  <a:schemeClr val="dk2"/>
                </a:solidFill>
                <a:latin typeface="Nunito"/>
                <a:ea typeface="Nunito"/>
                <a:cs typeface="Nunito"/>
                <a:sym typeface="Nunito"/>
              </a:rPr>
              <a:t>Lambe, P. (2007). </a:t>
            </a:r>
            <a:r>
              <a:rPr lang="en" sz="1000" i="1">
                <a:solidFill>
                  <a:schemeClr val="dk2"/>
                </a:solidFill>
                <a:latin typeface="Nunito"/>
                <a:ea typeface="Nunito"/>
                <a:cs typeface="Nunito"/>
                <a:sym typeface="Nunito"/>
              </a:rPr>
              <a:t>Organising Knowledge: Taxonomies, Knowledge and Organisational Effectiveness. </a:t>
            </a:r>
            <a:r>
              <a:rPr lang="en" sz="1000">
                <a:solidFill>
                  <a:schemeClr val="dk2"/>
                </a:solidFill>
                <a:latin typeface="Nunito"/>
                <a:ea typeface="Nunito"/>
                <a:cs typeface="Nunito"/>
                <a:sym typeface="Nunito"/>
              </a:rPr>
              <a:t>Oxford, UK: Chandos.</a:t>
            </a:r>
            <a:endParaRPr sz="1000">
              <a:solidFill>
                <a:schemeClr val="dk2"/>
              </a:solidFill>
              <a:latin typeface="Nunito"/>
              <a:ea typeface="Nunito"/>
              <a:cs typeface="Nunito"/>
              <a:sym typeface="Nunito"/>
            </a:endParaRPr>
          </a:p>
          <a:p>
            <a:pPr marL="0" lvl="0" indent="0">
              <a:spcBef>
                <a:spcPts val="1600"/>
              </a:spcBef>
              <a:spcAft>
                <a:spcPts val="0"/>
              </a:spcAft>
              <a:buNone/>
            </a:pPr>
            <a:endParaRPr/>
          </a:p>
        </p:txBody>
      </p:sp>
      <p:pic>
        <p:nvPicPr>
          <p:cNvPr id="355" name="Shape 355"/>
          <p:cNvPicPr preferRelativeResize="0"/>
          <p:nvPr/>
        </p:nvPicPr>
        <p:blipFill>
          <a:blip r:embed="rId3">
            <a:alphaModFix/>
          </a:blip>
          <a:stretch>
            <a:fillRect/>
          </a:stretch>
        </p:blipFill>
        <p:spPr>
          <a:xfrm>
            <a:off x="0" y="2544721"/>
            <a:ext cx="4189426" cy="259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303800" y="612900"/>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Examples of controlled vocabulary and natural words (from LC headings)</a:t>
            </a:r>
            <a:endParaRPr sz="2400"/>
          </a:p>
        </p:txBody>
      </p:sp>
      <p:sp>
        <p:nvSpPr>
          <p:cNvPr id="361" name="Shape 361"/>
          <p:cNvSpPr txBox="1">
            <a:spLocks noGrp="1"/>
          </p:cNvSpPr>
          <p:nvPr>
            <p:ph type="body" idx="1"/>
          </p:nvPr>
        </p:nvSpPr>
        <p:spPr>
          <a:xfrm>
            <a:off x="3631500" y="1977100"/>
            <a:ext cx="1881000" cy="5331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b="1"/>
              <a:t>AUTOMOBILES</a:t>
            </a:r>
            <a:endParaRPr sz="1800" b="1"/>
          </a:p>
        </p:txBody>
      </p:sp>
      <p:pic>
        <p:nvPicPr>
          <p:cNvPr id="362" name="Shape 362"/>
          <p:cNvPicPr preferRelativeResize="0"/>
          <p:nvPr/>
        </p:nvPicPr>
        <p:blipFill>
          <a:blip r:embed="rId3">
            <a:alphaModFix/>
          </a:blip>
          <a:stretch>
            <a:fillRect/>
          </a:stretch>
        </p:blipFill>
        <p:spPr>
          <a:xfrm>
            <a:off x="6048300" y="2880388"/>
            <a:ext cx="2286000" cy="1371600"/>
          </a:xfrm>
          <a:prstGeom prst="rect">
            <a:avLst/>
          </a:prstGeom>
          <a:noFill/>
          <a:ln>
            <a:noFill/>
          </a:ln>
        </p:spPr>
      </p:pic>
      <p:pic>
        <p:nvPicPr>
          <p:cNvPr id="363" name="Shape 363"/>
          <p:cNvPicPr preferRelativeResize="0"/>
          <p:nvPr/>
        </p:nvPicPr>
        <p:blipFill>
          <a:blip r:embed="rId4">
            <a:alphaModFix/>
          </a:blip>
          <a:stretch>
            <a:fillRect/>
          </a:stretch>
        </p:blipFill>
        <p:spPr>
          <a:xfrm>
            <a:off x="3293575" y="2777688"/>
            <a:ext cx="2252875" cy="1577025"/>
          </a:xfrm>
          <a:prstGeom prst="rect">
            <a:avLst/>
          </a:prstGeom>
          <a:noFill/>
          <a:ln>
            <a:noFill/>
          </a:ln>
        </p:spPr>
      </p:pic>
      <p:pic>
        <p:nvPicPr>
          <p:cNvPr id="364" name="Shape 364"/>
          <p:cNvPicPr preferRelativeResize="0"/>
          <p:nvPr/>
        </p:nvPicPr>
        <p:blipFill>
          <a:blip r:embed="rId5">
            <a:alphaModFix/>
          </a:blip>
          <a:stretch>
            <a:fillRect/>
          </a:stretch>
        </p:blipFill>
        <p:spPr>
          <a:xfrm>
            <a:off x="740025" y="2908975"/>
            <a:ext cx="2286000" cy="1314450"/>
          </a:xfrm>
          <a:prstGeom prst="rect">
            <a:avLst/>
          </a:prstGeom>
          <a:noFill/>
          <a:ln>
            <a:noFill/>
          </a:ln>
        </p:spPr>
      </p:pic>
      <p:sp>
        <p:nvSpPr>
          <p:cNvPr id="365" name="Shape 365"/>
          <p:cNvSpPr txBox="1"/>
          <p:nvPr/>
        </p:nvSpPr>
        <p:spPr>
          <a:xfrm>
            <a:off x="1568950" y="4389025"/>
            <a:ext cx="725400" cy="38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SUVs</a:t>
            </a:r>
            <a:endParaRPr/>
          </a:p>
        </p:txBody>
      </p:sp>
      <p:sp>
        <p:nvSpPr>
          <p:cNvPr id="366" name="Shape 366"/>
          <p:cNvSpPr txBox="1"/>
          <p:nvPr/>
        </p:nvSpPr>
        <p:spPr>
          <a:xfrm>
            <a:off x="3988313" y="4462850"/>
            <a:ext cx="863400" cy="48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Sedans</a:t>
            </a:r>
            <a:endParaRPr/>
          </a:p>
        </p:txBody>
      </p:sp>
      <p:sp>
        <p:nvSpPr>
          <p:cNvPr id="367" name="Shape 367"/>
          <p:cNvSpPr txBox="1"/>
          <p:nvPr/>
        </p:nvSpPr>
        <p:spPr>
          <a:xfrm>
            <a:off x="6545700" y="4389025"/>
            <a:ext cx="1291200" cy="38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Sports cars</a:t>
            </a:r>
            <a:endParaRPr/>
          </a:p>
        </p:txBody>
      </p:sp>
      <p:sp>
        <p:nvSpPr>
          <p:cNvPr id="368" name="Shape 368"/>
          <p:cNvSpPr txBox="1"/>
          <p:nvPr/>
        </p:nvSpPr>
        <p:spPr>
          <a:xfrm>
            <a:off x="2154600" y="4875000"/>
            <a:ext cx="4178700" cy="268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Controlled Vocabulary Activity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Why use controlled vocabularies in your research?</a:t>
            </a:r>
            <a:endParaRPr/>
          </a:p>
        </p:txBody>
      </p:sp>
      <p:sp>
        <p:nvSpPr>
          <p:cNvPr id="379" name="Shape 379"/>
          <p:cNvSpPr txBox="1">
            <a:spLocks noGrp="1"/>
          </p:cNvSpPr>
          <p:nvPr>
            <p:ph type="body" idx="1"/>
          </p:nvPr>
        </p:nvSpPr>
        <p:spPr>
          <a:xfrm>
            <a:off x="1303800" y="1833825"/>
            <a:ext cx="4855500" cy="254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need for controlled vocabulary is caused by the ambiguity of our language. </a:t>
            </a:r>
            <a:endParaRPr/>
          </a:p>
          <a:p>
            <a:pPr marL="0" lvl="0" indent="0" rtl="0">
              <a:spcBef>
                <a:spcPts val="1600"/>
              </a:spcBef>
              <a:spcAft>
                <a:spcPts val="0"/>
              </a:spcAft>
              <a:buNone/>
            </a:pPr>
            <a:r>
              <a:rPr lang="en"/>
              <a:t>We are often confused by different places or persons having the same names. We sometimes use the same terms in unrelated disciplines. And there are variant spellings for the same word. </a:t>
            </a:r>
            <a:endParaRPr sz="1800">
              <a:solidFill>
                <a:srgbClr val="000000"/>
              </a:solidFill>
              <a:latin typeface="Arial"/>
              <a:ea typeface="Arial"/>
              <a:cs typeface="Arial"/>
              <a:sym typeface="Arial"/>
            </a:endParaRPr>
          </a:p>
          <a:p>
            <a:pPr marL="0" lvl="0" indent="0" rtl="0">
              <a:lnSpc>
                <a:spcPct val="107916"/>
              </a:lnSpc>
              <a:spcBef>
                <a:spcPts val="1600"/>
              </a:spcBef>
              <a:spcAft>
                <a:spcPts val="0"/>
              </a:spcAft>
              <a:buNone/>
            </a:pPr>
            <a:endParaRPr sz="1400">
              <a:solidFill>
                <a:srgbClr val="000000"/>
              </a:solidFill>
              <a:latin typeface="Arial"/>
              <a:ea typeface="Arial"/>
              <a:cs typeface="Arial"/>
              <a:sym typeface="Arial"/>
            </a:endParaRPr>
          </a:p>
          <a:p>
            <a:pPr marL="0" lvl="0" indent="457200" rtl="0">
              <a:lnSpc>
                <a:spcPct val="107916"/>
              </a:lnSpc>
              <a:spcBef>
                <a:spcPts val="800"/>
              </a:spcBef>
              <a:spcAft>
                <a:spcPts val="0"/>
              </a:spcAft>
              <a:buNone/>
            </a:pPr>
            <a:endParaRPr sz="1100">
              <a:solidFill>
                <a:srgbClr val="000000"/>
              </a:solidFill>
              <a:latin typeface="Arial"/>
              <a:ea typeface="Arial"/>
              <a:cs typeface="Arial"/>
              <a:sym typeface="Arial"/>
            </a:endParaRPr>
          </a:p>
          <a:p>
            <a:pPr marL="0" lvl="0" indent="457200" rtl="0">
              <a:lnSpc>
                <a:spcPct val="107916"/>
              </a:lnSpc>
              <a:spcBef>
                <a:spcPts val="800"/>
              </a:spcBef>
              <a:spcAft>
                <a:spcPts val="0"/>
              </a:spcAft>
              <a:buNone/>
            </a:pPr>
            <a:endParaRPr sz="1100">
              <a:solidFill>
                <a:srgbClr val="000000"/>
              </a:solidFill>
              <a:latin typeface="Arial"/>
              <a:ea typeface="Arial"/>
              <a:cs typeface="Arial"/>
              <a:sym typeface="Arial"/>
            </a:endParaRPr>
          </a:p>
          <a:p>
            <a:pPr marL="0" lvl="0" indent="457200" rtl="0">
              <a:lnSpc>
                <a:spcPct val="107916"/>
              </a:lnSpc>
              <a:spcBef>
                <a:spcPts val="800"/>
              </a:spcBef>
              <a:spcAft>
                <a:spcPts val="0"/>
              </a:spcAft>
              <a:buNone/>
            </a:pPr>
            <a:endParaRPr sz="1100">
              <a:solidFill>
                <a:srgbClr val="000000"/>
              </a:solidFill>
              <a:latin typeface="Arial"/>
              <a:ea typeface="Arial"/>
              <a:cs typeface="Arial"/>
              <a:sym typeface="Arial"/>
            </a:endParaRPr>
          </a:p>
          <a:p>
            <a:pPr marL="0" lvl="0" indent="0" rtl="0">
              <a:lnSpc>
                <a:spcPct val="107916"/>
              </a:lnSpc>
              <a:spcBef>
                <a:spcPts val="800"/>
              </a:spcBef>
              <a:spcAft>
                <a:spcPts val="0"/>
              </a:spcAft>
              <a:buNone/>
            </a:pPr>
            <a:endParaRPr sz="1100">
              <a:solidFill>
                <a:srgbClr val="000000"/>
              </a:solidFill>
              <a:latin typeface="Arial"/>
              <a:ea typeface="Arial"/>
              <a:cs typeface="Arial"/>
              <a:sym typeface="Arial"/>
            </a:endParaRPr>
          </a:p>
          <a:p>
            <a:pPr marL="0" lvl="0" indent="0" rtl="0">
              <a:lnSpc>
                <a:spcPct val="107916"/>
              </a:lnSpc>
              <a:spcBef>
                <a:spcPts val="800"/>
              </a:spcBef>
              <a:spcAft>
                <a:spcPts val="0"/>
              </a:spcAft>
              <a:buNone/>
            </a:pPr>
            <a:endParaRPr sz="1100">
              <a:solidFill>
                <a:srgbClr val="000000"/>
              </a:solidFill>
              <a:latin typeface="Arial"/>
              <a:ea typeface="Arial"/>
              <a:cs typeface="Arial"/>
              <a:sym typeface="Arial"/>
            </a:endParaRPr>
          </a:p>
          <a:p>
            <a:pPr marL="0" lvl="0" indent="0" rtl="0">
              <a:lnSpc>
                <a:spcPct val="107916"/>
              </a:lnSpc>
              <a:spcBef>
                <a:spcPts val="800"/>
              </a:spcBef>
              <a:spcAft>
                <a:spcPts val="0"/>
              </a:spcAft>
              <a:buNone/>
            </a:pPr>
            <a:endParaRPr sz="1100">
              <a:solidFill>
                <a:srgbClr val="000000"/>
              </a:solidFill>
              <a:latin typeface="Arial"/>
              <a:ea typeface="Arial"/>
              <a:cs typeface="Arial"/>
              <a:sym typeface="Arial"/>
            </a:endParaRPr>
          </a:p>
          <a:p>
            <a:pPr marL="0" lvl="0" indent="0" rtl="0">
              <a:lnSpc>
                <a:spcPct val="107916"/>
              </a:lnSpc>
              <a:spcBef>
                <a:spcPts val="800"/>
              </a:spcBef>
              <a:spcAft>
                <a:spcPts val="0"/>
              </a:spcAft>
              <a:buNone/>
            </a:pPr>
            <a:endParaRPr sz="1100">
              <a:solidFill>
                <a:srgbClr val="000000"/>
              </a:solidFill>
              <a:latin typeface="Arial"/>
              <a:ea typeface="Arial"/>
              <a:cs typeface="Arial"/>
              <a:sym typeface="Arial"/>
            </a:endParaRPr>
          </a:p>
          <a:p>
            <a:pPr marL="0" lvl="0" indent="0" rtl="0">
              <a:lnSpc>
                <a:spcPct val="107916"/>
              </a:lnSpc>
              <a:spcBef>
                <a:spcPts val="800"/>
              </a:spcBef>
              <a:spcAft>
                <a:spcPts val="800"/>
              </a:spcAft>
              <a:buNone/>
            </a:pPr>
            <a:endParaRPr sz="1100">
              <a:solidFill>
                <a:srgbClr val="000000"/>
              </a:solidFill>
              <a:latin typeface="Arial"/>
              <a:ea typeface="Arial"/>
              <a:cs typeface="Arial"/>
              <a:sym typeface="Arial"/>
            </a:endParaRPr>
          </a:p>
        </p:txBody>
      </p:sp>
      <p:pic>
        <p:nvPicPr>
          <p:cNvPr id="380" name="Shape 380"/>
          <p:cNvPicPr preferRelativeResize="0"/>
          <p:nvPr/>
        </p:nvPicPr>
        <p:blipFill>
          <a:blip r:embed="rId3">
            <a:alphaModFix/>
          </a:blip>
          <a:stretch>
            <a:fillRect/>
          </a:stretch>
        </p:blipFill>
        <p:spPr>
          <a:xfrm>
            <a:off x="6279324" y="2044474"/>
            <a:ext cx="2054975" cy="205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Examples of controlled vocabulary and natural words (from LC headings)</a:t>
            </a:r>
            <a:endParaRPr sz="2400"/>
          </a:p>
          <a:p>
            <a:pPr marL="0" lvl="0" indent="0">
              <a:spcBef>
                <a:spcPts val="0"/>
              </a:spcBef>
              <a:spcAft>
                <a:spcPts val="0"/>
              </a:spcAft>
              <a:buNone/>
            </a:pPr>
            <a:endParaRPr/>
          </a:p>
        </p:txBody>
      </p:sp>
      <p:sp>
        <p:nvSpPr>
          <p:cNvPr id="386" name="Shape 386"/>
          <p:cNvSpPr txBox="1">
            <a:spLocks noGrp="1"/>
          </p:cNvSpPr>
          <p:nvPr>
            <p:ph type="body" idx="1"/>
          </p:nvPr>
        </p:nvSpPr>
        <p:spPr>
          <a:xfrm>
            <a:off x="1446150" y="4360675"/>
            <a:ext cx="1594800" cy="3171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400"/>
              <a:t>Passenger trains</a:t>
            </a:r>
            <a:endParaRPr sz="1400"/>
          </a:p>
        </p:txBody>
      </p:sp>
      <p:pic>
        <p:nvPicPr>
          <p:cNvPr id="387" name="Shape 387"/>
          <p:cNvPicPr preferRelativeResize="0"/>
          <p:nvPr/>
        </p:nvPicPr>
        <p:blipFill>
          <a:blip r:embed="rId3">
            <a:alphaModFix/>
          </a:blip>
          <a:stretch>
            <a:fillRect/>
          </a:stretch>
        </p:blipFill>
        <p:spPr>
          <a:xfrm>
            <a:off x="1088963" y="2432675"/>
            <a:ext cx="2676525" cy="1714500"/>
          </a:xfrm>
          <a:prstGeom prst="rect">
            <a:avLst/>
          </a:prstGeom>
          <a:noFill/>
          <a:ln>
            <a:noFill/>
          </a:ln>
        </p:spPr>
      </p:pic>
      <p:pic>
        <p:nvPicPr>
          <p:cNvPr id="388" name="Shape 388"/>
          <p:cNvPicPr preferRelativeResize="0"/>
          <p:nvPr/>
        </p:nvPicPr>
        <p:blipFill>
          <a:blip r:embed="rId4">
            <a:alphaModFix/>
          </a:blip>
          <a:stretch>
            <a:fillRect/>
          </a:stretch>
        </p:blipFill>
        <p:spPr>
          <a:xfrm>
            <a:off x="5312775" y="2546975"/>
            <a:ext cx="2857500" cy="1600200"/>
          </a:xfrm>
          <a:prstGeom prst="rect">
            <a:avLst/>
          </a:prstGeom>
          <a:noFill/>
          <a:ln>
            <a:noFill/>
          </a:ln>
        </p:spPr>
      </p:pic>
      <p:sp>
        <p:nvSpPr>
          <p:cNvPr id="389" name="Shape 389"/>
          <p:cNvSpPr txBox="1">
            <a:spLocks noGrp="1"/>
          </p:cNvSpPr>
          <p:nvPr>
            <p:ph type="body" idx="1"/>
          </p:nvPr>
        </p:nvSpPr>
        <p:spPr>
          <a:xfrm>
            <a:off x="6075650" y="4360675"/>
            <a:ext cx="1594800" cy="3171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a:t>Freight  trains</a:t>
            </a:r>
            <a:endParaRPr sz="1400"/>
          </a:p>
        </p:txBody>
      </p:sp>
      <p:sp>
        <p:nvSpPr>
          <p:cNvPr id="390" name="Shape 390"/>
          <p:cNvSpPr txBox="1">
            <a:spLocks noGrp="1"/>
          </p:cNvSpPr>
          <p:nvPr>
            <p:ph type="body" idx="1"/>
          </p:nvPr>
        </p:nvSpPr>
        <p:spPr>
          <a:xfrm>
            <a:off x="3519450" y="1856725"/>
            <a:ext cx="2105100" cy="3171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800" b="1"/>
              <a:t>Railroad trains</a:t>
            </a:r>
            <a:endParaRPr sz="18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Examples of controlled vocabulary and natural words (from LC headings)</a:t>
            </a:r>
            <a:endParaRPr sz="2400"/>
          </a:p>
          <a:p>
            <a:pPr marL="0" lvl="0" indent="0" rtl="0">
              <a:spcBef>
                <a:spcPts val="0"/>
              </a:spcBef>
              <a:spcAft>
                <a:spcPts val="0"/>
              </a:spcAft>
              <a:buNone/>
            </a:pPr>
            <a:endParaRPr/>
          </a:p>
        </p:txBody>
      </p:sp>
      <p:sp>
        <p:nvSpPr>
          <p:cNvPr id="396" name="Shape 396"/>
          <p:cNvSpPr txBox="1">
            <a:spLocks noGrp="1"/>
          </p:cNvSpPr>
          <p:nvPr>
            <p:ph type="body" idx="1"/>
          </p:nvPr>
        </p:nvSpPr>
        <p:spPr>
          <a:xfrm>
            <a:off x="3765550" y="1824925"/>
            <a:ext cx="4173000" cy="2568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t>Aurelius Augustine, </a:t>
            </a:r>
            <a:endParaRPr sz="1200"/>
          </a:p>
          <a:p>
            <a:pPr marL="0" lvl="0" indent="0">
              <a:spcBef>
                <a:spcPts val="1600"/>
              </a:spcBef>
              <a:spcAft>
                <a:spcPts val="0"/>
              </a:spcAft>
              <a:buNone/>
            </a:pPr>
            <a:r>
              <a:rPr lang="en" sz="1200"/>
              <a:t>St. Augustine, </a:t>
            </a:r>
            <a:endParaRPr sz="1200"/>
          </a:p>
          <a:p>
            <a:pPr marL="0" lvl="0" indent="0">
              <a:spcBef>
                <a:spcPts val="1600"/>
              </a:spcBef>
              <a:spcAft>
                <a:spcPts val="0"/>
              </a:spcAft>
              <a:buNone/>
            </a:pPr>
            <a:r>
              <a:rPr lang="en" sz="1200"/>
              <a:t>St. Augustine of Hippo, </a:t>
            </a:r>
            <a:endParaRPr sz="1200"/>
          </a:p>
          <a:p>
            <a:pPr marL="0" lvl="0" indent="0">
              <a:spcBef>
                <a:spcPts val="1600"/>
              </a:spcBef>
              <a:spcAft>
                <a:spcPts val="0"/>
              </a:spcAft>
              <a:buNone/>
            </a:pPr>
            <a:r>
              <a:rPr lang="en" sz="1200"/>
              <a:t>St. Augustine Bishop of Hippo  </a:t>
            </a:r>
            <a:endParaRPr sz="1200"/>
          </a:p>
          <a:p>
            <a:pPr marL="0" lvl="0" indent="0" rtl="0">
              <a:spcBef>
                <a:spcPts val="1600"/>
              </a:spcBef>
              <a:spcAft>
                <a:spcPts val="1600"/>
              </a:spcAft>
              <a:buNone/>
            </a:pPr>
            <a:r>
              <a:rPr lang="en" sz="1800" b="1"/>
              <a:t>Augustine, of Hippo, Saint, 354-430 </a:t>
            </a:r>
            <a:endParaRPr sz="1800" b="1"/>
          </a:p>
        </p:txBody>
      </p:sp>
      <p:pic>
        <p:nvPicPr>
          <p:cNvPr id="397" name="Shape 397"/>
          <p:cNvPicPr preferRelativeResize="0"/>
          <p:nvPr/>
        </p:nvPicPr>
        <p:blipFill>
          <a:blip r:embed="rId3">
            <a:alphaModFix/>
          </a:blip>
          <a:stretch>
            <a:fillRect/>
          </a:stretch>
        </p:blipFill>
        <p:spPr>
          <a:xfrm>
            <a:off x="1397825" y="1824925"/>
            <a:ext cx="2095500" cy="285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Channeling : in Physics vs. in Spiritualism</a:t>
            </a:r>
            <a:endParaRPr sz="2400"/>
          </a:p>
        </p:txBody>
      </p:sp>
      <p:sp>
        <p:nvSpPr>
          <p:cNvPr id="403" name="Shape 403"/>
          <p:cNvSpPr txBox="1">
            <a:spLocks noGrp="1"/>
          </p:cNvSpPr>
          <p:nvPr>
            <p:ph type="body" idx="1"/>
          </p:nvPr>
        </p:nvSpPr>
        <p:spPr>
          <a:xfrm>
            <a:off x="2066375" y="4037000"/>
            <a:ext cx="1955700" cy="3888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a:t>Channeling (Physics)</a:t>
            </a:r>
            <a:endParaRPr/>
          </a:p>
        </p:txBody>
      </p:sp>
      <p:pic>
        <p:nvPicPr>
          <p:cNvPr id="404" name="Shape 404"/>
          <p:cNvPicPr preferRelativeResize="0"/>
          <p:nvPr/>
        </p:nvPicPr>
        <p:blipFill>
          <a:blip r:embed="rId3">
            <a:alphaModFix/>
          </a:blip>
          <a:stretch>
            <a:fillRect/>
          </a:stretch>
        </p:blipFill>
        <p:spPr>
          <a:xfrm>
            <a:off x="5502475" y="1228275"/>
            <a:ext cx="2277300" cy="2974433"/>
          </a:xfrm>
          <a:prstGeom prst="rect">
            <a:avLst/>
          </a:prstGeom>
          <a:noFill/>
          <a:ln>
            <a:noFill/>
          </a:ln>
        </p:spPr>
      </p:pic>
      <p:sp>
        <p:nvSpPr>
          <p:cNvPr id="405" name="Shape 405"/>
          <p:cNvSpPr txBox="1"/>
          <p:nvPr/>
        </p:nvSpPr>
        <p:spPr>
          <a:xfrm>
            <a:off x="5502475" y="4276275"/>
            <a:ext cx="2277300" cy="38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300">
                <a:solidFill>
                  <a:schemeClr val="dk2"/>
                </a:solidFill>
                <a:latin typeface="Nunito"/>
                <a:ea typeface="Nunito"/>
                <a:cs typeface="Nunito"/>
                <a:sym typeface="Nunito"/>
              </a:rPr>
              <a:t>Channeling (Spiritualism)</a:t>
            </a:r>
            <a:endParaRPr/>
          </a:p>
        </p:txBody>
      </p:sp>
      <p:sp>
        <p:nvSpPr>
          <p:cNvPr id="406" name="Shape 406"/>
          <p:cNvSpPr txBox="1"/>
          <p:nvPr/>
        </p:nvSpPr>
        <p:spPr>
          <a:xfrm>
            <a:off x="5464975" y="5016400"/>
            <a:ext cx="4306200" cy="502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07" name="Shape 407"/>
          <p:cNvPicPr preferRelativeResize="0"/>
          <p:nvPr/>
        </p:nvPicPr>
        <p:blipFill>
          <a:blip r:embed="rId4">
            <a:alphaModFix/>
          </a:blip>
          <a:stretch>
            <a:fillRect/>
          </a:stretch>
        </p:blipFill>
        <p:spPr>
          <a:xfrm>
            <a:off x="1557975" y="1464550"/>
            <a:ext cx="3047264" cy="2530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1303800" y="612900"/>
            <a:ext cx="7030500" cy="999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Michael Jackson, who is…..</a:t>
            </a:r>
            <a:endParaRPr sz="1800"/>
          </a:p>
          <a:p>
            <a:pPr marL="0" lvl="0" indent="0" rtl="0">
              <a:lnSpc>
                <a:spcPct val="115000"/>
              </a:lnSpc>
              <a:spcBef>
                <a:spcPts val="1600"/>
              </a:spcBef>
              <a:spcAft>
                <a:spcPts val="0"/>
              </a:spcAft>
              <a:buNone/>
            </a:pPr>
            <a:r>
              <a:rPr lang="en" sz="1800"/>
              <a:t>a whisky expert, singer, and didjeridu player?</a:t>
            </a:r>
            <a:endParaRPr sz="1800"/>
          </a:p>
          <a:p>
            <a:pPr marL="0" lvl="0" indent="0" rtl="0">
              <a:spcBef>
                <a:spcPts val="1600"/>
              </a:spcBef>
              <a:spcAft>
                <a:spcPts val="0"/>
              </a:spcAft>
              <a:buNone/>
            </a:pPr>
            <a:endParaRPr sz="2400"/>
          </a:p>
        </p:txBody>
      </p:sp>
      <p:sp>
        <p:nvSpPr>
          <p:cNvPr id="413" name="Shape 413"/>
          <p:cNvSpPr txBox="1">
            <a:spLocks noGrp="1"/>
          </p:cNvSpPr>
          <p:nvPr>
            <p:ph type="body" idx="1"/>
          </p:nvPr>
        </p:nvSpPr>
        <p:spPr>
          <a:xfrm>
            <a:off x="5813838" y="3649250"/>
            <a:ext cx="2751900" cy="572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Jackson, Michael (Didjeridu player)</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414" name="Shape 414"/>
          <p:cNvPicPr preferRelativeResize="0"/>
          <p:nvPr/>
        </p:nvPicPr>
        <p:blipFill>
          <a:blip r:embed="rId3">
            <a:alphaModFix/>
          </a:blip>
          <a:stretch>
            <a:fillRect/>
          </a:stretch>
        </p:blipFill>
        <p:spPr>
          <a:xfrm>
            <a:off x="3885550" y="1738150"/>
            <a:ext cx="1649950" cy="2520326"/>
          </a:xfrm>
          <a:prstGeom prst="rect">
            <a:avLst/>
          </a:prstGeom>
          <a:noFill/>
          <a:ln>
            <a:noFill/>
          </a:ln>
        </p:spPr>
      </p:pic>
      <p:sp>
        <p:nvSpPr>
          <p:cNvPr id="415" name="Shape 415"/>
          <p:cNvSpPr txBox="1"/>
          <p:nvPr/>
        </p:nvSpPr>
        <p:spPr>
          <a:xfrm>
            <a:off x="3514875" y="4382525"/>
            <a:ext cx="2391300" cy="572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300">
                <a:solidFill>
                  <a:schemeClr val="dk2"/>
                </a:solidFill>
                <a:latin typeface="Nunito"/>
                <a:ea typeface="Nunito"/>
                <a:cs typeface="Nunito"/>
                <a:sym typeface="Nunito"/>
              </a:rPr>
              <a:t>Jackson, Michael, 1958-2009</a:t>
            </a:r>
            <a:endParaRPr/>
          </a:p>
        </p:txBody>
      </p:sp>
      <p:pic>
        <p:nvPicPr>
          <p:cNvPr id="416" name="Shape 416"/>
          <p:cNvPicPr preferRelativeResize="0"/>
          <p:nvPr/>
        </p:nvPicPr>
        <p:blipFill>
          <a:blip r:embed="rId4">
            <a:alphaModFix/>
          </a:blip>
          <a:stretch>
            <a:fillRect/>
          </a:stretch>
        </p:blipFill>
        <p:spPr>
          <a:xfrm>
            <a:off x="723750" y="1784025"/>
            <a:ext cx="2637399" cy="1865225"/>
          </a:xfrm>
          <a:prstGeom prst="rect">
            <a:avLst/>
          </a:prstGeom>
          <a:noFill/>
          <a:ln>
            <a:noFill/>
          </a:ln>
        </p:spPr>
      </p:pic>
      <p:sp>
        <p:nvSpPr>
          <p:cNvPr id="417" name="Shape 417"/>
          <p:cNvSpPr txBox="1"/>
          <p:nvPr/>
        </p:nvSpPr>
        <p:spPr>
          <a:xfrm>
            <a:off x="846800" y="3767375"/>
            <a:ext cx="2391300" cy="491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300">
                <a:solidFill>
                  <a:schemeClr val="dk2"/>
                </a:solidFill>
                <a:latin typeface="Nunito"/>
                <a:ea typeface="Nunito"/>
                <a:cs typeface="Nunito"/>
                <a:sym typeface="Nunito"/>
              </a:rPr>
              <a:t>Jackson, Michael, 1942-2007</a:t>
            </a:r>
            <a:endParaRPr/>
          </a:p>
        </p:txBody>
      </p:sp>
      <p:pic>
        <p:nvPicPr>
          <p:cNvPr id="418" name="Shape 418"/>
          <p:cNvPicPr preferRelativeResize="0"/>
          <p:nvPr/>
        </p:nvPicPr>
        <p:blipFill>
          <a:blip r:embed="rId5">
            <a:alphaModFix/>
          </a:blip>
          <a:stretch>
            <a:fillRect/>
          </a:stretch>
        </p:blipFill>
        <p:spPr>
          <a:xfrm>
            <a:off x="6059899" y="1738150"/>
            <a:ext cx="2259782" cy="1807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Advantages of using controlled vocabulary </a:t>
            </a:r>
            <a:endParaRPr/>
          </a:p>
        </p:txBody>
      </p:sp>
      <p:sp>
        <p:nvSpPr>
          <p:cNvPr id="424" name="Shape 424"/>
          <p:cNvSpPr txBox="1">
            <a:spLocks noGrp="1"/>
          </p:cNvSpPr>
          <p:nvPr>
            <p:ph type="body" idx="1"/>
          </p:nvPr>
        </p:nvSpPr>
        <p:spPr>
          <a:xfrm>
            <a:off x="1303800" y="1597875"/>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Using controlled vocabulary can make your research more findable. When you use controlled vocabulary in your searches, you can get more meaningful results. </a:t>
            </a:r>
            <a:endParaRPr sz="1400"/>
          </a:p>
          <a:p>
            <a:pPr marL="0" lvl="0" indent="0" algn="ctr" rtl="0">
              <a:spcBef>
                <a:spcPts val="1600"/>
              </a:spcBef>
              <a:spcAft>
                <a:spcPts val="1600"/>
              </a:spcAft>
              <a:buNone/>
            </a:pPr>
            <a:r>
              <a:rPr lang="en" sz="1400"/>
              <a:t>“gardening to attract butterflies” vs. “butterfly gardening” </a:t>
            </a:r>
            <a:endParaRPr sz="1400"/>
          </a:p>
        </p:txBody>
      </p:sp>
      <p:pic>
        <p:nvPicPr>
          <p:cNvPr id="425" name="Shape 425"/>
          <p:cNvPicPr preferRelativeResize="0"/>
          <p:nvPr/>
        </p:nvPicPr>
        <p:blipFill>
          <a:blip r:embed="rId3">
            <a:alphaModFix/>
          </a:blip>
          <a:stretch>
            <a:fillRect/>
          </a:stretch>
        </p:blipFill>
        <p:spPr>
          <a:xfrm>
            <a:off x="417325" y="3040375"/>
            <a:ext cx="8202648" cy="2103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Advantages of using controlled vocabulary </a:t>
            </a:r>
            <a:endParaRPr/>
          </a:p>
        </p:txBody>
      </p:sp>
      <p:sp>
        <p:nvSpPr>
          <p:cNvPr id="431" name="Shape 431"/>
          <p:cNvSpPr txBox="1">
            <a:spLocks noGrp="1"/>
          </p:cNvSpPr>
          <p:nvPr>
            <p:ph type="body" idx="1"/>
          </p:nvPr>
        </p:nvSpPr>
        <p:spPr>
          <a:xfrm>
            <a:off x="1303800" y="1665350"/>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Controlled vocabulary can be used in any industry that collects and uses information: research, libraries, corporations, etc.</a:t>
            </a:r>
            <a:endParaRPr/>
          </a:p>
          <a:p>
            <a:pPr marL="0" lvl="0" indent="0" rtl="0">
              <a:spcBef>
                <a:spcPts val="1600"/>
              </a:spcBef>
              <a:spcAft>
                <a:spcPts val="0"/>
              </a:spcAft>
              <a:buNone/>
            </a:pPr>
            <a:r>
              <a:rPr lang="en"/>
              <a:t>ex: The World Bank - WBG Thesaurus, WBG Business Taxonomy, WBG Topical Taxonomy [vocabulary.worldbank.org]</a:t>
            </a:r>
            <a:endParaRPr/>
          </a:p>
          <a:p>
            <a:pPr marL="0" lvl="0" indent="0">
              <a:spcBef>
                <a:spcPts val="1600"/>
              </a:spcBef>
              <a:spcAft>
                <a:spcPts val="1600"/>
              </a:spcAft>
              <a:buNone/>
            </a:pPr>
            <a:endParaRPr/>
          </a:p>
        </p:txBody>
      </p:sp>
      <p:pic>
        <p:nvPicPr>
          <p:cNvPr id="432" name="Shape 432"/>
          <p:cNvPicPr preferRelativeResize="0"/>
          <p:nvPr/>
        </p:nvPicPr>
        <p:blipFill>
          <a:blip r:embed="rId3">
            <a:alphaModFix/>
          </a:blip>
          <a:stretch>
            <a:fillRect/>
          </a:stretch>
        </p:blipFill>
        <p:spPr>
          <a:xfrm>
            <a:off x="3529299" y="3051651"/>
            <a:ext cx="2085398" cy="1878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Instructors</a:t>
            </a:r>
            <a:endParaRPr/>
          </a:p>
        </p:txBody>
      </p:sp>
      <p:sp>
        <p:nvSpPr>
          <p:cNvPr id="293" name="Shape 293"/>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Metadata and Discovery Unit</a:t>
            </a:r>
            <a:endParaRPr/>
          </a:p>
          <a:p>
            <a:pPr marL="914400" lvl="1" indent="-298450" rtl="0">
              <a:spcBef>
                <a:spcPts val="1600"/>
              </a:spcBef>
              <a:spcAft>
                <a:spcPts val="0"/>
              </a:spcAft>
              <a:buSzPts val="1100"/>
              <a:buChar char="○"/>
            </a:pPr>
            <a:r>
              <a:rPr lang="en"/>
              <a:t>Mike Bolam - Head, Metadata &amp; Discovery Unit</a:t>
            </a:r>
            <a:endParaRPr/>
          </a:p>
          <a:p>
            <a:pPr marL="914400" lvl="1" indent="-298450" rtl="0">
              <a:spcBef>
                <a:spcPts val="1600"/>
              </a:spcBef>
              <a:spcAft>
                <a:spcPts val="0"/>
              </a:spcAft>
              <a:buSzPts val="1100"/>
              <a:buChar char="○"/>
            </a:pPr>
            <a:r>
              <a:rPr lang="en"/>
              <a:t>Gabi Gulya - Metadata Librarian</a:t>
            </a:r>
            <a:endParaRPr/>
          </a:p>
          <a:p>
            <a:pPr marL="914400" lvl="1" indent="-298450" rtl="0">
              <a:spcBef>
                <a:spcPts val="1600"/>
              </a:spcBef>
              <a:spcAft>
                <a:spcPts val="0"/>
              </a:spcAft>
              <a:buSzPts val="1100"/>
              <a:buChar char="○"/>
            </a:pPr>
            <a:r>
              <a:rPr lang="en"/>
              <a:t>Heajin Kim - Authority Control Specialist</a:t>
            </a:r>
            <a:endParaRPr/>
          </a:p>
          <a:p>
            <a:pPr marL="914400" lvl="1" indent="-298450">
              <a:spcBef>
                <a:spcPts val="1600"/>
              </a:spcBef>
              <a:spcAft>
                <a:spcPts val="1600"/>
              </a:spcAft>
              <a:buSzPts val="1100"/>
              <a:buChar char="○"/>
            </a:pPr>
            <a:r>
              <a:rPr lang="en"/>
              <a:t>Staci Ross - Visiting Cataloging/ Metadata Librarian</a:t>
            </a:r>
            <a:endParaRPr/>
          </a:p>
        </p:txBody>
      </p:sp>
      <p:pic>
        <p:nvPicPr>
          <p:cNvPr id="294" name="Shape 294"/>
          <p:cNvPicPr preferRelativeResize="0"/>
          <p:nvPr/>
        </p:nvPicPr>
        <p:blipFill>
          <a:blip r:embed="rId3">
            <a:alphaModFix/>
          </a:blip>
          <a:stretch>
            <a:fillRect/>
          </a:stretch>
        </p:blipFill>
        <p:spPr>
          <a:xfrm>
            <a:off x="6264325" y="3002500"/>
            <a:ext cx="2155674" cy="15291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Advantages of using controlled vocabulary </a:t>
            </a:r>
            <a:endParaRPr/>
          </a:p>
        </p:txBody>
      </p:sp>
      <p:sp>
        <p:nvSpPr>
          <p:cNvPr id="438" name="Shape 438"/>
          <p:cNvSpPr txBox="1">
            <a:spLocks noGrp="1"/>
          </p:cNvSpPr>
          <p:nvPr>
            <p:ph type="body" idx="1"/>
          </p:nvPr>
        </p:nvSpPr>
        <p:spPr>
          <a:xfrm>
            <a:off x="1303800" y="1784575"/>
            <a:ext cx="5973300" cy="2541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Controlled vocabulary decreases possible misunderstandings in your research when a user searches for it. If you do research on a certain city, and there are several other cities having the same name, and you would be able to clarify which city it is in a glance. </a:t>
            </a:r>
            <a:endParaRPr/>
          </a:p>
        </p:txBody>
      </p:sp>
      <p:pic>
        <p:nvPicPr>
          <p:cNvPr id="439" name="Shape 439"/>
          <p:cNvPicPr preferRelativeResize="0"/>
          <p:nvPr/>
        </p:nvPicPr>
        <p:blipFill>
          <a:blip r:embed="rId3">
            <a:alphaModFix/>
          </a:blip>
          <a:stretch>
            <a:fillRect/>
          </a:stretch>
        </p:blipFill>
        <p:spPr>
          <a:xfrm>
            <a:off x="5318822" y="2716225"/>
            <a:ext cx="2587123" cy="19659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lnSpc>
                <a:spcPct val="107916"/>
              </a:lnSpc>
              <a:spcBef>
                <a:spcPts val="0"/>
              </a:spcBef>
              <a:spcAft>
                <a:spcPts val="800"/>
              </a:spcAft>
              <a:buNone/>
            </a:pPr>
            <a:r>
              <a:rPr lang="en" sz="2400">
                <a:solidFill>
                  <a:srgbClr val="000000"/>
                </a:solidFill>
              </a:rPr>
              <a:t>Advantages of using controlled vocabulary </a:t>
            </a:r>
            <a:endParaRPr/>
          </a:p>
        </p:txBody>
      </p:sp>
      <p:sp>
        <p:nvSpPr>
          <p:cNvPr id="445" name="Shape 445"/>
          <p:cNvSpPr txBox="1">
            <a:spLocks noGrp="1"/>
          </p:cNvSpPr>
          <p:nvPr>
            <p:ph type="body" idx="1"/>
          </p:nvPr>
        </p:nvSpPr>
        <p:spPr>
          <a:xfrm>
            <a:off x="604250" y="4720725"/>
            <a:ext cx="2268600" cy="3585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Oakland (Pittsburgh, Pa.)</a:t>
            </a:r>
            <a:endParaRPr/>
          </a:p>
        </p:txBody>
      </p:sp>
      <p:sp>
        <p:nvSpPr>
          <p:cNvPr id="446" name="Shape 446"/>
          <p:cNvSpPr txBox="1">
            <a:spLocks noGrp="1"/>
          </p:cNvSpPr>
          <p:nvPr>
            <p:ph type="body" idx="1"/>
          </p:nvPr>
        </p:nvSpPr>
        <p:spPr>
          <a:xfrm>
            <a:off x="6382750" y="4720725"/>
            <a:ext cx="2268600" cy="3585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South Side (Pittsburgh, Pa.)</a:t>
            </a:r>
            <a:endParaRPr/>
          </a:p>
        </p:txBody>
      </p:sp>
      <p:sp>
        <p:nvSpPr>
          <p:cNvPr id="447" name="Shape 447"/>
          <p:cNvSpPr txBox="1">
            <a:spLocks noGrp="1"/>
          </p:cNvSpPr>
          <p:nvPr>
            <p:ph type="body" idx="1"/>
          </p:nvPr>
        </p:nvSpPr>
        <p:spPr>
          <a:xfrm>
            <a:off x="3785450" y="3075750"/>
            <a:ext cx="1529400" cy="3585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Pittsburgh (Pa. )</a:t>
            </a:r>
            <a:endParaRPr/>
          </a:p>
        </p:txBody>
      </p:sp>
      <p:pic>
        <p:nvPicPr>
          <p:cNvPr id="448" name="Shape 448"/>
          <p:cNvPicPr preferRelativeResize="0"/>
          <p:nvPr/>
        </p:nvPicPr>
        <p:blipFill>
          <a:blip r:embed="rId3">
            <a:alphaModFix/>
          </a:blip>
          <a:stretch>
            <a:fillRect/>
          </a:stretch>
        </p:blipFill>
        <p:spPr>
          <a:xfrm>
            <a:off x="568725" y="2992625"/>
            <a:ext cx="2304125" cy="1728100"/>
          </a:xfrm>
          <a:prstGeom prst="rect">
            <a:avLst/>
          </a:prstGeom>
          <a:noFill/>
          <a:ln>
            <a:noFill/>
          </a:ln>
        </p:spPr>
      </p:pic>
      <p:pic>
        <p:nvPicPr>
          <p:cNvPr id="449" name="Shape 449"/>
          <p:cNvPicPr preferRelativeResize="0"/>
          <p:nvPr/>
        </p:nvPicPr>
        <p:blipFill>
          <a:blip r:embed="rId4">
            <a:alphaModFix/>
          </a:blip>
          <a:stretch>
            <a:fillRect/>
          </a:stretch>
        </p:blipFill>
        <p:spPr>
          <a:xfrm>
            <a:off x="6227450" y="2992625"/>
            <a:ext cx="2352075" cy="1764050"/>
          </a:xfrm>
          <a:prstGeom prst="rect">
            <a:avLst/>
          </a:prstGeom>
          <a:noFill/>
          <a:ln>
            <a:noFill/>
          </a:ln>
        </p:spPr>
      </p:pic>
      <p:pic>
        <p:nvPicPr>
          <p:cNvPr id="450" name="Shape 450"/>
          <p:cNvPicPr preferRelativeResize="0"/>
          <p:nvPr/>
        </p:nvPicPr>
        <p:blipFill>
          <a:blip r:embed="rId5">
            <a:alphaModFix/>
          </a:blip>
          <a:stretch>
            <a:fillRect/>
          </a:stretch>
        </p:blipFill>
        <p:spPr>
          <a:xfrm>
            <a:off x="3264200" y="1195025"/>
            <a:ext cx="2615575" cy="1740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Have you ever been to Pittsburgh?</a:t>
            </a:r>
            <a:endParaRPr/>
          </a:p>
        </p:txBody>
      </p:sp>
      <p:sp>
        <p:nvSpPr>
          <p:cNvPr id="456" name="Shape 456"/>
          <p:cNvSpPr txBox="1">
            <a:spLocks noGrp="1"/>
          </p:cNvSpPr>
          <p:nvPr>
            <p:ph type="body" idx="1"/>
          </p:nvPr>
        </p:nvSpPr>
        <p:spPr>
          <a:xfrm>
            <a:off x="3952850" y="1597875"/>
            <a:ext cx="1443000" cy="376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Pittsburgh (Ont.)</a:t>
            </a:r>
            <a:endParaRPr/>
          </a:p>
        </p:txBody>
      </p:sp>
      <p:pic>
        <p:nvPicPr>
          <p:cNvPr id="457" name="Shape 457"/>
          <p:cNvPicPr preferRelativeResize="0"/>
          <p:nvPr/>
        </p:nvPicPr>
        <p:blipFill>
          <a:blip r:embed="rId3">
            <a:alphaModFix/>
          </a:blip>
          <a:stretch>
            <a:fillRect/>
          </a:stretch>
        </p:blipFill>
        <p:spPr>
          <a:xfrm>
            <a:off x="6265025" y="1630225"/>
            <a:ext cx="1522850" cy="2333749"/>
          </a:xfrm>
          <a:prstGeom prst="rect">
            <a:avLst/>
          </a:prstGeom>
          <a:noFill/>
          <a:ln>
            <a:noFill/>
          </a:ln>
        </p:spPr>
      </p:pic>
      <p:pic>
        <p:nvPicPr>
          <p:cNvPr id="458" name="Shape 458"/>
          <p:cNvPicPr preferRelativeResize="0"/>
          <p:nvPr/>
        </p:nvPicPr>
        <p:blipFill>
          <a:blip r:embed="rId4">
            <a:alphaModFix/>
          </a:blip>
          <a:stretch>
            <a:fillRect/>
          </a:stretch>
        </p:blipFill>
        <p:spPr>
          <a:xfrm>
            <a:off x="902650" y="1597875"/>
            <a:ext cx="2615575" cy="1740550"/>
          </a:xfrm>
          <a:prstGeom prst="rect">
            <a:avLst/>
          </a:prstGeom>
          <a:noFill/>
          <a:ln>
            <a:noFill/>
          </a:ln>
        </p:spPr>
      </p:pic>
      <p:sp>
        <p:nvSpPr>
          <p:cNvPr id="459" name="Shape 459"/>
          <p:cNvSpPr txBox="1">
            <a:spLocks noGrp="1"/>
          </p:cNvSpPr>
          <p:nvPr>
            <p:ph type="body" idx="1"/>
          </p:nvPr>
        </p:nvSpPr>
        <p:spPr>
          <a:xfrm>
            <a:off x="1534525" y="3505100"/>
            <a:ext cx="1351800" cy="376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Pittsburgh (Pa.)</a:t>
            </a:r>
            <a:endParaRPr/>
          </a:p>
        </p:txBody>
      </p:sp>
      <p:sp>
        <p:nvSpPr>
          <p:cNvPr id="460" name="Shape 460"/>
          <p:cNvSpPr txBox="1">
            <a:spLocks noGrp="1"/>
          </p:cNvSpPr>
          <p:nvPr>
            <p:ph type="body" idx="1"/>
          </p:nvPr>
        </p:nvSpPr>
        <p:spPr>
          <a:xfrm>
            <a:off x="5718600" y="4082500"/>
            <a:ext cx="2615700" cy="330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Pittsburgh (Sullivan County, Ind.)</a:t>
            </a:r>
            <a:endParaRPr/>
          </a:p>
        </p:txBody>
      </p:sp>
      <p:pic>
        <p:nvPicPr>
          <p:cNvPr id="461" name="Shape 461"/>
          <p:cNvPicPr preferRelativeResize="0"/>
          <p:nvPr/>
        </p:nvPicPr>
        <p:blipFill>
          <a:blip r:embed="rId5">
            <a:alphaModFix/>
          </a:blip>
          <a:stretch>
            <a:fillRect/>
          </a:stretch>
        </p:blipFill>
        <p:spPr>
          <a:xfrm>
            <a:off x="3758000" y="2078875"/>
            <a:ext cx="2122092" cy="1803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No more confusion!</a:t>
            </a:r>
            <a:endParaRPr sz="3000"/>
          </a:p>
        </p:txBody>
      </p:sp>
      <p:sp>
        <p:nvSpPr>
          <p:cNvPr id="467" name="Shape 467"/>
          <p:cNvSpPr txBox="1">
            <a:spLocks noGrp="1"/>
          </p:cNvSpPr>
          <p:nvPr>
            <p:ph type="body" idx="1"/>
          </p:nvPr>
        </p:nvSpPr>
        <p:spPr>
          <a:xfrm>
            <a:off x="1303800" y="1787338"/>
            <a:ext cx="4810200" cy="2555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To avoid misunderstandings we need to differentiate persons and places, confirm the usage of terms in a certain discipline and choose one spelling over the others. </a:t>
            </a:r>
            <a:endParaRPr/>
          </a:p>
          <a:p>
            <a:pPr marL="0" lvl="0" indent="0" rtl="0">
              <a:spcBef>
                <a:spcPts val="1600"/>
              </a:spcBef>
              <a:spcAft>
                <a:spcPts val="0"/>
              </a:spcAft>
              <a:buNone/>
            </a:pPr>
            <a:r>
              <a:rPr lang="en"/>
              <a:t>Controlled vocabulary made by authorized institutions diminishes these uncertainties, which makes searches more efficient. </a:t>
            </a:r>
            <a:endParaRPr sz="1800">
              <a:solidFill>
                <a:srgbClr val="000000"/>
              </a:solidFill>
              <a:latin typeface="Arial"/>
              <a:ea typeface="Arial"/>
              <a:cs typeface="Arial"/>
              <a:sym typeface="Arial"/>
            </a:endParaRPr>
          </a:p>
          <a:p>
            <a:pPr marL="0" lvl="0" indent="0">
              <a:spcBef>
                <a:spcPts val="1600"/>
              </a:spcBef>
              <a:spcAft>
                <a:spcPts val="1600"/>
              </a:spcAft>
              <a:buNone/>
            </a:pPr>
            <a:endParaRPr/>
          </a:p>
        </p:txBody>
      </p:sp>
      <p:pic>
        <p:nvPicPr>
          <p:cNvPr id="468" name="Shape 468"/>
          <p:cNvPicPr preferRelativeResize="0"/>
          <p:nvPr/>
        </p:nvPicPr>
        <p:blipFill>
          <a:blip r:embed="rId3">
            <a:alphaModFix/>
          </a:blip>
          <a:stretch>
            <a:fillRect/>
          </a:stretch>
        </p:blipFill>
        <p:spPr>
          <a:xfrm>
            <a:off x="6143475" y="2216125"/>
            <a:ext cx="2491200" cy="1698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Vocabulary Finding Activity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Method to find the best vocabularies</a:t>
            </a:r>
            <a:endParaRPr/>
          </a:p>
        </p:txBody>
      </p:sp>
      <p:sp>
        <p:nvSpPr>
          <p:cNvPr id="479" name="Shape 479"/>
          <p:cNvSpPr txBox="1">
            <a:spLocks noGrp="1"/>
          </p:cNvSpPr>
          <p:nvPr>
            <p:ph type="body" idx="1"/>
          </p:nvPr>
        </p:nvSpPr>
        <p:spPr>
          <a:xfrm>
            <a:off x="1303800" y="1207025"/>
            <a:ext cx="7030500" cy="3545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If there is an existing controlled vocabulary list in your discipline…. (such as LC headings, Art &amp; Architecture Thesaurus, MeSH etc.)</a:t>
            </a:r>
            <a:endParaRPr/>
          </a:p>
          <a:p>
            <a:pPr marL="457200" lvl="0" indent="-311150" rtl="0">
              <a:spcBef>
                <a:spcPts val="1600"/>
              </a:spcBef>
              <a:spcAft>
                <a:spcPts val="0"/>
              </a:spcAft>
              <a:buSzPts val="1300"/>
              <a:buAutoNum type="arabicParenR"/>
            </a:pPr>
            <a:r>
              <a:rPr lang="en"/>
              <a:t>Go to one of the lists of controlled vocabularies for your discipline.</a:t>
            </a:r>
            <a:endParaRPr/>
          </a:p>
          <a:p>
            <a:pPr marL="457200" lvl="0" indent="-311150" rtl="0">
              <a:spcBef>
                <a:spcPts val="1600"/>
              </a:spcBef>
              <a:spcAft>
                <a:spcPts val="0"/>
              </a:spcAft>
              <a:buSzPts val="1300"/>
              <a:buAutoNum type="arabicParenR"/>
            </a:pPr>
            <a:r>
              <a:rPr lang="en"/>
              <a:t>Think of possible term(s) of your research.</a:t>
            </a:r>
            <a:endParaRPr/>
          </a:p>
          <a:p>
            <a:pPr marL="457200" lvl="0" indent="-311150" rtl="0">
              <a:spcBef>
                <a:spcPts val="1600"/>
              </a:spcBef>
              <a:spcAft>
                <a:spcPts val="0"/>
              </a:spcAft>
              <a:buSzPts val="1300"/>
              <a:buAutoNum type="arabicParenR"/>
            </a:pPr>
            <a:r>
              <a:rPr lang="en"/>
              <a:t>Search for those terms in the list. </a:t>
            </a:r>
            <a:endParaRPr/>
          </a:p>
          <a:p>
            <a:pPr marL="457200" lvl="0" indent="-311150" rtl="0">
              <a:spcBef>
                <a:spcPts val="1600"/>
              </a:spcBef>
              <a:spcAft>
                <a:spcPts val="0"/>
              </a:spcAft>
              <a:buSzPts val="1300"/>
              <a:buAutoNum type="arabicParenR"/>
            </a:pPr>
            <a:r>
              <a:rPr lang="en"/>
              <a:t>When you get the search result, read the explanation carefully. </a:t>
            </a:r>
            <a:endParaRPr/>
          </a:p>
          <a:p>
            <a:pPr marL="457200" lvl="0" indent="-311150" rtl="0">
              <a:spcBef>
                <a:spcPts val="1600"/>
              </a:spcBef>
              <a:spcAft>
                <a:spcPts val="0"/>
              </a:spcAft>
              <a:buSzPts val="1300"/>
              <a:buAutoNum type="arabicParenR"/>
            </a:pPr>
            <a:r>
              <a:rPr lang="en"/>
              <a:t>If a search result is different from your expectation, try synonyms/variants of the terms you had searched until you find a right one.</a:t>
            </a:r>
            <a:endParaRPr/>
          </a:p>
          <a:p>
            <a:pPr marL="0" lvl="0" indent="0" rtl="0">
              <a:spcBef>
                <a:spcPts val="1600"/>
              </a:spcBef>
              <a:spcAft>
                <a:spcPts val="0"/>
              </a:spcAft>
              <a:buNone/>
            </a:pPr>
            <a:r>
              <a:rPr lang="en"/>
              <a:t>*When you need to choose a term, you can consider the purpose of your research, possible users, and relevance to existing research.   </a:t>
            </a:r>
            <a:endParaRPr/>
          </a:p>
          <a:p>
            <a:pPr marL="0" lvl="0" indent="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Finding Vocabularies</a:t>
            </a:r>
            <a:endParaRPr/>
          </a:p>
        </p:txBody>
      </p:sp>
      <p:sp>
        <p:nvSpPr>
          <p:cNvPr id="485" name="Shape 485"/>
          <p:cNvSpPr txBox="1">
            <a:spLocks noGrp="1"/>
          </p:cNvSpPr>
          <p:nvPr>
            <p:ph type="body" idx="1"/>
          </p:nvPr>
        </p:nvSpPr>
        <p:spPr>
          <a:xfrm>
            <a:off x="1303800" y="1840800"/>
            <a:ext cx="7030500" cy="31407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u="sng">
                <a:solidFill>
                  <a:schemeClr val="hlink"/>
                </a:solidFill>
                <a:hlinkClick r:id="rId3"/>
              </a:rPr>
              <a:t>RDA Metadata Standards Directory</a:t>
            </a:r>
            <a:r>
              <a:rPr lang="en"/>
              <a:t> lists hundreds of standards, extensions, tools, and use cases. The directory can be browsed by discipline and subject area.</a:t>
            </a:r>
            <a:endParaRPr/>
          </a:p>
          <a:p>
            <a:pPr marL="457200" lvl="0" indent="-311150" rtl="0">
              <a:spcBef>
                <a:spcPts val="1600"/>
              </a:spcBef>
              <a:spcAft>
                <a:spcPts val="0"/>
              </a:spcAft>
              <a:buSzPts val="1300"/>
              <a:buChar char="●"/>
            </a:pPr>
            <a:r>
              <a:rPr lang="en" u="sng">
                <a:solidFill>
                  <a:schemeClr val="hlink"/>
                </a:solidFill>
                <a:hlinkClick r:id="rId4"/>
              </a:rPr>
              <a:t>Seeing Standards: A Visualization of the Metadata Universe</a:t>
            </a:r>
            <a:r>
              <a:rPr lang="en"/>
              <a:t> provides a visualization of relationships between over 100 metadata standards used by cultural heritage organizations (libraries, museums, archives, galleries, etc.) The glossary provides links and brief descriptions for each of the standards represented.</a:t>
            </a:r>
            <a:endParaRPr/>
          </a:p>
          <a:p>
            <a:pPr marL="457200" lvl="0" indent="-311150" rtl="0">
              <a:spcBef>
                <a:spcPts val="1600"/>
              </a:spcBef>
              <a:spcAft>
                <a:spcPts val="0"/>
              </a:spcAft>
              <a:buSzPts val="1300"/>
              <a:buChar char="●"/>
            </a:pPr>
            <a:r>
              <a:rPr lang="en" u="sng">
                <a:solidFill>
                  <a:schemeClr val="hlink"/>
                </a:solidFill>
                <a:hlinkClick r:id="rId5"/>
              </a:rPr>
              <a:t>Digital Curation Centre's Disciplinary Metadata</a:t>
            </a:r>
            <a:r>
              <a:rPr lang="en"/>
              <a:t> links to information about these disciplinary metadata standards, including profiles, tools to implement the standards, and use cases of data repositories currently implementing them.</a:t>
            </a:r>
            <a:endParaRPr/>
          </a:p>
          <a:p>
            <a:pPr marL="457200" lvl="0" indent="-311150" rtl="0">
              <a:spcBef>
                <a:spcPts val="1600"/>
              </a:spcBef>
              <a:spcAft>
                <a:spcPts val="0"/>
              </a:spcAft>
              <a:buSzPts val="1300"/>
              <a:buChar char="●"/>
            </a:pPr>
            <a:r>
              <a:rPr lang="en" u="sng">
                <a:solidFill>
                  <a:schemeClr val="hlink"/>
                </a:solidFill>
                <a:hlinkClick r:id="rId6"/>
              </a:rPr>
              <a:t>Metadata &amp; Discovery @ Pitt LibGuide</a:t>
            </a:r>
            <a:r>
              <a:rPr lang="en"/>
              <a:t> </a:t>
            </a:r>
            <a:endParaRPr/>
          </a:p>
          <a:p>
            <a:pPr marL="0" lvl="0" indent="0">
              <a:spcBef>
                <a:spcPts val="1600"/>
              </a:spcBef>
              <a:spcAft>
                <a:spcPts val="1600"/>
              </a:spcAft>
              <a:buNone/>
            </a:pPr>
            <a:endParaRPr/>
          </a:p>
        </p:txBody>
      </p:sp>
      <p:pic>
        <p:nvPicPr>
          <p:cNvPr id="486" name="Shape 486"/>
          <p:cNvPicPr preferRelativeResize="0"/>
          <p:nvPr/>
        </p:nvPicPr>
        <p:blipFill>
          <a:blip r:embed="rId7">
            <a:alphaModFix/>
          </a:blip>
          <a:stretch>
            <a:fillRect/>
          </a:stretch>
        </p:blipFill>
        <p:spPr>
          <a:xfrm>
            <a:off x="5501183" y="299288"/>
            <a:ext cx="3012192" cy="1597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Selected controlled vocabularies by discipline </a:t>
            </a:r>
            <a:endParaRPr/>
          </a:p>
        </p:txBody>
      </p:sp>
      <p:pic>
        <p:nvPicPr>
          <p:cNvPr id="492" name="Shape 492"/>
          <p:cNvPicPr preferRelativeResize="0"/>
          <p:nvPr/>
        </p:nvPicPr>
        <p:blipFill>
          <a:blip r:embed="rId3">
            <a:alphaModFix amt="71000"/>
          </a:blip>
          <a:stretch>
            <a:fillRect/>
          </a:stretch>
        </p:blipFill>
        <p:spPr>
          <a:xfrm>
            <a:off x="4077375" y="1765750"/>
            <a:ext cx="5066626" cy="3377750"/>
          </a:xfrm>
          <a:prstGeom prst="rect">
            <a:avLst/>
          </a:prstGeom>
          <a:noFill/>
          <a:ln>
            <a:noFill/>
          </a:ln>
        </p:spPr>
      </p:pic>
      <p:sp>
        <p:nvSpPr>
          <p:cNvPr id="493" name="Shape 493"/>
          <p:cNvSpPr txBox="1">
            <a:spLocks noGrp="1"/>
          </p:cNvSpPr>
          <p:nvPr>
            <p:ph type="body" idx="1"/>
          </p:nvPr>
        </p:nvSpPr>
        <p:spPr>
          <a:xfrm>
            <a:off x="1253350" y="1654775"/>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General purpose </a:t>
            </a:r>
            <a:endParaRPr b="1"/>
          </a:p>
          <a:p>
            <a:pPr marL="457200" lvl="0" indent="-311150" rtl="0">
              <a:spcBef>
                <a:spcPts val="1600"/>
              </a:spcBef>
              <a:spcAft>
                <a:spcPts val="0"/>
              </a:spcAft>
              <a:buSzPts val="1300"/>
              <a:buChar char="●"/>
            </a:pPr>
            <a:r>
              <a:rPr lang="en"/>
              <a:t>Names</a:t>
            </a:r>
            <a:endParaRPr/>
          </a:p>
          <a:p>
            <a:pPr marL="914400" lvl="1" indent="-298450" rtl="0">
              <a:spcBef>
                <a:spcPts val="1600"/>
              </a:spcBef>
              <a:spcAft>
                <a:spcPts val="0"/>
              </a:spcAft>
              <a:buSzPts val="1100"/>
              <a:buChar char="○"/>
            </a:pPr>
            <a:r>
              <a:rPr lang="en"/>
              <a:t>Library of Congress Name Authority File (LCNAF)</a:t>
            </a:r>
            <a:endParaRPr/>
          </a:p>
          <a:p>
            <a:pPr marL="914400" lvl="1" indent="-298450" rtl="0">
              <a:spcBef>
                <a:spcPts val="1600"/>
              </a:spcBef>
              <a:spcAft>
                <a:spcPts val="0"/>
              </a:spcAft>
              <a:buSzPts val="1100"/>
              <a:buChar char="○"/>
            </a:pPr>
            <a:r>
              <a:rPr lang="en"/>
              <a:t>Virtual International Authority File (VIAF)</a:t>
            </a:r>
            <a:endParaRPr/>
          </a:p>
          <a:p>
            <a:pPr marL="457200" lvl="0" indent="-311150" rtl="0">
              <a:spcBef>
                <a:spcPts val="1600"/>
              </a:spcBef>
              <a:spcAft>
                <a:spcPts val="0"/>
              </a:spcAft>
              <a:buSzPts val="1300"/>
              <a:buChar char="●"/>
            </a:pPr>
            <a:r>
              <a:rPr lang="en"/>
              <a:t>Concepts, Objects, Topics, etc.</a:t>
            </a:r>
            <a:endParaRPr/>
          </a:p>
          <a:p>
            <a:pPr marL="914400" lvl="1" indent="-298450" rtl="0">
              <a:spcBef>
                <a:spcPts val="1600"/>
              </a:spcBef>
              <a:spcAft>
                <a:spcPts val="0"/>
              </a:spcAft>
              <a:buSzPts val="1100"/>
              <a:buChar char="○"/>
            </a:pPr>
            <a:r>
              <a:rPr lang="en"/>
              <a:t>Library of Congress Subject Headings (LCSH)</a:t>
            </a:r>
            <a:endParaRPr/>
          </a:p>
          <a:p>
            <a:pPr marL="0" lvl="0" indent="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Selected controlled vocabularies by discipline</a:t>
            </a:r>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499" name="Shape 499"/>
          <p:cNvSpPr txBox="1">
            <a:spLocks noGrp="1"/>
          </p:cNvSpPr>
          <p:nvPr>
            <p:ph type="body" idx="1"/>
          </p:nvPr>
        </p:nvSpPr>
        <p:spPr>
          <a:xfrm>
            <a:off x="1303800" y="1715725"/>
            <a:ext cx="7030500" cy="3349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Art &amp; Humanities</a:t>
            </a:r>
            <a:endParaRPr b="1"/>
          </a:p>
          <a:p>
            <a:pPr marL="457200" lvl="0" indent="-311150" rtl="0">
              <a:spcBef>
                <a:spcPts val="1600"/>
              </a:spcBef>
              <a:spcAft>
                <a:spcPts val="0"/>
              </a:spcAft>
              <a:buSzPts val="1300"/>
              <a:buChar char="●"/>
            </a:pPr>
            <a:r>
              <a:rPr lang="en"/>
              <a:t>Art &amp; Architecture Thesaurus</a:t>
            </a:r>
            <a:endParaRPr/>
          </a:p>
          <a:p>
            <a:pPr marL="457200" lvl="0" indent="-311150" rtl="0">
              <a:spcBef>
                <a:spcPts val="1600"/>
              </a:spcBef>
              <a:spcAft>
                <a:spcPts val="0"/>
              </a:spcAft>
              <a:buSzPts val="1300"/>
              <a:buChar char="●"/>
            </a:pPr>
            <a:r>
              <a:rPr lang="en"/>
              <a:t>Rare books and special collections vocabulary</a:t>
            </a:r>
            <a:endParaRPr/>
          </a:p>
          <a:p>
            <a:pPr marL="914400" lvl="1" indent="-298450" rtl="0">
              <a:spcBef>
                <a:spcPts val="1600"/>
              </a:spcBef>
              <a:spcAft>
                <a:spcPts val="0"/>
              </a:spcAft>
              <a:buSzPts val="1100"/>
              <a:buChar char="○"/>
            </a:pPr>
            <a:r>
              <a:rPr lang="en"/>
              <a:t>Union List of Artist Names (ULAN) - bibliographic info about artists and architects</a:t>
            </a:r>
            <a:endParaRPr/>
          </a:p>
          <a:p>
            <a:pPr marL="914400" lvl="1" indent="-298450" rtl="0">
              <a:spcBef>
                <a:spcPts val="1600"/>
              </a:spcBef>
              <a:spcAft>
                <a:spcPts val="0"/>
              </a:spcAft>
              <a:buSzPts val="1100"/>
              <a:buChar char="○"/>
            </a:pPr>
            <a:r>
              <a:rPr lang="en"/>
              <a:t>Getty Thesaurus of Geographic Names (TGN) - names of places important for the study of art and architecture.</a:t>
            </a:r>
            <a:endParaRPr/>
          </a:p>
          <a:p>
            <a:pPr marL="914400" lvl="1" indent="-298450" rtl="0">
              <a:spcBef>
                <a:spcPts val="1600"/>
              </a:spcBef>
              <a:spcAft>
                <a:spcPts val="0"/>
              </a:spcAft>
              <a:buSzPts val="1100"/>
              <a:buChar char="○"/>
            </a:pPr>
            <a:r>
              <a:rPr lang="en"/>
              <a:t>Library of Congress Thesaurus for Graphic Materials (LCTGM)</a:t>
            </a:r>
            <a:endParaRPr/>
          </a:p>
          <a:p>
            <a:pPr marL="914400" lvl="1" indent="-298450" rtl="0">
              <a:spcBef>
                <a:spcPts val="1600"/>
              </a:spcBef>
              <a:spcAft>
                <a:spcPts val="0"/>
              </a:spcAft>
              <a:buSzPts val="1100"/>
              <a:buChar char="○"/>
            </a:pPr>
            <a:r>
              <a:rPr lang="en"/>
              <a:t>UNESCO Thesaurus</a:t>
            </a:r>
            <a:endParaRPr/>
          </a:p>
          <a:p>
            <a:pPr marL="0" lvl="0" indent="0">
              <a:spcBef>
                <a:spcPts val="1600"/>
              </a:spcBef>
              <a:spcAft>
                <a:spcPts val="1600"/>
              </a:spcAft>
              <a:buNone/>
            </a:pPr>
            <a:endParaRPr/>
          </a:p>
        </p:txBody>
      </p:sp>
      <p:pic>
        <p:nvPicPr>
          <p:cNvPr id="500" name="Shape 500"/>
          <p:cNvPicPr preferRelativeResize="0"/>
          <p:nvPr/>
        </p:nvPicPr>
        <p:blipFill>
          <a:blip r:embed="rId3">
            <a:alphaModFix/>
          </a:blip>
          <a:stretch>
            <a:fillRect/>
          </a:stretch>
        </p:blipFill>
        <p:spPr>
          <a:xfrm>
            <a:off x="5613100" y="1324225"/>
            <a:ext cx="2572925" cy="1286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Selected controlled vocabularies by discipline</a:t>
            </a:r>
            <a:endParaRPr/>
          </a:p>
          <a:p>
            <a:pPr marL="0" lvl="0" indent="0" rtl="0">
              <a:spcBef>
                <a:spcPts val="0"/>
              </a:spcBef>
              <a:spcAft>
                <a:spcPts val="0"/>
              </a:spcAft>
              <a:buNone/>
            </a:pPr>
            <a:endParaRPr/>
          </a:p>
          <a:p>
            <a:pPr marL="0" lvl="0" indent="0" rtl="0">
              <a:spcBef>
                <a:spcPts val="0"/>
              </a:spcBef>
              <a:spcAft>
                <a:spcPts val="0"/>
              </a:spcAft>
              <a:buNone/>
            </a:pPr>
            <a:endParaRPr/>
          </a:p>
        </p:txBody>
      </p:sp>
      <p:pic>
        <p:nvPicPr>
          <p:cNvPr id="506" name="Shape 506"/>
          <p:cNvPicPr preferRelativeResize="0"/>
          <p:nvPr/>
        </p:nvPicPr>
        <p:blipFill>
          <a:blip r:embed="rId3">
            <a:alphaModFix/>
          </a:blip>
          <a:stretch>
            <a:fillRect/>
          </a:stretch>
        </p:blipFill>
        <p:spPr>
          <a:xfrm>
            <a:off x="5279450" y="1841400"/>
            <a:ext cx="3188602" cy="3188602"/>
          </a:xfrm>
          <a:prstGeom prst="rect">
            <a:avLst/>
          </a:prstGeom>
          <a:noFill/>
          <a:ln>
            <a:noFill/>
          </a:ln>
        </p:spPr>
      </p:pic>
      <p:sp>
        <p:nvSpPr>
          <p:cNvPr id="507" name="Shape 507"/>
          <p:cNvSpPr txBox="1">
            <a:spLocks noGrp="1"/>
          </p:cNvSpPr>
          <p:nvPr>
            <p:ph type="body" idx="1"/>
          </p:nvPr>
        </p:nvSpPr>
        <p:spPr>
          <a:xfrm>
            <a:off x="1303800" y="1677650"/>
            <a:ext cx="7030500" cy="330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Transportation Information</a:t>
            </a:r>
            <a:endParaRPr b="1"/>
          </a:p>
          <a:p>
            <a:pPr marL="457200" lvl="0" indent="-311150" rtl="0">
              <a:spcBef>
                <a:spcPts val="1600"/>
              </a:spcBef>
              <a:spcAft>
                <a:spcPts val="0"/>
              </a:spcAft>
              <a:buSzPts val="1300"/>
              <a:buChar char="●"/>
            </a:pPr>
            <a:r>
              <a:rPr lang="en"/>
              <a:t>Transportation Research Thesaurus (TRT) developed by the National Transportation Library</a:t>
            </a:r>
            <a:endParaRPr/>
          </a:p>
          <a:p>
            <a:pPr marL="0" lvl="0" indent="0" rtl="0">
              <a:spcBef>
                <a:spcPts val="1600"/>
              </a:spcBef>
              <a:spcAft>
                <a:spcPts val="0"/>
              </a:spcAft>
              <a:buNone/>
            </a:pPr>
            <a:r>
              <a:rPr lang="en" b="1"/>
              <a:t>Sciences</a:t>
            </a:r>
            <a:endParaRPr b="1"/>
          </a:p>
          <a:p>
            <a:pPr marL="457200" lvl="0" indent="-311150" rtl="0">
              <a:spcBef>
                <a:spcPts val="1600"/>
              </a:spcBef>
              <a:spcAft>
                <a:spcPts val="0"/>
              </a:spcAft>
              <a:buSzPts val="1300"/>
              <a:buChar char="●"/>
            </a:pPr>
            <a:r>
              <a:rPr lang="en"/>
              <a:t>International Classification of Disease (ICD)</a:t>
            </a:r>
            <a:endParaRPr/>
          </a:p>
          <a:p>
            <a:pPr marL="457200" lvl="0" indent="-311150" rtl="0">
              <a:spcBef>
                <a:spcPts val="1600"/>
              </a:spcBef>
              <a:spcAft>
                <a:spcPts val="0"/>
              </a:spcAft>
              <a:buSzPts val="1300"/>
              <a:buChar char="●"/>
            </a:pPr>
            <a:r>
              <a:rPr lang="en"/>
              <a:t>Medical Subject Headings (MeSH)</a:t>
            </a:r>
            <a:endParaRPr/>
          </a:p>
          <a:p>
            <a:pPr marL="457200" lvl="0" indent="-311150" rtl="0">
              <a:spcBef>
                <a:spcPts val="1600"/>
              </a:spcBef>
              <a:spcAft>
                <a:spcPts val="0"/>
              </a:spcAft>
              <a:buSzPts val="1300"/>
              <a:buChar char="●"/>
            </a:pPr>
            <a:r>
              <a:rPr lang="en"/>
              <a:t>National Agriculture Library Thesaurus (NALT)</a:t>
            </a:r>
            <a:endParaRPr/>
          </a:p>
          <a:p>
            <a:pPr marL="457200" lvl="0" indent="-311150" rtl="0">
              <a:spcBef>
                <a:spcPts val="1600"/>
              </a:spcBef>
              <a:spcAft>
                <a:spcPts val="0"/>
              </a:spcAft>
              <a:buSzPts val="1300"/>
              <a:buChar char="●"/>
            </a:pPr>
            <a:r>
              <a:rPr lang="en"/>
              <a:t>Unified Astronomy Thesaurus (UAT)  from the American Astronomical Society</a:t>
            </a:r>
            <a:endParaRPr/>
          </a:p>
          <a:p>
            <a:pPr marL="0" lvl="0" indent="0" rtl="0">
              <a:spcBef>
                <a:spcPts val="1600"/>
              </a:spcBef>
              <a:spcAft>
                <a:spcPts val="0"/>
              </a:spcAft>
              <a:buNone/>
            </a:pPr>
            <a:endParaRPr/>
          </a:p>
          <a:p>
            <a:pPr marL="0" lvl="0" indent="0"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Metadata &amp; Discovery Unit</a:t>
            </a:r>
            <a:endParaRPr/>
          </a:p>
        </p:txBody>
      </p:sp>
      <p:sp>
        <p:nvSpPr>
          <p:cNvPr id="300" name="Shape 30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Metadata and Discovery Unit provides metadata consultation, development, and production support for students, faculty, and staff. As a center for expertise in descriptive, technical, and administrative metadata, we work with researchers at the University of Pittsburgh to support their metadata needs.</a:t>
            </a:r>
            <a:endParaRPr/>
          </a:p>
          <a:p>
            <a:pPr marL="0" lvl="0" indent="0" rtl="0">
              <a:spcBef>
                <a:spcPts val="1600"/>
              </a:spcBef>
              <a:spcAft>
                <a:spcPts val="1600"/>
              </a:spcAft>
              <a:buNone/>
            </a:pPr>
            <a:r>
              <a:rPr lang="en"/>
              <a:t>If you are starting a new project, want to improve the quality of existing metadata, or want to learn more about what metadata can do for you, specialists in the Metadata and Discovery Unit are available for consultations to help you get started. Training on standards and best practices, using controlled vocabularies, and data cleaning tools are also available through scheduled consultations. </a:t>
            </a:r>
            <a:r>
              <a:rPr lang="en" u="sng">
                <a:solidFill>
                  <a:schemeClr val="hlink"/>
                </a:solidFill>
                <a:hlinkClick r:id="rId3"/>
              </a:rPr>
              <a:t>Contact us</a:t>
            </a:r>
            <a:r>
              <a:rPr lang="en"/>
              <a:t> to make an appointment.</a:t>
            </a:r>
            <a:br>
              <a:rPr lang="en"/>
            </a:b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Linked Data:</a:t>
            </a:r>
            <a:endParaRPr/>
          </a:p>
          <a:p>
            <a:pPr marL="0" lvl="0" indent="0" rtl="0">
              <a:spcBef>
                <a:spcPts val="0"/>
              </a:spcBef>
              <a:spcAft>
                <a:spcPts val="0"/>
              </a:spcAft>
              <a:buNone/>
            </a:pPr>
            <a:r>
              <a:rPr lang="en"/>
              <a:t>An Introduction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Shape 517"/>
          <p:cNvPicPr preferRelativeResize="0"/>
          <p:nvPr/>
        </p:nvPicPr>
        <p:blipFill>
          <a:blip r:embed="rId3">
            <a:alphaModFix/>
          </a:blip>
          <a:stretch>
            <a:fillRect/>
          </a:stretch>
        </p:blipFill>
        <p:spPr>
          <a:xfrm>
            <a:off x="5022900" y="868175"/>
            <a:ext cx="3788400" cy="2841300"/>
          </a:xfrm>
          <a:prstGeom prst="rect">
            <a:avLst/>
          </a:prstGeom>
          <a:noFill/>
          <a:ln>
            <a:noFill/>
          </a:ln>
        </p:spPr>
      </p:pic>
      <p:sp>
        <p:nvSpPr>
          <p:cNvPr id="518" name="Shape 5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Linked Data?</a:t>
            </a:r>
            <a:endParaRPr/>
          </a:p>
        </p:txBody>
      </p:sp>
      <p:sp>
        <p:nvSpPr>
          <p:cNvPr id="519" name="Shape 519"/>
          <p:cNvSpPr txBox="1">
            <a:spLocks noGrp="1"/>
          </p:cNvSpPr>
          <p:nvPr>
            <p:ph type="body" idx="1"/>
          </p:nvPr>
        </p:nvSpPr>
        <p:spPr>
          <a:xfrm>
            <a:off x="1303800" y="1414400"/>
            <a:ext cx="3719100" cy="3066600"/>
          </a:xfrm>
          <a:prstGeom prst="rect">
            <a:avLst/>
          </a:prstGeom>
        </p:spPr>
        <p:txBody>
          <a:bodyPr spcFirstLastPara="1" wrap="square" lIns="91425" tIns="91425" rIns="91425" bIns="91425" anchor="t" anchorCtr="0">
            <a:noAutofit/>
          </a:bodyPr>
          <a:lstStyle/>
          <a:p>
            <a:pPr marL="457200" marR="0" lvl="0" indent="-311150" algn="l" rtl="0">
              <a:lnSpc>
                <a:spcPct val="150000"/>
              </a:lnSpc>
              <a:spcBef>
                <a:spcPts val="0"/>
              </a:spcBef>
              <a:spcAft>
                <a:spcPts val="0"/>
              </a:spcAft>
              <a:buSzPts val="1300"/>
              <a:buChar char="●"/>
            </a:pPr>
            <a:r>
              <a:rPr lang="en" b="1"/>
              <a:t>Linked data</a:t>
            </a:r>
            <a:r>
              <a:rPr lang="en"/>
              <a:t> is the framework behind the </a:t>
            </a:r>
            <a:r>
              <a:rPr lang="en" b="1"/>
              <a:t>Semantic Web</a:t>
            </a:r>
            <a:r>
              <a:rPr lang="en"/>
              <a:t>, which uses metadata to infer relationships between entities: people, concepts, and resources</a:t>
            </a:r>
            <a:endParaRPr/>
          </a:p>
          <a:p>
            <a:pPr marL="457200" marR="0" lvl="0" indent="-311150" algn="l" rtl="0">
              <a:lnSpc>
                <a:spcPct val="150000"/>
              </a:lnSpc>
              <a:spcBef>
                <a:spcPts val="0"/>
              </a:spcBef>
              <a:spcAft>
                <a:spcPts val="0"/>
              </a:spcAft>
              <a:buSzPts val="1300"/>
              <a:buChar char="●"/>
            </a:pPr>
            <a:r>
              <a:rPr lang="en"/>
              <a:t>In the Linked Data environment, controlled vocabularies include </a:t>
            </a:r>
            <a:r>
              <a:rPr lang="en" b="1"/>
              <a:t>URIs </a:t>
            </a:r>
            <a:r>
              <a:rPr lang="en"/>
              <a:t>(Uniform Resource Identifiers) to help humans and computers identify and reconcile names, concepts, and objects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Four Rules for the Semantic Web</a:t>
            </a:r>
            <a:endParaRPr/>
          </a:p>
        </p:txBody>
      </p:sp>
      <p:sp>
        <p:nvSpPr>
          <p:cNvPr id="525" name="Shape 525"/>
          <p:cNvSpPr txBox="1">
            <a:spLocks noGrp="1"/>
          </p:cNvSpPr>
          <p:nvPr>
            <p:ph type="body" idx="1"/>
          </p:nvPr>
        </p:nvSpPr>
        <p:spPr>
          <a:xfrm>
            <a:off x="1303800" y="1479950"/>
            <a:ext cx="3595200" cy="2775900"/>
          </a:xfrm>
          <a:prstGeom prst="rect">
            <a:avLst/>
          </a:prstGeom>
          <a:solidFill>
            <a:schemeClr val="lt1"/>
          </a:solidFill>
        </p:spPr>
        <p:txBody>
          <a:bodyPr spcFirstLastPara="1" wrap="square" lIns="91425" tIns="91425" rIns="91425" bIns="91425" anchor="t" anchorCtr="0">
            <a:noAutofit/>
          </a:bodyPr>
          <a:lstStyle/>
          <a:p>
            <a:pPr marL="457200" lvl="0" indent="-311150" rtl="0">
              <a:spcBef>
                <a:spcPts val="0"/>
              </a:spcBef>
              <a:spcAft>
                <a:spcPts val="0"/>
              </a:spcAft>
              <a:buSzPts val="1300"/>
              <a:buAutoNum type="arabicPeriod"/>
            </a:pPr>
            <a:r>
              <a:rPr lang="en"/>
              <a:t>Use URIs as names for things (e.g., names, concepts, relationships).</a:t>
            </a:r>
            <a:endParaRPr/>
          </a:p>
          <a:p>
            <a:pPr marL="457200" lvl="0" indent="-311150" rtl="0">
              <a:spcBef>
                <a:spcPts val="0"/>
              </a:spcBef>
              <a:spcAft>
                <a:spcPts val="0"/>
              </a:spcAft>
              <a:buSzPts val="1300"/>
              <a:buAutoNum type="arabicPeriod"/>
            </a:pPr>
            <a:r>
              <a:rPr lang="en"/>
              <a:t>Use web URIs so that people can look up those names.</a:t>
            </a:r>
            <a:endParaRPr/>
          </a:p>
          <a:p>
            <a:pPr marL="457200" lvl="0" indent="-311150" rtl="0">
              <a:spcBef>
                <a:spcPts val="0"/>
              </a:spcBef>
              <a:spcAft>
                <a:spcPts val="0"/>
              </a:spcAft>
              <a:buSzPts val="1300"/>
              <a:buAutoNum type="arabicPeriod"/>
            </a:pPr>
            <a:r>
              <a:rPr lang="en"/>
              <a:t>When someone looks up a URI, provide useful information, using standards like controlled vocabularies.</a:t>
            </a:r>
            <a:endParaRPr/>
          </a:p>
          <a:p>
            <a:pPr marL="457200" lvl="0" indent="-311150" rtl="0">
              <a:spcBef>
                <a:spcPts val="0"/>
              </a:spcBef>
              <a:spcAft>
                <a:spcPts val="0"/>
              </a:spcAft>
              <a:buSzPts val="1300"/>
              <a:buAutoNum type="arabicPeriod"/>
            </a:pPr>
            <a:r>
              <a:rPr lang="en"/>
              <a:t>Include links to other URIs, so users and computers can discover more things.</a:t>
            </a:r>
            <a:endParaRPr/>
          </a:p>
          <a:p>
            <a:pPr marL="0" lvl="0" indent="0" rtl="0">
              <a:spcBef>
                <a:spcPts val="1600"/>
              </a:spcBef>
              <a:spcAft>
                <a:spcPts val="1600"/>
              </a:spcAft>
              <a:buNone/>
            </a:pPr>
            <a:endParaRPr/>
          </a:p>
        </p:txBody>
      </p:sp>
      <p:pic>
        <p:nvPicPr>
          <p:cNvPr id="526" name="Shape 526">
            <a:hlinkClick r:id="rId3"/>
          </p:cNvPr>
          <p:cNvPicPr preferRelativeResize="0"/>
          <p:nvPr/>
        </p:nvPicPr>
        <p:blipFill rotWithShape="1">
          <a:blip r:embed="rId4">
            <a:alphaModFix amt="21000"/>
          </a:blip>
          <a:srcRect l="16666" b="5935"/>
          <a:stretch/>
        </p:blipFill>
        <p:spPr>
          <a:xfrm>
            <a:off x="3934175" y="0"/>
            <a:ext cx="5209825"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1357400" y="641450"/>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 what is a URI?</a:t>
            </a:r>
            <a:endParaRPr/>
          </a:p>
        </p:txBody>
      </p:sp>
      <p:pic>
        <p:nvPicPr>
          <p:cNvPr id="532" name="Shape 532"/>
          <p:cNvPicPr preferRelativeResize="0"/>
          <p:nvPr/>
        </p:nvPicPr>
        <p:blipFill>
          <a:blip r:embed="rId3">
            <a:alphaModFix amt="57000"/>
          </a:blip>
          <a:stretch>
            <a:fillRect/>
          </a:stretch>
        </p:blipFill>
        <p:spPr>
          <a:xfrm>
            <a:off x="6321775" y="264850"/>
            <a:ext cx="2456474" cy="2106276"/>
          </a:xfrm>
          <a:prstGeom prst="rect">
            <a:avLst/>
          </a:prstGeom>
          <a:noFill/>
          <a:ln>
            <a:noFill/>
          </a:ln>
        </p:spPr>
      </p:pic>
      <p:sp>
        <p:nvSpPr>
          <p:cNvPr id="533" name="Shape 533"/>
          <p:cNvSpPr txBox="1">
            <a:spLocks noGrp="1"/>
          </p:cNvSpPr>
          <p:nvPr>
            <p:ph type="body" idx="1"/>
          </p:nvPr>
        </p:nvSpPr>
        <p:spPr>
          <a:xfrm>
            <a:off x="925425" y="1640750"/>
            <a:ext cx="5728500" cy="2808600"/>
          </a:xfrm>
          <a:prstGeom prst="rect">
            <a:avLst/>
          </a:prstGeom>
        </p:spPr>
        <p:txBody>
          <a:bodyPr spcFirstLastPara="1" wrap="square" lIns="91425" tIns="91425" rIns="91425" bIns="91425" anchor="t" anchorCtr="0">
            <a:noAutofit/>
          </a:bodyPr>
          <a:lstStyle/>
          <a:p>
            <a:pPr marL="457200" lvl="0" indent="-311150" rtl="0">
              <a:lnSpc>
                <a:spcPct val="150000"/>
              </a:lnSpc>
              <a:spcBef>
                <a:spcPts val="0"/>
              </a:spcBef>
              <a:spcAft>
                <a:spcPts val="0"/>
              </a:spcAft>
              <a:buSzPts val="1300"/>
              <a:buChar char="●"/>
            </a:pPr>
            <a:r>
              <a:rPr lang="en"/>
              <a:t>A </a:t>
            </a:r>
            <a:r>
              <a:rPr lang="en" b="1"/>
              <a:t>URI</a:t>
            </a:r>
            <a:r>
              <a:rPr lang="en"/>
              <a:t>, or Uniform Resource Identifier, is a unique, controlled term used to identify something</a:t>
            </a:r>
            <a:endParaRPr/>
          </a:p>
          <a:p>
            <a:pPr marL="457200" lvl="0" indent="-311150" rtl="0">
              <a:lnSpc>
                <a:spcPct val="150000"/>
              </a:lnSpc>
              <a:spcBef>
                <a:spcPts val="0"/>
              </a:spcBef>
              <a:spcAft>
                <a:spcPts val="0"/>
              </a:spcAft>
              <a:buSzPts val="1300"/>
              <a:buChar char="●"/>
            </a:pPr>
            <a:r>
              <a:rPr lang="en"/>
              <a:t>Types of URIs:</a:t>
            </a:r>
            <a:endParaRPr/>
          </a:p>
          <a:p>
            <a:pPr marL="914400" lvl="1" indent="-298450" rtl="0">
              <a:lnSpc>
                <a:spcPct val="150000"/>
              </a:lnSpc>
              <a:spcBef>
                <a:spcPts val="0"/>
              </a:spcBef>
              <a:spcAft>
                <a:spcPts val="0"/>
              </a:spcAft>
              <a:buSzPts val="1100"/>
              <a:buChar char="○"/>
            </a:pPr>
            <a:r>
              <a:rPr lang="en" b="1"/>
              <a:t>URN </a:t>
            </a:r>
            <a:r>
              <a:rPr lang="en"/>
              <a:t>(Uniform Resource Name): identifies an entity by name in a particular namespace </a:t>
            </a:r>
            <a:endParaRPr/>
          </a:p>
          <a:p>
            <a:pPr marL="1371600" lvl="2" indent="-298450" rtl="0">
              <a:lnSpc>
                <a:spcPct val="150000"/>
              </a:lnSpc>
              <a:spcBef>
                <a:spcPts val="0"/>
              </a:spcBef>
              <a:spcAft>
                <a:spcPts val="0"/>
              </a:spcAft>
              <a:buSzPts val="1100"/>
              <a:buChar char="■"/>
            </a:pPr>
            <a:r>
              <a:rPr lang="en"/>
              <a:t>Example: Twain, Mark, 1835-1910 (VIAF)</a:t>
            </a:r>
            <a:endParaRPr/>
          </a:p>
          <a:p>
            <a:pPr marL="1371600" lvl="2" indent="-298450" rtl="0">
              <a:lnSpc>
                <a:spcPct val="150000"/>
              </a:lnSpc>
              <a:spcBef>
                <a:spcPts val="0"/>
              </a:spcBef>
              <a:spcAft>
                <a:spcPts val="0"/>
              </a:spcAft>
              <a:buSzPts val="1100"/>
              <a:buChar char="■"/>
            </a:pPr>
            <a:r>
              <a:rPr lang="en"/>
              <a:t>Example: Mark Twain (Wikidata)</a:t>
            </a:r>
            <a:endParaRPr/>
          </a:p>
          <a:p>
            <a:pPr marL="914400" marR="0" lvl="1" indent="-298450" algn="l" rtl="0">
              <a:lnSpc>
                <a:spcPct val="150000"/>
              </a:lnSpc>
              <a:spcBef>
                <a:spcPts val="0"/>
              </a:spcBef>
              <a:spcAft>
                <a:spcPts val="0"/>
              </a:spcAft>
              <a:buClr>
                <a:schemeClr val="dk2"/>
              </a:buClr>
              <a:buSzPts val="1100"/>
              <a:buFont typeface="Nunito"/>
              <a:buChar char="○"/>
            </a:pPr>
            <a:r>
              <a:rPr lang="en" b="1"/>
              <a:t>URL </a:t>
            </a:r>
            <a:r>
              <a:rPr lang="en"/>
              <a:t>(Uniform Resource Locator): identifies an entity by a web address</a:t>
            </a:r>
            <a:endParaRPr/>
          </a:p>
          <a:p>
            <a:pPr marL="1371600" lvl="2" indent="-298450" rtl="0">
              <a:lnSpc>
                <a:spcPct val="150000"/>
              </a:lnSpc>
              <a:spcBef>
                <a:spcPts val="0"/>
              </a:spcBef>
              <a:spcAft>
                <a:spcPts val="0"/>
              </a:spcAft>
              <a:buSzPts val="1100"/>
              <a:buChar char="■"/>
            </a:pPr>
            <a:r>
              <a:rPr lang="en"/>
              <a:t>Example: </a:t>
            </a:r>
            <a:r>
              <a:rPr lang="en" u="sng">
                <a:solidFill>
                  <a:schemeClr val="hlink"/>
                </a:solidFill>
                <a:hlinkClick r:id="rId4"/>
              </a:rPr>
              <a:t>https://viaf.org/viaf/50566653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about triples?</a:t>
            </a:r>
            <a:endParaRPr/>
          </a:p>
        </p:txBody>
      </p:sp>
      <p:sp>
        <p:nvSpPr>
          <p:cNvPr id="539" name="Shape 539"/>
          <p:cNvSpPr txBox="1">
            <a:spLocks noGrp="1"/>
          </p:cNvSpPr>
          <p:nvPr>
            <p:ph type="body" idx="1"/>
          </p:nvPr>
        </p:nvSpPr>
        <p:spPr>
          <a:xfrm>
            <a:off x="1303800" y="1414400"/>
            <a:ext cx="5559300" cy="1911600"/>
          </a:xfrm>
          <a:prstGeom prst="rect">
            <a:avLst/>
          </a:prstGeom>
        </p:spPr>
        <p:txBody>
          <a:bodyPr spcFirstLastPara="1" wrap="square" lIns="91425" tIns="91425" rIns="91425" bIns="91425" anchor="t" anchorCtr="0">
            <a:noAutofit/>
          </a:bodyPr>
          <a:lstStyle/>
          <a:p>
            <a:pPr marL="457200" marR="0" lvl="0" indent="-311150" algn="l" rtl="0">
              <a:lnSpc>
                <a:spcPct val="150000"/>
              </a:lnSpc>
              <a:spcBef>
                <a:spcPts val="0"/>
              </a:spcBef>
              <a:spcAft>
                <a:spcPts val="0"/>
              </a:spcAft>
              <a:buSzPts val="1300"/>
              <a:buChar char="●"/>
            </a:pPr>
            <a:r>
              <a:rPr lang="en"/>
              <a:t>Relationships between entities are structured as three-part subject-predicate-object statements, called </a:t>
            </a:r>
            <a:r>
              <a:rPr lang="en" b="1"/>
              <a:t>triples</a:t>
            </a:r>
            <a:endParaRPr b="1"/>
          </a:p>
          <a:p>
            <a:pPr marL="914400" marR="0" lvl="1" indent="-298450" algn="l" rtl="0">
              <a:lnSpc>
                <a:spcPct val="150000"/>
              </a:lnSpc>
              <a:spcBef>
                <a:spcPts val="0"/>
              </a:spcBef>
              <a:spcAft>
                <a:spcPts val="0"/>
              </a:spcAft>
              <a:buSzPts val="1100"/>
              <a:buChar char="○"/>
            </a:pPr>
            <a:r>
              <a:rPr lang="en"/>
              <a:t>Example:  Mark Twain -- is author of -- </a:t>
            </a:r>
            <a:r>
              <a:rPr lang="en" i="1"/>
              <a:t>The Adventures of Tom Sawyer</a:t>
            </a:r>
            <a:endParaRPr i="1"/>
          </a:p>
          <a:p>
            <a:pPr marL="457200" lvl="0" indent="-311150" rtl="0">
              <a:lnSpc>
                <a:spcPct val="150000"/>
              </a:lnSpc>
              <a:spcBef>
                <a:spcPts val="0"/>
              </a:spcBef>
              <a:spcAft>
                <a:spcPts val="0"/>
              </a:spcAft>
              <a:buSzPts val="1300"/>
              <a:buChar char="●"/>
            </a:pPr>
            <a:r>
              <a:rPr lang="en"/>
              <a:t>In a linked data system, each part of a triples statement is expressed as a URI, so computers can infer relationships between entities</a:t>
            </a:r>
            <a:endParaRPr/>
          </a:p>
        </p:txBody>
      </p:sp>
      <p:sp>
        <p:nvSpPr>
          <p:cNvPr id="540" name="Shape 540"/>
          <p:cNvSpPr/>
          <p:nvPr/>
        </p:nvSpPr>
        <p:spPr>
          <a:xfrm>
            <a:off x="4288675" y="3459850"/>
            <a:ext cx="3017400" cy="538200"/>
          </a:xfrm>
          <a:prstGeom prst="roundRect">
            <a:avLst>
              <a:gd name="adj" fmla="val 16667"/>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Nunito"/>
                <a:ea typeface="Nunito"/>
                <a:cs typeface="Nunito"/>
                <a:sym typeface="Nunito"/>
              </a:rPr>
              <a:t>The adventures of Tom Sawyer</a:t>
            </a:r>
            <a:endParaRPr sz="1500">
              <a:latin typeface="Nunito"/>
              <a:ea typeface="Nunito"/>
              <a:cs typeface="Nunito"/>
              <a:sym typeface="Nunito"/>
            </a:endParaRPr>
          </a:p>
        </p:txBody>
      </p:sp>
      <p:sp>
        <p:nvSpPr>
          <p:cNvPr id="541" name="Shape 541"/>
          <p:cNvSpPr txBox="1"/>
          <p:nvPr/>
        </p:nvSpPr>
        <p:spPr>
          <a:xfrm>
            <a:off x="3187625" y="3459850"/>
            <a:ext cx="1101000" cy="27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300">
                <a:latin typeface="Nunito"/>
                <a:ea typeface="Nunito"/>
                <a:cs typeface="Nunito"/>
                <a:sym typeface="Nunito"/>
              </a:rPr>
              <a:t>isAuthorOf</a:t>
            </a:r>
            <a:endParaRPr sz="1300">
              <a:latin typeface="Nunito"/>
              <a:ea typeface="Nunito"/>
              <a:cs typeface="Nunito"/>
              <a:sym typeface="Nunito"/>
            </a:endParaRPr>
          </a:p>
        </p:txBody>
      </p:sp>
      <p:cxnSp>
        <p:nvCxnSpPr>
          <p:cNvPr id="542" name="Shape 542"/>
          <p:cNvCxnSpPr>
            <a:stCxn id="543" idx="3"/>
            <a:endCxn id="540" idx="1"/>
          </p:cNvCxnSpPr>
          <p:nvPr/>
        </p:nvCxnSpPr>
        <p:spPr>
          <a:xfrm>
            <a:off x="3187625" y="3728950"/>
            <a:ext cx="1101000" cy="0"/>
          </a:xfrm>
          <a:prstGeom prst="straightConnector1">
            <a:avLst/>
          </a:prstGeom>
          <a:noFill/>
          <a:ln w="9525" cap="flat" cmpd="sng">
            <a:solidFill>
              <a:srgbClr val="595959"/>
            </a:solidFill>
            <a:prstDash val="solid"/>
            <a:round/>
            <a:headEnd type="none" w="med" len="med"/>
            <a:tailEnd type="triangle" w="med" len="med"/>
          </a:ln>
        </p:spPr>
      </p:cxnSp>
      <p:sp>
        <p:nvSpPr>
          <p:cNvPr id="543" name="Shape 543"/>
          <p:cNvSpPr/>
          <p:nvPr/>
        </p:nvSpPr>
        <p:spPr>
          <a:xfrm>
            <a:off x="1624925" y="3459850"/>
            <a:ext cx="1562700" cy="538200"/>
          </a:xfrm>
          <a:prstGeom prst="roundRect">
            <a:avLst>
              <a:gd name="adj" fmla="val 16667"/>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Nunito"/>
                <a:ea typeface="Nunito"/>
                <a:cs typeface="Nunito"/>
                <a:sym typeface="Nunito"/>
              </a:rPr>
              <a:t>Mark Twain</a:t>
            </a:r>
            <a:endParaRPr sz="1500">
              <a:latin typeface="Nunito"/>
              <a:ea typeface="Nunito"/>
              <a:cs typeface="Nunito"/>
              <a:sym typeface="Nunito"/>
            </a:endParaRPr>
          </a:p>
        </p:txBody>
      </p:sp>
      <p:pic>
        <p:nvPicPr>
          <p:cNvPr id="544" name="Shape 544"/>
          <p:cNvPicPr preferRelativeResize="0"/>
          <p:nvPr/>
        </p:nvPicPr>
        <p:blipFill>
          <a:blip r:embed="rId3">
            <a:alphaModFix/>
          </a:blip>
          <a:stretch>
            <a:fillRect/>
          </a:stretch>
        </p:blipFill>
        <p:spPr>
          <a:xfrm>
            <a:off x="7222613" y="0"/>
            <a:ext cx="1628775" cy="2286000"/>
          </a:xfrm>
          <a:prstGeom prst="rect">
            <a:avLst/>
          </a:prstGeom>
          <a:noFill/>
          <a:ln>
            <a:noFill/>
          </a:ln>
        </p:spPr>
      </p:pic>
      <p:pic>
        <p:nvPicPr>
          <p:cNvPr id="545" name="Shape 545"/>
          <p:cNvPicPr preferRelativeResize="0"/>
          <p:nvPr/>
        </p:nvPicPr>
        <p:blipFill rotWithShape="1">
          <a:blip r:embed="rId4">
            <a:alphaModFix/>
          </a:blip>
          <a:srcRect l="11354" t="3744" r="6429" b="4931"/>
          <a:stretch/>
        </p:blipFill>
        <p:spPr>
          <a:xfrm>
            <a:off x="8066675" y="2064100"/>
            <a:ext cx="1077325" cy="1719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Shape 550"/>
          <p:cNvPicPr preferRelativeResize="0"/>
          <p:nvPr/>
        </p:nvPicPr>
        <p:blipFill>
          <a:blip r:embed="rId3">
            <a:alphaModFix amt="51000"/>
          </a:blip>
          <a:stretch>
            <a:fillRect/>
          </a:stretch>
        </p:blipFill>
        <p:spPr>
          <a:xfrm>
            <a:off x="7222613" y="-12"/>
            <a:ext cx="1628775" cy="2286000"/>
          </a:xfrm>
          <a:prstGeom prst="rect">
            <a:avLst/>
          </a:prstGeom>
          <a:noFill/>
          <a:ln>
            <a:noFill/>
          </a:ln>
        </p:spPr>
      </p:pic>
      <p:sp>
        <p:nvSpPr>
          <p:cNvPr id="551" name="Shape 55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Triples and URIs</a:t>
            </a:r>
            <a:endParaRPr/>
          </a:p>
        </p:txBody>
      </p:sp>
      <p:sp>
        <p:nvSpPr>
          <p:cNvPr id="552" name="Shape 552"/>
          <p:cNvSpPr txBox="1"/>
          <p:nvPr/>
        </p:nvSpPr>
        <p:spPr>
          <a:xfrm>
            <a:off x="3990963" y="1898363"/>
            <a:ext cx="1077300" cy="27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300">
                <a:latin typeface="Nunito"/>
                <a:ea typeface="Nunito"/>
                <a:cs typeface="Nunito"/>
                <a:sym typeface="Nunito"/>
              </a:rPr>
              <a:t>isAuthorOf</a:t>
            </a:r>
            <a:endParaRPr sz="1300">
              <a:latin typeface="Nunito"/>
              <a:ea typeface="Nunito"/>
              <a:cs typeface="Nunito"/>
              <a:sym typeface="Nunito"/>
            </a:endParaRPr>
          </a:p>
        </p:txBody>
      </p:sp>
      <p:cxnSp>
        <p:nvCxnSpPr>
          <p:cNvPr id="553" name="Shape 553"/>
          <p:cNvCxnSpPr>
            <a:stCxn id="554" idx="3"/>
            <a:endCxn id="555" idx="1"/>
          </p:cNvCxnSpPr>
          <p:nvPr/>
        </p:nvCxnSpPr>
        <p:spPr>
          <a:xfrm>
            <a:off x="3726300" y="2167500"/>
            <a:ext cx="1753200" cy="0"/>
          </a:xfrm>
          <a:prstGeom prst="straightConnector1">
            <a:avLst/>
          </a:prstGeom>
          <a:noFill/>
          <a:ln w="9525" cap="flat" cmpd="sng">
            <a:solidFill>
              <a:srgbClr val="595959"/>
            </a:solidFill>
            <a:prstDash val="solid"/>
            <a:round/>
            <a:headEnd type="none" w="med" len="med"/>
            <a:tailEnd type="triangle" w="med" len="med"/>
          </a:ln>
        </p:spPr>
      </p:cxnSp>
      <p:sp>
        <p:nvSpPr>
          <p:cNvPr id="554" name="Shape 554"/>
          <p:cNvSpPr/>
          <p:nvPr/>
        </p:nvSpPr>
        <p:spPr>
          <a:xfrm>
            <a:off x="1314300" y="1898400"/>
            <a:ext cx="2412000" cy="538200"/>
          </a:xfrm>
          <a:prstGeom prst="roundRect">
            <a:avLst>
              <a:gd name="adj" fmla="val 16667"/>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300">
                <a:latin typeface="Nunito"/>
                <a:ea typeface="Nunito"/>
                <a:cs typeface="Nunito"/>
                <a:sym typeface="Nunito"/>
              </a:rPr>
              <a:t>Twain, Mark, 1835-1910</a:t>
            </a:r>
            <a:endParaRPr sz="1300">
              <a:latin typeface="Nunito"/>
              <a:ea typeface="Nunito"/>
              <a:cs typeface="Nunito"/>
              <a:sym typeface="Nunito"/>
            </a:endParaRPr>
          </a:p>
        </p:txBody>
      </p:sp>
      <p:sp>
        <p:nvSpPr>
          <p:cNvPr id="556" name="Shape 556"/>
          <p:cNvSpPr txBox="1"/>
          <p:nvPr/>
        </p:nvSpPr>
        <p:spPr>
          <a:xfrm>
            <a:off x="3688050" y="3312675"/>
            <a:ext cx="2068200" cy="27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u="sng">
                <a:solidFill>
                  <a:schemeClr val="hlink"/>
                </a:solidFill>
                <a:latin typeface="Nunito"/>
                <a:ea typeface="Nunito"/>
                <a:cs typeface="Nunito"/>
                <a:sym typeface="Nunito"/>
                <a:hlinkClick r:id="rId4"/>
              </a:rPr>
              <a:t>http://schema.org/author</a:t>
            </a:r>
            <a:endParaRPr sz="1200">
              <a:latin typeface="Nunito"/>
              <a:ea typeface="Nunito"/>
              <a:cs typeface="Nunito"/>
              <a:sym typeface="Nunito"/>
            </a:endParaRPr>
          </a:p>
        </p:txBody>
      </p:sp>
      <p:cxnSp>
        <p:nvCxnSpPr>
          <p:cNvPr id="557" name="Shape 557"/>
          <p:cNvCxnSpPr>
            <a:stCxn id="558" idx="3"/>
            <a:endCxn id="559" idx="1"/>
          </p:cNvCxnSpPr>
          <p:nvPr/>
        </p:nvCxnSpPr>
        <p:spPr>
          <a:xfrm>
            <a:off x="3726300" y="3581775"/>
            <a:ext cx="1821000" cy="0"/>
          </a:xfrm>
          <a:prstGeom prst="straightConnector1">
            <a:avLst/>
          </a:prstGeom>
          <a:noFill/>
          <a:ln w="9525" cap="flat" cmpd="sng">
            <a:solidFill>
              <a:srgbClr val="595959"/>
            </a:solidFill>
            <a:prstDash val="solid"/>
            <a:round/>
            <a:headEnd type="none" w="med" len="med"/>
            <a:tailEnd type="triangle" w="med" len="med"/>
          </a:ln>
        </p:spPr>
      </p:cxnSp>
      <p:sp>
        <p:nvSpPr>
          <p:cNvPr id="560" name="Shape 560"/>
          <p:cNvSpPr txBox="1"/>
          <p:nvPr/>
        </p:nvSpPr>
        <p:spPr>
          <a:xfrm>
            <a:off x="3844050" y="2643702"/>
            <a:ext cx="1585500" cy="38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300" i="1">
                <a:latin typeface="Nunito"/>
                <a:ea typeface="Nunito"/>
                <a:cs typeface="Nunito"/>
                <a:sym typeface="Nunito"/>
              </a:rPr>
              <a:t>is equivalent to</a:t>
            </a:r>
            <a:endParaRPr i="1">
              <a:latin typeface="Nunito"/>
              <a:ea typeface="Nunito"/>
              <a:cs typeface="Nunito"/>
              <a:sym typeface="Nunito"/>
            </a:endParaRPr>
          </a:p>
        </p:txBody>
      </p:sp>
      <p:pic>
        <p:nvPicPr>
          <p:cNvPr id="561" name="Shape 561"/>
          <p:cNvPicPr preferRelativeResize="0"/>
          <p:nvPr/>
        </p:nvPicPr>
        <p:blipFill rotWithShape="1">
          <a:blip r:embed="rId5">
            <a:alphaModFix amt="51000"/>
          </a:blip>
          <a:srcRect l="11354" t="3744" r="6429" b="4931"/>
          <a:stretch/>
        </p:blipFill>
        <p:spPr>
          <a:xfrm>
            <a:off x="8066675" y="2064088"/>
            <a:ext cx="1077325" cy="1719725"/>
          </a:xfrm>
          <a:prstGeom prst="rect">
            <a:avLst/>
          </a:prstGeom>
          <a:noFill/>
          <a:ln>
            <a:noFill/>
          </a:ln>
        </p:spPr>
      </p:pic>
      <p:sp>
        <p:nvSpPr>
          <p:cNvPr id="562" name="Shape 562"/>
          <p:cNvSpPr txBox="1"/>
          <p:nvPr/>
        </p:nvSpPr>
        <p:spPr>
          <a:xfrm>
            <a:off x="475525" y="1928824"/>
            <a:ext cx="663600" cy="353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i="1">
                <a:solidFill>
                  <a:srgbClr val="666666"/>
                </a:solidFill>
                <a:latin typeface="Nunito"/>
                <a:ea typeface="Nunito"/>
                <a:cs typeface="Nunito"/>
                <a:sym typeface="Nunito"/>
              </a:rPr>
              <a:t>URN</a:t>
            </a:r>
            <a:r>
              <a:rPr lang="en">
                <a:solidFill>
                  <a:srgbClr val="666666"/>
                </a:solidFill>
                <a:latin typeface="Nunito"/>
                <a:ea typeface="Nunito"/>
                <a:cs typeface="Nunito"/>
                <a:sym typeface="Nunito"/>
              </a:rPr>
              <a:t>: </a:t>
            </a:r>
            <a:endParaRPr>
              <a:solidFill>
                <a:srgbClr val="666666"/>
              </a:solidFill>
              <a:latin typeface="Nunito"/>
              <a:ea typeface="Nunito"/>
              <a:cs typeface="Nunito"/>
              <a:sym typeface="Nunito"/>
            </a:endParaRPr>
          </a:p>
        </p:txBody>
      </p:sp>
      <p:sp>
        <p:nvSpPr>
          <p:cNvPr id="563" name="Shape 563"/>
          <p:cNvSpPr txBox="1"/>
          <p:nvPr/>
        </p:nvSpPr>
        <p:spPr>
          <a:xfrm>
            <a:off x="475525" y="3429713"/>
            <a:ext cx="663600" cy="38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i="1">
                <a:solidFill>
                  <a:srgbClr val="666666"/>
                </a:solidFill>
                <a:latin typeface="Nunito"/>
                <a:ea typeface="Nunito"/>
                <a:cs typeface="Nunito"/>
                <a:sym typeface="Nunito"/>
              </a:rPr>
              <a:t>URL</a:t>
            </a:r>
            <a:r>
              <a:rPr lang="en">
                <a:solidFill>
                  <a:srgbClr val="666666"/>
                </a:solidFill>
                <a:latin typeface="Nunito"/>
                <a:ea typeface="Nunito"/>
                <a:cs typeface="Nunito"/>
                <a:sym typeface="Nunito"/>
              </a:rPr>
              <a:t>: </a:t>
            </a:r>
            <a:endParaRPr>
              <a:solidFill>
                <a:srgbClr val="666666"/>
              </a:solidFill>
              <a:latin typeface="Nunito"/>
              <a:ea typeface="Nunito"/>
              <a:cs typeface="Nunito"/>
              <a:sym typeface="Nunito"/>
            </a:endParaRPr>
          </a:p>
        </p:txBody>
      </p:sp>
      <p:sp>
        <p:nvSpPr>
          <p:cNvPr id="558" name="Shape 558"/>
          <p:cNvSpPr/>
          <p:nvPr/>
        </p:nvSpPr>
        <p:spPr>
          <a:xfrm>
            <a:off x="1254000" y="3312675"/>
            <a:ext cx="2472300" cy="538200"/>
          </a:xfrm>
          <a:prstGeom prst="roundRect">
            <a:avLst>
              <a:gd name="adj" fmla="val 16667"/>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u="sng">
                <a:solidFill>
                  <a:schemeClr val="hlink"/>
                </a:solidFill>
                <a:latin typeface="Nunito"/>
                <a:ea typeface="Nunito"/>
                <a:cs typeface="Nunito"/>
                <a:sym typeface="Nunito"/>
                <a:hlinkClick r:id="rId6"/>
              </a:rPr>
              <a:t>https://viaf.org/viaf/50566653</a:t>
            </a:r>
            <a:endParaRPr sz="1300">
              <a:latin typeface="Nunito"/>
              <a:ea typeface="Nunito"/>
              <a:cs typeface="Nunito"/>
              <a:sym typeface="Nunito"/>
            </a:endParaRPr>
          </a:p>
        </p:txBody>
      </p:sp>
      <p:sp>
        <p:nvSpPr>
          <p:cNvPr id="559" name="Shape 559"/>
          <p:cNvSpPr/>
          <p:nvPr/>
        </p:nvSpPr>
        <p:spPr>
          <a:xfrm>
            <a:off x="5547275" y="3312675"/>
            <a:ext cx="2864100" cy="538200"/>
          </a:xfrm>
          <a:prstGeom prst="roundRect">
            <a:avLst>
              <a:gd name="adj" fmla="val 16667"/>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u="sng">
                <a:solidFill>
                  <a:schemeClr val="hlink"/>
                </a:solidFill>
                <a:latin typeface="Nunito"/>
                <a:ea typeface="Nunito"/>
                <a:cs typeface="Nunito"/>
                <a:sym typeface="Nunito"/>
                <a:hlinkClick r:id="rId7"/>
              </a:rPr>
              <a:t>https://viaf.org/viaf/178211495</a:t>
            </a:r>
            <a:endParaRPr sz="1300">
              <a:latin typeface="Nunito"/>
              <a:ea typeface="Nunito"/>
              <a:cs typeface="Nunito"/>
              <a:sym typeface="Nunito"/>
            </a:endParaRPr>
          </a:p>
        </p:txBody>
      </p:sp>
      <p:sp>
        <p:nvSpPr>
          <p:cNvPr id="555" name="Shape 555"/>
          <p:cNvSpPr/>
          <p:nvPr/>
        </p:nvSpPr>
        <p:spPr>
          <a:xfrm>
            <a:off x="5479625" y="1898400"/>
            <a:ext cx="2931900" cy="538200"/>
          </a:xfrm>
          <a:prstGeom prst="roundRect">
            <a:avLst>
              <a:gd name="adj" fmla="val 16667"/>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Nunito"/>
                <a:ea typeface="Nunito"/>
                <a:cs typeface="Nunito"/>
                <a:sym typeface="Nunito"/>
              </a:rPr>
              <a:t>The adventures of Tom Sawyer</a:t>
            </a:r>
            <a:endParaRPr sz="1300">
              <a:latin typeface="Nunito"/>
              <a:ea typeface="Nunito"/>
              <a:cs typeface="Nunito"/>
              <a:sym typeface="Nun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Expressing Triples through Turtle</a:t>
            </a:r>
            <a:endParaRPr/>
          </a:p>
        </p:txBody>
      </p:sp>
      <p:sp>
        <p:nvSpPr>
          <p:cNvPr id="569" name="Shape 569"/>
          <p:cNvSpPr txBox="1">
            <a:spLocks noGrp="1"/>
          </p:cNvSpPr>
          <p:nvPr>
            <p:ph type="body" idx="1"/>
          </p:nvPr>
        </p:nvSpPr>
        <p:spPr>
          <a:xfrm>
            <a:off x="1303800" y="1414400"/>
            <a:ext cx="3566100" cy="3119400"/>
          </a:xfrm>
          <a:prstGeom prst="rect">
            <a:avLst/>
          </a:prstGeom>
        </p:spPr>
        <p:txBody>
          <a:bodyPr spcFirstLastPara="1" wrap="square" lIns="91425" tIns="91425" rIns="91425" bIns="91425" anchor="t" anchorCtr="0">
            <a:noAutofit/>
          </a:bodyPr>
          <a:lstStyle/>
          <a:p>
            <a:pPr marL="457200" marR="0" lvl="0" indent="-311150" algn="l" rtl="0">
              <a:lnSpc>
                <a:spcPct val="150000"/>
              </a:lnSpc>
              <a:spcBef>
                <a:spcPts val="0"/>
              </a:spcBef>
              <a:spcAft>
                <a:spcPts val="0"/>
              </a:spcAft>
              <a:buSzPts val="1300"/>
              <a:buChar char="●"/>
            </a:pPr>
            <a:r>
              <a:rPr lang="en"/>
              <a:t>One way to express triples is through </a:t>
            </a:r>
            <a:r>
              <a:rPr lang="en" b="1"/>
              <a:t>Turtle </a:t>
            </a:r>
            <a:r>
              <a:rPr lang="en"/>
              <a:t>(Terse RDF Triple Language), which is both machine- and human-readable</a:t>
            </a:r>
            <a:endParaRPr/>
          </a:p>
          <a:p>
            <a:pPr marL="457200" marR="0" lvl="0" indent="-311150" algn="l" rtl="0">
              <a:lnSpc>
                <a:spcPct val="150000"/>
              </a:lnSpc>
              <a:spcBef>
                <a:spcPts val="0"/>
              </a:spcBef>
              <a:spcAft>
                <a:spcPts val="0"/>
              </a:spcAft>
              <a:buSzPts val="1300"/>
              <a:buChar char="●"/>
            </a:pPr>
            <a:r>
              <a:rPr lang="en"/>
              <a:t>Turtle provides a concise way to group three URIs to make a triple, and provides ways to abbreviate such information, for example by factoring out common portions of URIs</a:t>
            </a:r>
            <a:endParaRPr/>
          </a:p>
          <a:p>
            <a:pPr marL="1371600" marR="0" lvl="0" indent="0" algn="l" rtl="0">
              <a:lnSpc>
                <a:spcPct val="100000"/>
              </a:lnSpc>
              <a:spcBef>
                <a:spcPts val="1600"/>
              </a:spcBef>
              <a:spcAft>
                <a:spcPts val="1600"/>
              </a:spcAft>
              <a:buNone/>
            </a:pPr>
            <a:endParaRPr/>
          </a:p>
        </p:txBody>
      </p:sp>
      <p:pic>
        <p:nvPicPr>
          <p:cNvPr id="570" name="Shape 570"/>
          <p:cNvPicPr preferRelativeResize="0"/>
          <p:nvPr/>
        </p:nvPicPr>
        <p:blipFill>
          <a:blip r:embed="rId3">
            <a:alphaModFix/>
          </a:blip>
          <a:stretch>
            <a:fillRect/>
          </a:stretch>
        </p:blipFill>
        <p:spPr>
          <a:xfrm>
            <a:off x="5242938" y="1335238"/>
            <a:ext cx="3277723" cy="327772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Example of Triples Expressed as Turtle</a:t>
            </a:r>
            <a:endParaRPr/>
          </a:p>
        </p:txBody>
      </p:sp>
      <p:sp>
        <p:nvSpPr>
          <p:cNvPr id="576" name="Shape 576"/>
          <p:cNvSpPr txBox="1"/>
          <p:nvPr/>
        </p:nvSpPr>
        <p:spPr>
          <a:xfrm>
            <a:off x="1856375" y="1423075"/>
            <a:ext cx="5151300" cy="327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Nunito"/>
                <a:ea typeface="Nunito"/>
                <a:cs typeface="Nunito"/>
                <a:sym typeface="Nunito"/>
              </a:rPr>
              <a:t>&lt;http://www.w3.org/People/Berners-Lee/card#i&gt;</a:t>
            </a:r>
            <a:endParaRPr sz="1200">
              <a:latin typeface="Nunito"/>
              <a:ea typeface="Nunito"/>
              <a:cs typeface="Nunito"/>
              <a:sym typeface="Nunito"/>
            </a:endParaRPr>
          </a:p>
          <a:p>
            <a:pPr marL="0" lvl="0" indent="457200" rtl="0">
              <a:spcBef>
                <a:spcPts val="0"/>
              </a:spcBef>
              <a:spcAft>
                <a:spcPts val="0"/>
              </a:spcAft>
              <a:buNone/>
            </a:pPr>
            <a:r>
              <a:rPr lang="en" sz="1200">
                <a:solidFill>
                  <a:srgbClr val="CC0000"/>
                </a:solidFill>
                <a:latin typeface="Nunito"/>
                <a:ea typeface="Nunito"/>
                <a:cs typeface="Nunito"/>
                <a:sym typeface="Nunito"/>
              </a:rPr>
              <a:t>&lt;http://www.w3.org/1999/02/22-rdf-syntax-ns#type&gt;</a:t>
            </a:r>
            <a:endParaRPr sz="1200">
              <a:solidFill>
                <a:srgbClr val="CC0000"/>
              </a:solidFill>
              <a:latin typeface="Nunito"/>
              <a:ea typeface="Nunito"/>
              <a:cs typeface="Nunito"/>
              <a:sym typeface="Nunito"/>
            </a:endParaRPr>
          </a:p>
          <a:p>
            <a:pPr marL="0" lvl="0" indent="457200" rtl="0">
              <a:spcBef>
                <a:spcPts val="0"/>
              </a:spcBef>
              <a:spcAft>
                <a:spcPts val="0"/>
              </a:spcAft>
              <a:buNone/>
            </a:pPr>
            <a:r>
              <a:rPr lang="en" sz="1200">
                <a:solidFill>
                  <a:srgbClr val="CC0000"/>
                </a:solidFill>
                <a:latin typeface="Nunito"/>
                <a:ea typeface="Nunito"/>
                <a:cs typeface="Nunito"/>
                <a:sym typeface="Nunito"/>
              </a:rPr>
              <a:t>&lt;http://xmlns.com/foaf/0.1/Person&gt; </a:t>
            </a:r>
            <a:r>
              <a:rPr lang="en" sz="1200">
                <a:solidFill>
                  <a:srgbClr val="134F5C"/>
                </a:solidFill>
                <a:latin typeface="Nunito"/>
                <a:ea typeface="Nunito"/>
                <a:cs typeface="Nunito"/>
                <a:sym typeface="Nunito"/>
              </a:rPr>
              <a:t>.</a:t>
            </a:r>
            <a:endParaRPr sz="1200">
              <a:solidFill>
                <a:srgbClr val="134F5C"/>
              </a:solidFill>
              <a:latin typeface="Nunito"/>
              <a:ea typeface="Nunito"/>
              <a:cs typeface="Nunito"/>
              <a:sym typeface="Nunito"/>
            </a:endParaRPr>
          </a:p>
          <a:p>
            <a:pPr marL="0" lvl="0" indent="0" rtl="0">
              <a:spcBef>
                <a:spcPts val="0"/>
              </a:spcBef>
              <a:spcAft>
                <a:spcPts val="0"/>
              </a:spcAft>
              <a:buNone/>
            </a:pPr>
            <a:r>
              <a:rPr lang="en" sz="1200">
                <a:latin typeface="Nunito"/>
                <a:ea typeface="Nunito"/>
                <a:cs typeface="Nunito"/>
                <a:sym typeface="Nunito"/>
              </a:rPr>
              <a:t>&lt;http://www.w3.org/People/Berners-Lee/card#i&gt;</a:t>
            </a:r>
            <a:endParaRPr sz="1200">
              <a:latin typeface="Nunito"/>
              <a:ea typeface="Nunito"/>
              <a:cs typeface="Nunito"/>
              <a:sym typeface="Nunito"/>
            </a:endParaRPr>
          </a:p>
          <a:p>
            <a:pPr marL="0" lvl="0" indent="457200" rtl="0">
              <a:spcBef>
                <a:spcPts val="0"/>
              </a:spcBef>
              <a:spcAft>
                <a:spcPts val="0"/>
              </a:spcAft>
              <a:buNone/>
            </a:pPr>
            <a:r>
              <a:rPr lang="en" sz="1200">
                <a:solidFill>
                  <a:srgbClr val="4C1130"/>
                </a:solidFill>
                <a:latin typeface="Nunito"/>
                <a:ea typeface="Nunito"/>
                <a:cs typeface="Nunito"/>
                <a:sym typeface="Nunito"/>
              </a:rPr>
              <a:t>&lt;http://xmlns.com/foaf/0.1/name&gt;</a:t>
            </a:r>
            <a:endParaRPr sz="1200">
              <a:solidFill>
                <a:srgbClr val="4C1130"/>
              </a:solidFill>
              <a:latin typeface="Nunito"/>
              <a:ea typeface="Nunito"/>
              <a:cs typeface="Nunito"/>
              <a:sym typeface="Nunito"/>
            </a:endParaRPr>
          </a:p>
          <a:p>
            <a:pPr marL="0" lvl="0" indent="457200" rtl="0">
              <a:spcBef>
                <a:spcPts val="0"/>
              </a:spcBef>
              <a:spcAft>
                <a:spcPts val="0"/>
              </a:spcAft>
              <a:buNone/>
            </a:pPr>
            <a:r>
              <a:rPr lang="en" sz="1200">
                <a:solidFill>
                  <a:srgbClr val="38761D"/>
                </a:solidFill>
                <a:latin typeface="Nunito"/>
                <a:ea typeface="Nunito"/>
                <a:cs typeface="Nunito"/>
                <a:sym typeface="Nunito"/>
              </a:rPr>
              <a:t>"Tim Berners-Lee"@en .</a:t>
            </a:r>
            <a:endParaRPr sz="1200">
              <a:solidFill>
                <a:srgbClr val="38761D"/>
              </a:solidFill>
              <a:latin typeface="Nunito"/>
              <a:ea typeface="Nunito"/>
              <a:cs typeface="Nunito"/>
              <a:sym typeface="Nunito"/>
            </a:endParaRPr>
          </a:p>
          <a:p>
            <a:pPr marL="0" lvl="0" indent="0" rtl="0">
              <a:spcBef>
                <a:spcPts val="0"/>
              </a:spcBef>
              <a:spcAft>
                <a:spcPts val="0"/>
              </a:spcAft>
              <a:buNone/>
            </a:pPr>
            <a:r>
              <a:rPr lang="en" sz="1200">
                <a:latin typeface="Nunito"/>
                <a:ea typeface="Nunito"/>
                <a:cs typeface="Nunito"/>
                <a:sym typeface="Nunito"/>
              </a:rPr>
              <a:t>&lt;http://www.w3.org/People/Berners-Lee/card#i&gt;</a:t>
            </a:r>
            <a:endParaRPr sz="1200">
              <a:latin typeface="Nunito"/>
              <a:ea typeface="Nunito"/>
              <a:cs typeface="Nunito"/>
              <a:sym typeface="Nunito"/>
            </a:endParaRPr>
          </a:p>
          <a:p>
            <a:pPr marL="0" lvl="0" indent="457200" rtl="0">
              <a:spcBef>
                <a:spcPts val="0"/>
              </a:spcBef>
              <a:spcAft>
                <a:spcPts val="0"/>
              </a:spcAft>
              <a:buNone/>
            </a:pPr>
            <a:r>
              <a:rPr lang="en" sz="1200">
                <a:solidFill>
                  <a:srgbClr val="4C1130"/>
                </a:solidFill>
                <a:latin typeface="Nunito"/>
                <a:ea typeface="Nunito"/>
                <a:cs typeface="Nunito"/>
                <a:sym typeface="Nunito"/>
              </a:rPr>
              <a:t>&lt;http://xmlns.com/foaf/0.1/name&gt;</a:t>
            </a:r>
            <a:endParaRPr sz="1200">
              <a:solidFill>
                <a:srgbClr val="4C1130"/>
              </a:solidFill>
              <a:latin typeface="Nunito"/>
              <a:ea typeface="Nunito"/>
              <a:cs typeface="Nunito"/>
              <a:sym typeface="Nunito"/>
            </a:endParaRPr>
          </a:p>
          <a:p>
            <a:pPr marL="0" lvl="0" indent="457200" rtl="0">
              <a:spcBef>
                <a:spcPts val="0"/>
              </a:spcBef>
              <a:spcAft>
                <a:spcPts val="0"/>
              </a:spcAft>
              <a:buNone/>
            </a:pPr>
            <a:r>
              <a:rPr lang="en" sz="1200">
                <a:solidFill>
                  <a:srgbClr val="7F6000"/>
                </a:solidFill>
                <a:latin typeface="Nunito"/>
                <a:ea typeface="Nunito"/>
                <a:cs typeface="Nunito"/>
                <a:sym typeface="Nunito"/>
              </a:rPr>
              <a:t>"Τιμ Μπέρνερς Λι"@gr .</a:t>
            </a:r>
            <a:endParaRPr sz="1200">
              <a:solidFill>
                <a:srgbClr val="7F6000"/>
              </a:solidFill>
              <a:latin typeface="Nunito"/>
              <a:ea typeface="Nunito"/>
              <a:cs typeface="Nunito"/>
              <a:sym typeface="Nunito"/>
            </a:endParaRPr>
          </a:p>
          <a:p>
            <a:pPr marL="0" lvl="0" indent="0" rtl="0">
              <a:spcBef>
                <a:spcPts val="0"/>
              </a:spcBef>
              <a:spcAft>
                <a:spcPts val="0"/>
              </a:spcAft>
              <a:buNone/>
            </a:pPr>
            <a:endParaRPr sz="1200">
              <a:solidFill>
                <a:srgbClr val="424242"/>
              </a:solidFill>
              <a:latin typeface="Nunito"/>
              <a:ea typeface="Nunito"/>
              <a:cs typeface="Nunito"/>
              <a:sym typeface="Nunito"/>
            </a:endParaRPr>
          </a:p>
          <a:p>
            <a:pPr marL="457200" lvl="0" indent="-304800" algn="ctr" rtl="0">
              <a:spcBef>
                <a:spcPts val="0"/>
              </a:spcBef>
              <a:spcAft>
                <a:spcPts val="0"/>
              </a:spcAft>
              <a:buClr>
                <a:srgbClr val="424242"/>
              </a:buClr>
              <a:buSzPts val="1200"/>
              <a:buFont typeface="Nunito"/>
              <a:buChar char="-"/>
            </a:pPr>
            <a:r>
              <a:rPr lang="en" sz="1200" i="1">
                <a:solidFill>
                  <a:srgbClr val="424242"/>
                </a:solidFill>
                <a:latin typeface="Nunito"/>
                <a:ea typeface="Nunito"/>
                <a:cs typeface="Nunito"/>
                <a:sym typeface="Nunito"/>
              </a:rPr>
              <a:t>Same as - </a:t>
            </a:r>
            <a:endParaRPr sz="1200" i="1">
              <a:solidFill>
                <a:srgbClr val="424242"/>
              </a:solidFill>
              <a:latin typeface="Nunito"/>
              <a:ea typeface="Nunito"/>
              <a:cs typeface="Nunito"/>
              <a:sym typeface="Nunito"/>
            </a:endParaRPr>
          </a:p>
          <a:p>
            <a:pPr marL="0" lvl="0" indent="0" rtl="0">
              <a:spcBef>
                <a:spcPts val="0"/>
              </a:spcBef>
              <a:spcAft>
                <a:spcPts val="0"/>
              </a:spcAft>
              <a:buNone/>
            </a:pPr>
            <a:endParaRPr sz="1200">
              <a:solidFill>
                <a:srgbClr val="424242"/>
              </a:solidFill>
              <a:latin typeface="Nunito"/>
              <a:ea typeface="Nunito"/>
              <a:cs typeface="Nunito"/>
              <a:sym typeface="Nunito"/>
            </a:endParaRPr>
          </a:p>
          <a:p>
            <a:pPr marL="0" lvl="0" indent="0" rtl="0">
              <a:spcBef>
                <a:spcPts val="0"/>
              </a:spcBef>
              <a:spcAft>
                <a:spcPts val="0"/>
              </a:spcAft>
              <a:buNone/>
            </a:pPr>
            <a:r>
              <a:rPr lang="en" sz="1200">
                <a:solidFill>
                  <a:srgbClr val="424242"/>
                </a:solidFill>
                <a:latin typeface="Nunito"/>
                <a:ea typeface="Nunito"/>
                <a:cs typeface="Nunito"/>
                <a:sym typeface="Nunito"/>
              </a:rPr>
              <a:t>@prefix foaf: &lt;http://xmlns.com/foaf/0.1/&gt; .</a:t>
            </a:r>
            <a:endParaRPr sz="1200">
              <a:solidFill>
                <a:srgbClr val="424242"/>
              </a:solidFill>
              <a:latin typeface="Nunito"/>
              <a:ea typeface="Nunito"/>
              <a:cs typeface="Nunito"/>
              <a:sym typeface="Nunito"/>
            </a:endParaRPr>
          </a:p>
          <a:p>
            <a:pPr marL="0" lvl="0" indent="0" rtl="0">
              <a:spcBef>
                <a:spcPts val="0"/>
              </a:spcBef>
              <a:spcAft>
                <a:spcPts val="0"/>
              </a:spcAft>
              <a:buNone/>
            </a:pPr>
            <a:endParaRPr sz="1200">
              <a:solidFill>
                <a:srgbClr val="424242"/>
              </a:solidFill>
              <a:latin typeface="Nunito"/>
              <a:ea typeface="Nunito"/>
              <a:cs typeface="Nunito"/>
              <a:sym typeface="Nunito"/>
            </a:endParaRPr>
          </a:p>
          <a:p>
            <a:pPr marL="0" lvl="0" indent="0" rtl="0">
              <a:spcBef>
                <a:spcPts val="0"/>
              </a:spcBef>
              <a:spcAft>
                <a:spcPts val="0"/>
              </a:spcAft>
              <a:buNone/>
            </a:pPr>
            <a:r>
              <a:rPr lang="en" sz="1200">
                <a:latin typeface="Nunito"/>
                <a:ea typeface="Nunito"/>
                <a:cs typeface="Nunito"/>
                <a:sym typeface="Nunito"/>
              </a:rPr>
              <a:t>&lt;http://www.w3.org/People/Berners-Lee/card#i&gt;</a:t>
            </a:r>
            <a:r>
              <a:rPr lang="en" sz="1200">
                <a:solidFill>
                  <a:srgbClr val="424242"/>
                </a:solidFill>
                <a:latin typeface="Nunito"/>
                <a:ea typeface="Nunito"/>
                <a:cs typeface="Nunito"/>
                <a:sym typeface="Nunito"/>
              </a:rPr>
              <a:t> </a:t>
            </a:r>
            <a:r>
              <a:rPr lang="en" sz="1200">
                <a:solidFill>
                  <a:srgbClr val="CC0000"/>
                </a:solidFill>
                <a:latin typeface="Nunito"/>
                <a:ea typeface="Nunito"/>
                <a:cs typeface="Nunito"/>
                <a:sym typeface="Nunito"/>
              </a:rPr>
              <a:t>a foaf:Person</a:t>
            </a:r>
            <a:r>
              <a:rPr lang="en" sz="1200">
                <a:solidFill>
                  <a:srgbClr val="424242"/>
                </a:solidFill>
                <a:latin typeface="Nunito"/>
                <a:ea typeface="Nunito"/>
                <a:cs typeface="Nunito"/>
                <a:sym typeface="Nunito"/>
              </a:rPr>
              <a:t> ;</a:t>
            </a:r>
            <a:endParaRPr sz="1200">
              <a:solidFill>
                <a:srgbClr val="424242"/>
              </a:solidFill>
              <a:latin typeface="Nunito"/>
              <a:ea typeface="Nunito"/>
              <a:cs typeface="Nunito"/>
              <a:sym typeface="Nunito"/>
            </a:endParaRPr>
          </a:p>
          <a:p>
            <a:pPr marL="0" lvl="0" indent="457200" rtl="0">
              <a:spcBef>
                <a:spcPts val="0"/>
              </a:spcBef>
              <a:spcAft>
                <a:spcPts val="0"/>
              </a:spcAft>
              <a:buNone/>
            </a:pPr>
            <a:r>
              <a:rPr lang="en" sz="1200">
                <a:solidFill>
                  <a:srgbClr val="4C1130"/>
                </a:solidFill>
                <a:latin typeface="Nunito"/>
                <a:ea typeface="Nunito"/>
                <a:cs typeface="Nunito"/>
                <a:sym typeface="Nunito"/>
              </a:rPr>
              <a:t>foaf:name</a:t>
            </a:r>
            <a:r>
              <a:rPr lang="en" sz="1200">
                <a:solidFill>
                  <a:srgbClr val="38761D"/>
                </a:solidFill>
                <a:latin typeface="Nunito"/>
                <a:ea typeface="Nunito"/>
                <a:cs typeface="Nunito"/>
                <a:sym typeface="Nunito"/>
              </a:rPr>
              <a:t> "Tim Berners-Lee"@en</a:t>
            </a:r>
            <a:r>
              <a:rPr lang="en" sz="1200">
                <a:solidFill>
                  <a:srgbClr val="424242"/>
                </a:solidFill>
                <a:latin typeface="Nunito"/>
                <a:ea typeface="Nunito"/>
                <a:cs typeface="Nunito"/>
                <a:sym typeface="Nunito"/>
              </a:rPr>
              <a:t> , </a:t>
            </a:r>
            <a:r>
              <a:rPr lang="en" sz="1200">
                <a:solidFill>
                  <a:srgbClr val="7F6000"/>
                </a:solidFill>
                <a:latin typeface="Nunito"/>
                <a:ea typeface="Nunito"/>
                <a:cs typeface="Nunito"/>
                <a:sym typeface="Nunito"/>
              </a:rPr>
              <a:t>"Τιμ Μπέρνερς Λι"@gr</a:t>
            </a:r>
            <a:r>
              <a:rPr lang="en" sz="1200">
                <a:solidFill>
                  <a:srgbClr val="424242"/>
                </a:solidFill>
                <a:latin typeface="Nunito"/>
                <a:ea typeface="Nunito"/>
                <a:cs typeface="Nunito"/>
                <a:sym typeface="Nunito"/>
              </a:rPr>
              <a:t> .</a:t>
            </a:r>
            <a:endParaRPr sz="1200">
              <a:solidFill>
                <a:srgbClr val="424242"/>
              </a:solidFill>
              <a:latin typeface="Nunito"/>
              <a:ea typeface="Nunito"/>
              <a:cs typeface="Nunito"/>
              <a:sym typeface="Nunito"/>
            </a:endParaRPr>
          </a:p>
          <a:p>
            <a:pPr marL="1371600" lvl="0" indent="0" rtl="0">
              <a:spcBef>
                <a:spcPts val="0"/>
              </a:spcBef>
              <a:spcAft>
                <a:spcPts val="0"/>
              </a:spcAft>
              <a:buNone/>
            </a:pPr>
            <a:endParaRPr sz="1200">
              <a:solidFill>
                <a:srgbClr val="424242"/>
              </a:solidFill>
              <a:latin typeface="Nunito"/>
              <a:ea typeface="Nunito"/>
              <a:cs typeface="Nunito"/>
              <a:sym typeface="Nunito"/>
            </a:endParaRPr>
          </a:p>
          <a:p>
            <a:pPr marL="1371600" lvl="0" indent="0" rtl="0">
              <a:spcBef>
                <a:spcPts val="0"/>
              </a:spcBef>
              <a:spcAft>
                <a:spcPts val="0"/>
              </a:spcAft>
              <a:buNone/>
            </a:pPr>
            <a:endParaRPr sz="1200">
              <a:solidFill>
                <a:srgbClr val="424242"/>
              </a:solidFill>
              <a:latin typeface="Nunito"/>
              <a:ea typeface="Nunito"/>
              <a:cs typeface="Nunito"/>
              <a:sym typeface="Nun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Example of Triples Expressed as Turtle</a:t>
            </a:r>
            <a:endParaRPr/>
          </a:p>
        </p:txBody>
      </p:sp>
      <p:sp>
        <p:nvSpPr>
          <p:cNvPr id="582" name="Shape 582"/>
          <p:cNvSpPr txBox="1">
            <a:spLocks noGrp="1"/>
          </p:cNvSpPr>
          <p:nvPr>
            <p:ph type="body" idx="1"/>
          </p:nvPr>
        </p:nvSpPr>
        <p:spPr>
          <a:xfrm>
            <a:off x="1303800" y="1302025"/>
            <a:ext cx="7030500" cy="3677400"/>
          </a:xfrm>
          <a:prstGeom prst="rect">
            <a:avLst/>
          </a:prstGeom>
        </p:spPr>
        <p:txBody>
          <a:bodyPr spcFirstLastPara="1" wrap="square" lIns="91425" tIns="91425" rIns="91425" bIns="91425" anchor="t" anchorCtr="0">
            <a:noAutofit/>
          </a:bodyPr>
          <a:lstStyle/>
          <a:p>
            <a:pPr marL="279400" lvl="0" indent="0" rtl="0">
              <a:spcBef>
                <a:spcPts val="0"/>
              </a:spcBef>
              <a:spcAft>
                <a:spcPts val="0"/>
              </a:spcAft>
              <a:buNone/>
            </a:pPr>
            <a:r>
              <a:rPr lang="en"/>
              <a:t>@prefix foaf: &lt;http://xmlns.com/foaf/0.1/&gt; .</a:t>
            </a:r>
            <a:endParaRPr/>
          </a:p>
          <a:p>
            <a:pPr marL="279400" lvl="0" indent="0" rtl="0">
              <a:spcBef>
                <a:spcPts val="0"/>
              </a:spcBef>
              <a:spcAft>
                <a:spcPts val="0"/>
              </a:spcAft>
              <a:buNone/>
            </a:pPr>
            <a:r>
              <a:rPr lang="en"/>
              <a:t>@prefix rdfs: &lt;http://www.w3.org/2000/01/rdf-schema#&gt; .</a:t>
            </a:r>
            <a:endParaRPr/>
          </a:p>
          <a:p>
            <a:pPr marL="279400" lvl="0" indent="0" rtl="0">
              <a:spcBef>
                <a:spcPts val="0"/>
              </a:spcBef>
              <a:spcAft>
                <a:spcPts val="0"/>
              </a:spcAft>
              <a:buNone/>
            </a:pPr>
            <a:r>
              <a:rPr lang="en"/>
              <a:t>@prefix corp: &lt;http://www.example.org/corp#&gt; .</a:t>
            </a:r>
            <a:endParaRPr/>
          </a:p>
          <a:p>
            <a:pPr marL="279400" lvl="0" indent="0" rtl="0">
              <a:spcBef>
                <a:spcPts val="0"/>
              </a:spcBef>
              <a:spcAft>
                <a:spcPts val="0"/>
              </a:spcAft>
              <a:buNone/>
            </a:pPr>
            <a:endParaRPr/>
          </a:p>
          <a:p>
            <a:pPr marL="279400" lvl="0" indent="0" rtl="0">
              <a:spcBef>
                <a:spcPts val="0"/>
              </a:spcBef>
              <a:spcAft>
                <a:spcPts val="0"/>
              </a:spcAft>
              <a:buNone/>
            </a:pPr>
            <a:r>
              <a:rPr lang="en"/>
              <a:t>&lt;http://www.pipian.com/people/pipian/card#me&gt; a foaf:Person;</a:t>
            </a:r>
            <a:endParaRPr/>
          </a:p>
          <a:p>
            <a:pPr marL="279400" lvl="0" indent="0" rtl="0">
              <a:spcBef>
                <a:spcPts val="0"/>
              </a:spcBef>
              <a:spcAft>
                <a:spcPts val="0"/>
              </a:spcAft>
              <a:buNone/>
            </a:pPr>
            <a:r>
              <a:rPr lang="en"/>
              <a:t> 	foaf:name "Ian Jacobi"@en, "イアン・ジャコービ"@jp ;</a:t>
            </a:r>
            <a:endParaRPr/>
          </a:p>
          <a:p>
            <a:pPr marL="279400" lvl="0" indent="0" rtl="0">
              <a:spcBef>
                <a:spcPts val="0"/>
              </a:spcBef>
              <a:spcAft>
                <a:spcPts val="0"/>
              </a:spcAft>
              <a:buNone/>
            </a:pPr>
            <a:r>
              <a:rPr lang="en"/>
              <a:t> 	foaf:age 24 ;</a:t>
            </a:r>
            <a:endParaRPr/>
          </a:p>
          <a:p>
            <a:pPr marL="279400" lvl="0" indent="0" rtl="0">
              <a:spcBef>
                <a:spcPts val="0"/>
              </a:spcBef>
              <a:spcAft>
                <a:spcPts val="0"/>
              </a:spcAft>
              <a:buNone/>
            </a:pPr>
            <a:r>
              <a:rPr lang="en"/>
              <a:t> 	&lt;http://purl.org/vocab/relationship/collaboratesWith&gt; [</a:t>
            </a:r>
            <a:endParaRPr/>
          </a:p>
          <a:p>
            <a:pPr marL="279400" lvl="0" indent="0" rtl="0">
              <a:spcBef>
                <a:spcPts val="0"/>
              </a:spcBef>
              <a:spcAft>
                <a:spcPts val="0"/>
              </a:spcAft>
              <a:buNone/>
            </a:pPr>
            <a:r>
              <a:rPr lang="en"/>
              <a:t>      	is corp:director of [</a:t>
            </a:r>
            <a:endParaRPr/>
          </a:p>
          <a:p>
            <a:pPr marL="279400" lvl="0" indent="0" rtl="0">
              <a:spcBef>
                <a:spcPts val="0"/>
              </a:spcBef>
              <a:spcAft>
                <a:spcPts val="0"/>
              </a:spcAft>
              <a:buNone/>
            </a:pPr>
            <a:r>
              <a:rPr lang="en"/>
              <a:t>      	rdfs:label "World Wide Web Consortium"@en ] ] .</a:t>
            </a:r>
            <a:endParaRPr/>
          </a:p>
          <a:p>
            <a:pPr marL="279400" lvl="0" indent="0" rtl="0">
              <a:spcBef>
                <a:spcPts val="0"/>
              </a:spcBef>
              <a:spcAft>
                <a:spcPts val="0"/>
              </a:spcAft>
              <a:buNone/>
            </a:pPr>
            <a:endParaRPr/>
          </a:p>
          <a:p>
            <a:pPr marL="279400" lvl="0" indent="0"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Linking Data: Reconciliation</a:t>
            </a:r>
            <a:endParaRPr/>
          </a:p>
        </p:txBody>
      </p:sp>
      <p:sp>
        <p:nvSpPr>
          <p:cNvPr id="588" name="Shape 588"/>
          <p:cNvSpPr txBox="1">
            <a:spLocks noGrp="1"/>
          </p:cNvSpPr>
          <p:nvPr>
            <p:ph type="body" idx="1"/>
          </p:nvPr>
        </p:nvSpPr>
        <p:spPr>
          <a:xfrm>
            <a:off x="1303800" y="1359425"/>
            <a:ext cx="7030500" cy="2541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Vocabulary </a:t>
            </a:r>
            <a:r>
              <a:rPr lang="en" sz="1800" b="1"/>
              <a:t>reconciliation </a:t>
            </a:r>
            <a:r>
              <a:rPr lang="en" sz="1800"/>
              <a:t>is a process where automated systems use terms from unstandardized metadata to search controlled vocabularies and return URIs.</a:t>
            </a:r>
            <a:endParaRPr sz="1800"/>
          </a:p>
          <a:p>
            <a:pPr marL="457200" lvl="0" indent="-342900" rtl="0">
              <a:spcBef>
                <a:spcPts val="0"/>
              </a:spcBef>
              <a:spcAft>
                <a:spcPts val="0"/>
              </a:spcAft>
              <a:buSzPts val="1800"/>
              <a:buChar char="●"/>
            </a:pPr>
            <a:r>
              <a:rPr lang="en" sz="1800"/>
              <a:t>Reconciliation is an integral part of linking data to other datasets.</a:t>
            </a:r>
            <a:endParaRPr sz="1800"/>
          </a:p>
        </p:txBody>
      </p:sp>
      <p:pic>
        <p:nvPicPr>
          <p:cNvPr id="589" name="Shape 589"/>
          <p:cNvPicPr preferRelativeResize="0"/>
          <p:nvPr/>
        </p:nvPicPr>
        <p:blipFill>
          <a:blip r:embed="rId3">
            <a:alphaModFix/>
          </a:blip>
          <a:stretch>
            <a:fillRect/>
          </a:stretch>
        </p:blipFill>
        <p:spPr>
          <a:xfrm>
            <a:off x="2440500" y="3012000"/>
            <a:ext cx="4263002" cy="2131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Introductions	</a:t>
            </a:r>
            <a:endParaRPr/>
          </a:p>
        </p:txBody>
      </p:sp>
      <p:sp>
        <p:nvSpPr>
          <p:cNvPr id="306" name="Shape 306"/>
          <p:cNvSpPr txBox="1">
            <a:spLocks noGrp="1"/>
          </p:cNvSpPr>
          <p:nvPr>
            <p:ph type="body" idx="1"/>
          </p:nvPr>
        </p:nvSpPr>
        <p:spPr>
          <a:xfrm>
            <a:off x="1303800" y="1990050"/>
            <a:ext cx="3918300" cy="14565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Introduce yourself and tell us why you are here today. </a:t>
            </a:r>
            <a:endParaRPr/>
          </a:p>
        </p:txBody>
      </p:sp>
      <p:pic>
        <p:nvPicPr>
          <p:cNvPr id="307" name="Shape 307"/>
          <p:cNvPicPr preferRelativeResize="0"/>
          <p:nvPr/>
        </p:nvPicPr>
        <p:blipFill>
          <a:blip r:embed="rId3">
            <a:alphaModFix/>
          </a:blip>
          <a:stretch>
            <a:fillRect/>
          </a:stretch>
        </p:blipFill>
        <p:spPr>
          <a:xfrm>
            <a:off x="5650249" y="1990050"/>
            <a:ext cx="2598199" cy="2690701"/>
          </a:xfrm>
          <a:prstGeom prst="rect">
            <a:avLst/>
          </a:prstGeom>
          <a:noFill/>
          <a:ln>
            <a:noFill/>
          </a:ln>
        </p:spPr>
      </p:pic>
      <p:pic>
        <p:nvPicPr>
          <p:cNvPr id="308" name="Shape 308"/>
          <p:cNvPicPr preferRelativeResize="0"/>
          <p:nvPr/>
        </p:nvPicPr>
        <p:blipFill>
          <a:blip r:embed="rId4">
            <a:alphaModFix/>
          </a:blip>
          <a:stretch>
            <a:fillRect/>
          </a:stretch>
        </p:blipFill>
        <p:spPr>
          <a:xfrm>
            <a:off x="5572625" y="1144100"/>
            <a:ext cx="2913225" cy="35366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OpenRefine for Data Cleaning and Linking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00" name="Shape 60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OpenRefine is powerful tool for working with messy data: cleaning it; transforming it from one format into another; and extending it with web services and external data.</a:t>
            </a:r>
            <a:endParaRPr/>
          </a:p>
          <a:p>
            <a:pPr marL="0" lvl="0" indent="0" rtl="0">
              <a:spcBef>
                <a:spcPts val="1600"/>
              </a:spcBef>
              <a:spcAft>
                <a:spcPts val="0"/>
              </a:spcAft>
              <a:buNone/>
            </a:pPr>
            <a:r>
              <a:rPr lang="en"/>
              <a:t>You can use OpenRefine to:</a:t>
            </a:r>
            <a:endParaRPr/>
          </a:p>
          <a:p>
            <a:pPr marL="457200" lvl="0" indent="-311150" rtl="0">
              <a:spcBef>
                <a:spcPts val="1600"/>
              </a:spcBef>
              <a:spcAft>
                <a:spcPts val="0"/>
              </a:spcAft>
              <a:buSzPts val="1300"/>
              <a:buChar char="●"/>
            </a:pPr>
            <a:r>
              <a:rPr lang="en"/>
              <a:t>Get an overview of a data set</a:t>
            </a:r>
            <a:endParaRPr/>
          </a:p>
          <a:p>
            <a:pPr marL="457200" lvl="0" indent="-311150" rtl="0">
              <a:spcBef>
                <a:spcPts val="0"/>
              </a:spcBef>
              <a:spcAft>
                <a:spcPts val="0"/>
              </a:spcAft>
              <a:buSzPts val="1300"/>
              <a:buChar char="●"/>
            </a:pPr>
            <a:r>
              <a:rPr lang="en"/>
              <a:t>Split data up into more granular parts</a:t>
            </a:r>
            <a:endParaRPr/>
          </a:p>
          <a:p>
            <a:pPr marL="457200" lvl="0" indent="-311150" rtl="0">
              <a:spcBef>
                <a:spcPts val="0"/>
              </a:spcBef>
              <a:spcAft>
                <a:spcPts val="0"/>
              </a:spcAft>
              <a:buSzPts val="1300"/>
              <a:buChar char="●"/>
            </a:pPr>
            <a:r>
              <a:rPr lang="en"/>
              <a:t>Clean up tabular data by removing inconsistencies in format and terminology</a:t>
            </a:r>
            <a:endParaRPr/>
          </a:p>
          <a:p>
            <a:pPr marL="457200" lvl="0" indent="-311150" rtl="0">
              <a:spcBef>
                <a:spcPts val="0"/>
              </a:spcBef>
              <a:spcAft>
                <a:spcPts val="0"/>
              </a:spcAft>
              <a:buSzPts val="1300"/>
              <a:buChar char="●"/>
            </a:pPr>
            <a:r>
              <a:rPr lang="en"/>
              <a:t>Enhance a data set with data from other sources</a:t>
            </a:r>
            <a:endParaRPr/>
          </a:p>
          <a:p>
            <a:pPr marL="0" lvl="0" indent="0" rtl="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pic>
        <p:nvPicPr>
          <p:cNvPr id="601" name="Shape 601"/>
          <p:cNvPicPr preferRelativeResize="0"/>
          <p:nvPr/>
        </p:nvPicPr>
        <p:blipFill>
          <a:blip r:embed="rId3">
            <a:alphaModFix/>
          </a:blip>
          <a:stretch>
            <a:fillRect/>
          </a:stretch>
        </p:blipFill>
        <p:spPr>
          <a:xfrm>
            <a:off x="0" y="345374"/>
            <a:ext cx="9143999" cy="15057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Installing OpenRefine</a:t>
            </a:r>
            <a:endParaRPr/>
          </a:p>
        </p:txBody>
      </p:sp>
      <p:sp>
        <p:nvSpPr>
          <p:cNvPr id="607" name="Shape 60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http://www.openrefine.org</a:t>
            </a:r>
            <a:r>
              <a:rPr lang="en"/>
              <a:t> → Download → OpenRefine 2.8</a:t>
            </a:r>
            <a:endParaRPr/>
          </a:p>
          <a:p>
            <a:pPr marL="457200" lvl="0" indent="-311150">
              <a:spcBef>
                <a:spcPts val="1600"/>
              </a:spcBef>
              <a:spcAft>
                <a:spcPts val="0"/>
              </a:spcAft>
              <a:buSzPts val="1300"/>
              <a:buChar char="●"/>
            </a:pPr>
            <a:r>
              <a:rPr lang="en"/>
              <a:t>Windows Kit</a:t>
            </a:r>
            <a:endParaRPr/>
          </a:p>
          <a:p>
            <a:pPr marL="914400" lvl="1" indent="-298450">
              <a:spcBef>
                <a:spcPts val="0"/>
              </a:spcBef>
              <a:spcAft>
                <a:spcPts val="0"/>
              </a:spcAft>
              <a:buSzPts val="1100"/>
              <a:buChar char="○"/>
            </a:pPr>
            <a:r>
              <a:rPr lang="en"/>
              <a:t>Download the ZIP archive.</a:t>
            </a:r>
            <a:endParaRPr/>
          </a:p>
          <a:p>
            <a:pPr marL="914400" lvl="1" indent="-298450">
              <a:spcBef>
                <a:spcPts val="0"/>
              </a:spcBef>
              <a:spcAft>
                <a:spcPts val="0"/>
              </a:spcAft>
              <a:buSzPts val="1100"/>
              <a:buChar char="○"/>
            </a:pPr>
            <a:r>
              <a:rPr lang="en"/>
              <a:t>Unzip &amp; extract the contents of the archive to a folder of your choice.</a:t>
            </a:r>
            <a:endParaRPr/>
          </a:p>
          <a:p>
            <a:pPr marL="914400" lvl="1" indent="-298450">
              <a:spcBef>
                <a:spcPts val="0"/>
              </a:spcBef>
              <a:spcAft>
                <a:spcPts val="0"/>
              </a:spcAft>
              <a:buSzPts val="1100"/>
              <a:buChar char="○"/>
            </a:pPr>
            <a:r>
              <a:rPr lang="en"/>
              <a:t>To launch OpenRefine, double-click on openrefine.exe.</a:t>
            </a:r>
            <a:endParaRPr/>
          </a:p>
          <a:p>
            <a:pPr marL="457200" lvl="0" indent="-311150">
              <a:spcBef>
                <a:spcPts val="0"/>
              </a:spcBef>
              <a:spcAft>
                <a:spcPts val="0"/>
              </a:spcAft>
              <a:buSzPts val="1300"/>
              <a:buChar char="●"/>
            </a:pPr>
            <a:r>
              <a:rPr lang="en"/>
              <a:t>Mac Kit</a:t>
            </a:r>
            <a:endParaRPr/>
          </a:p>
          <a:p>
            <a:pPr marL="914400" lvl="1" indent="-298450">
              <a:spcBef>
                <a:spcPts val="0"/>
              </a:spcBef>
              <a:spcAft>
                <a:spcPts val="0"/>
              </a:spcAft>
              <a:buSzPts val="1100"/>
              <a:buChar char="○"/>
            </a:pPr>
            <a:r>
              <a:rPr lang="en"/>
              <a:t>Download the DMG file.</a:t>
            </a:r>
            <a:endParaRPr/>
          </a:p>
          <a:p>
            <a:pPr marL="914400" lvl="1" indent="-298450">
              <a:spcBef>
                <a:spcPts val="0"/>
              </a:spcBef>
              <a:spcAft>
                <a:spcPts val="0"/>
              </a:spcAft>
              <a:buSzPts val="1100"/>
              <a:buChar char="○"/>
            </a:pPr>
            <a:r>
              <a:rPr lang="en"/>
              <a:t>Open the disk image &amp; drag the OpenRefine icon into the Applications folder.</a:t>
            </a:r>
            <a:endParaRPr/>
          </a:p>
          <a:p>
            <a:pPr marL="914400" lvl="1" indent="-298450">
              <a:spcBef>
                <a:spcPts val="0"/>
              </a:spcBef>
              <a:spcAft>
                <a:spcPts val="0"/>
              </a:spcAft>
              <a:buSzPts val="1100"/>
              <a:buChar char="○"/>
            </a:pPr>
            <a:r>
              <a:rPr lang="en"/>
              <a:t>Double-click on the icon to start OpenRefine.</a:t>
            </a: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Installing OpenRefine</a:t>
            </a:r>
            <a:endParaRPr/>
          </a:p>
        </p:txBody>
      </p:sp>
      <p:sp>
        <p:nvSpPr>
          <p:cNvPr id="613" name="Shape 613"/>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OpenRefine runs locally on your computer. It does not require an internet connection, unless you want to reconcile your data with external sources.</a:t>
            </a:r>
            <a:endParaRPr/>
          </a:p>
          <a:p>
            <a:pPr marL="0" lvl="0" indent="0">
              <a:spcBef>
                <a:spcPts val="1600"/>
              </a:spcBef>
              <a:spcAft>
                <a:spcPts val="0"/>
              </a:spcAft>
              <a:buNone/>
            </a:pPr>
            <a:r>
              <a:rPr lang="en"/>
              <a:t>If you close your browser, you can get back to OpenRefine by pointing it here: </a:t>
            </a:r>
            <a:r>
              <a:rPr lang="en" b="1" u="sng">
                <a:solidFill>
                  <a:schemeClr val="hlink"/>
                </a:solidFill>
                <a:hlinkClick r:id="rId3"/>
              </a:rPr>
              <a:t>http://127.0.0.1:3333/</a:t>
            </a:r>
            <a:r>
              <a:rPr lang="en"/>
              <a:t> or </a:t>
            </a:r>
            <a:r>
              <a:rPr lang="en" b="1" u="sng">
                <a:solidFill>
                  <a:schemeClr val="hlink"/>
                </a:solidFill>
                <a:hlinkClick r:id="rId4"/>
              </a:rPr>
              <a:t>http://localhost:3333</a:t>
            </a:r>
            <a:endParaRPr b="1"/>
          </a:p>
          <a:p>
            <a:pPr marL="0" lvl="0" indent="0">
              <a:spcBef>
                <a:spcPts val="1600"/>
              </a:spcBef>
              <a:spcAft>
                <a:spcPts val="1600"/>
              </a:spcAft>
              <a:buNone/>
            </a:pPr>
            <a:r>
              <a:rPr lang="en"/>
              <a:t>Your data is not stored online or shared with anyone.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Sample Data Set</a:t>
            </a:r>
            <a:endParaRPr/>
          </a:p>
        </p:txBody>
      </p:sp>
      <p:sp>
        <p:nvSpPr>
          <p:cNvPr id="619" name="Shape 61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data set we’ll be using is a subset of the Powerhouse Museum Objects Database, which was made available under a CC-BY-NC license. The original data set has over 75,000 objects, but for simplicity, the test data set is a csv file with 1095 objects.</a:t>
            </a:r>
            <a:endParaRPr/>
          </a:p>
          <a:p>
            <a:pPr marL="0" lvl="0" indent="0" rtl="0">
              <a:spcBef>
                <a:spcPts val="1600"/>
              </a:spcBef>
              <a:spcAft>
                <a:spcPts val="0"/>
              </a:spcAft>
              <a:buNone/>
            </a:pPr>
            <a:r>
              <a:rPr lang="en" u="sng">
                <a:solidFill>
                  <a:schemeClr val="accent5"/>
                </a:solidFill>
                <a:hlinkClick r:id="rId3"/>
              </a:rPr>
              <a:t>http://bit.ly/vv_data</a:t>
            </a:r>
            <a:endParaRPr/>
          </a:p>
          <a:p>
            <a:pPr marL="0" lvl="0" indent="0">
              <a:spcBef>
                <a:spcPts val="1600"/>
              </a:spcBef>
              <a:spcAft>
                <a:spcPts val="16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OpenRefine Activity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Getting Started</a:t>
            </a:r>
            <a:endParaRPr/>
          </a:p>
        </p:txBody>
      </p:sp>
      <p:sp>
        <p:nvSpPr>
          <p:cNvPr id="630" name="Shape 63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Creating a project</a:t>
            </a:r>
            <a:endParaRPr/>
          </a:p>
          <a:p>
            <a:pPr marL="457200" lvl="0" indent="-311150" rtl="0">
              <a:spcBef>
                <a:spcPts val="1600"/>
              </a:spcBef>
              <a:spcAft>
                <a:spcPts val="0"/>
              </a:spcAft>
              <a:buSzPts val="1300"/>
              <a:buChar char="●"/>
            </a:pPr>
            <a:r>
              <a:rPr lang="en"/>
              <a:t>File formats, create/open/import</a:t>
            </a:r>
            <a:endParaRPr/>
          </a:p>
          <a:p>
            <a:pPr marL="0" lvl="0" indent="0" rtl="0">
              <a:spcBef>
                <a:spcPts val="1600"/>
              </a:spcBef>
              <a:spcAft>
                <a:spcPts val="0"/>
              </a:spcAft>
              <a:buNone/>
            </a:pPr>
            <a:r>
              <a:rPr lang="en"/>
              <a:t>Exploring your data</a:t>
            </a:r>
            <a:endParaRPr/>
          </a:p>
          <a:p>
            <a:pPr marL="457200" lvl="0" indent="-311150" rtl="0">
              <a:spcBef>
                <a:spcPts val="1600"/>
              </a:spcBef>
              <a:spcAft>
                <a:spcPts val="0"/>
              </a:spcAft>
              <a:buSzPts val="1300"/>
              <a:buChar char="●"/>
            </a:pPr>
            <a:r>
              <a:rPr lang="en"/>
              <a:t>Rows, column headers, menus, “All” column, quick data review to make sure it looks ok</a:t>
            </a:r>
            <a:endParaRPr/>
          </a:p>
          <a:p>
            <a:pPr marL="0" lvl="0" indent="0">
              <a:spcBef>
                <a:spcPts val="1600"/>
              </a:spcBef>
              <a:spcAft>
                <a:spcPts val="0"/>
              </a:spcAft>
              <a:buNone/>
            </a:pPr>
            <a:r>
              <a:rPr lang="en"/>
              <a:t>Manipulating columns</a:t>
            </a:r>
            <a:endParaRPr/>
          </a:p>
          <a:p>
            <a:pPr marL="457200" lvl="0" indent="-311150">
              <a:spcBef>
                <a:spcPts val="1600"/>
              </a:spcBef>
              <a:spcAft>
                <a:spcPts val="0"/>
              </a:spcAft>
              <a:buSzPts val="1300"/>
              <a:buChar char="●"/>
            </a:pPr>
            <a:r>
              <a:rPr lang="en"/>
              <a:t>Collapse, expand, rearrange, remove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Analyzing and Fixing Data</a:t>
            </a:r>
            <a:endParaRPr/>
          </a:p>
        </p:txBody>
      </p:sp>
      <p:sp>
        <p:nvSpPr>
          <p:cNvPr id="636" name="Shape 63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Faceting</a:t>
            </a:r>
            <a:endParaRPr/>
          </a:p>
          <a:p>
            <a:pPr marL="457200" lvl="0" indent="-311150" rtl="0">
              <a:spcBef>
                <a:spcPts val="1600"/>
              </a:spcBef>
              <a:spcAft>
                <a:spcPts val="0"/>
              </a:spcAft>
              <a:buSzPts val="1300"/>
              <a:buChar char="●"/>
            </a:pPr>
            <a:r>
              <a:rPr lang="en"/>
              <a:t>Facet by text on height (we’ll do more with this later)</a:t>
            </a:r>
            <a:endParaRPr/>
          </a:p>
          <a:p>
            <a:pPr marL="457200" lvl="0" indent="-311150" rtl="0">
              <a:spcBef>
                <a:spcPts val="0"/>
              </a:spcBef>
              <a:spcAft>
                <a:spcPts val="0"/>
              </a:spcAft>
              <a:buSzPts val="1300"/>
              <a:buChar char="●"/>
            </a:pPr>
            <a:r>
              <a:rPr lang="en"/>
              <a:t>Facet by blank on categories</a:t>
            </a:r>
            <a:endParaRPr/>
          </a:p>
          <a:p>
            <a:pPr marL="457200" lvl="0" indent="-311150" rtl="0">
              <a:spcBef>
                <a:spcPts val="0"/>
              </a:spcBef>
              <a:spcAft>
                <a:spcPts val="0"/>
              </a:spcAft>
              <a:buSzPts val="1300"/>
              <a:buChar char="●"/>
            </a:pPr>
            <a:r>
              <a:rPr lang="en"/>
              <a:t>Duplicates facet on record id</a:t>
            </a:r>
            <a:endParaRPr/>
          </a:p>
          <a:p>
            <a:pPr marL="0" lvl="0" indent="0" rtl="0">
              <a:spcBef>
                <a:spcPts val="1600"/>
              </a:spcBef>
              <a:spcAft>
                <a:spcPts val="0"/>
              </a:spcAft>
              <a:buNone/>
            </a:pPr>
            <a:r>
              <a:rPr lang="en"/>
              <a:t>Text filter</a:t>
            </a:r>
            <a:endParaRPr/>
          </a:p>
          <a:p>
            <a:pPr marL="457200" lvl="0" indent="-311150">
              <a:spcBef>
                <a:spcPts val="1600"/>
              </a:spcBef>
              <a:spcAft>
                <a:spcPts val="0"/>
              </a:spcAft>
              <a:buSzPts val="1300"/>
              <a:buChar char="●"/>
            </a:pPr>
            <a:r>
              <a:rPr lang="en"/>
              <a:t>Find a word or phrase (e.g. USA in title)</a:t>
            </a: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Analyzing and Fixing Data</a:t>
            </a:r>
            <a:endParaRPr/>
          </a:p>
        </p:txBody>
      </p:sp>
      <p:sp>
        <p:nvSpPr>
          <p:cNvPr id="642" name="Shape 64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Simple Cell Transformations</a:t>
            </a:r>
            <a:endParaRPr/>
          </a:p>
          <a:p>
            <a:pPr marL="457200" lvl="0" indent="-311150" rtl="0">
              <a:spcBef>
                <a:spcPts val="1600"/>
              </a:spcBef>
              <a:spcAft>
                <a:spcPts val="0"/>
              </a:spcAft>
              <a:buSzPts val="1300"/>
              <a:buChar char="●"/>
            </a:pPr>
            <a:r>
              <a:rPr lang="en"/>
              <a:t>Demo Trimming whitespace on Title</a:t>
            </a:r>
            <a:endParaRPr/>
          </a:p>
          <a:p>
            <a:pPr marL="457200" lvl="0" indent="-311150">
              <a:spcBef>
                <a:spcPts val="0"/>
              </a:spcBef>
              <a:spcAft>
                <a:spcPts val="0"/>
              </a:spcAft>
              <a:buSzPts val="1300"/>
              <a:buChar char="●"/>
            </a:pPr>
            <a:r>
              <a:rPr lang="en"/>
              <a:t>Explain collapse consecutive/Unescape HTML/etc.</a:t>
            </a:r>
            <a:endParaRPr/>
          </a:p>
          <a:p>
            <a:pPr marL="0" lvl="0" indent="0">
              <a:spcBef>
                <a:spcPts val="1600"/>
              </a:spcBef>
              <a:spcAft>
                <a:spcPts val="0"/>
              </a:spcAft>
              <a:buNone/>
            </a:pPr>
            <a:r>
              <a:rPr lang="en"/>
              <a:t>Splitting Multivalue cells</a:t>
            </a:r>
            <a:endParaRPr/>
          </a:p>
          <a:p>
            <a:pPr marL="457200" lvl="0" indent="-311150" rtl="0">
              <a:spcBef>
                <a:spcPts val="1600"/>
              </a:spcBef>
              <a:spcAft>
                <a:spcPts val="0"/>
              </a:spcAft>
              <a:buSzPts val="1300"/>
              <a:buChar char="●"/>
            </a:pPr>
            <a:r>
              <a:rPr lang="en"/>
              <a:t>Categories - demo facet unsplit</a:t>
            </a:r>
            <a:endParaRPr/>
          </a:p>
          <a:p>
            <a:pPr marL="457200" lvl="0" indent="-311150" rtl="0">
              <a:spcBef>
                <a:spcPts val="0"/>
              </a:spcBef>
              <a:spcAft>
                <a:spcPts val="0"/>
              </a:spcAft>
              <a:buSzPts val="1300"/>
              <a:buChar char="●"/>
            </a:pPr>
            <a:r>
              <a:rPr lang="en"/>
              <a:t>Split - demo facet again</a:t>
            </a: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Analyzing and Fixing Data</a:t>
            </a:r>
            <a:endParaRPr/>
          </a:p>
        </p:txBody>
      </p:sp>
      <p:sp>
        <p:nvSpPr>
          <p:cNvPr id="648" name="Shape 64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Understanding row vs. record</a:t>
            </a:r>
            <a:endParaRPr/>
          </a:p>
          <a:p>
            <a:pPr marL="457200" lvl="0" indent="-311150">
              <a:spcBef>
                <a:spcPts val="1600"/>
              </a:spcBef>
              <a:spcAft>
                <a:spcPts val="0"/>
              </a:spcAft>
              <a:buSzPts val="1300"/>
              <a:buChar char="●"/>
            </a:pPr>
            <a:r>
              <a:rPr lang="en"/>
              <a:t>Demo with categories facet. Sometimes you want to be working with records and sometimes you want to be working with rows.</a:t>
            </a:r>
            <a:endParaRPr/>
          </a:p>
          <a:p>
            <a:pPr marL="0" lvl="0" indent="0">
              <a:spcBef>
                <a:spcPts val="1600"/>
              </a:spcBef>
              <a:spcAft>
                <a:spcPts val="0"/>
              </a:spcAft>
              <a:buNone/>
            </a:pPr>
            <a:r>
              <a:rPr lang="en"/>
              <a:t>Clustering</a:t>
            </a:r>
            <a:endParaRPr/>
          </a:p>
          <a:p>
            <a:pPr marL="457200" lvl="0" indent="-311150">
              <a:spcBef>
                <a:spcPts val="1600"/>
              </a:spcBef>
              <a:spcAft>
                <a:spcPts val="0"/>
              </a:spcAft>
              <a:buSzPts val="1300"/>
              <a:buChar char="●"/>
            </a:pPr>
            <a:r>
              <a:rPr lang="en"/>
              <a:t>Demo clustering with split categories. Make sure facets are cleared.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Learning Objectives</a:t>
            </a:r>
            <a:endParaRPr/>
          </a:p>
        </p:txBody>
      </p:sp>
      <p:sp>
        <p:nvSpPr>
          <p:cNvPr id="314" name="Shape 314"/>
          <p:cNvSpPr txBox="1">
            <a:spLocks noGrp="1"/>
          </p:cNvSpPr>
          <p:nvPr>
            <p:ph type="body" idx="1"/>
          </p:nvPr>
        </p:nvSpPr>
        <p:spPr>
          <a:xfrm>
            <a:off x="1303800" y="163190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Participants will be able to define controlled vocabulary and identify its purpose in the research process</a:t>
            </a:r>
            <a:endParaRPr/>
          </a:p>
          <a:p>
            <a:pPr marL="457200" lvl="0" indent="-311150" rtl="0">
              <a:spcBef>
                <a:spcPts val="1600"/>
              </a:spcBef>
              <a:spcAft>
                <a:spcPts val="0"/>
              </a:spcAft>
              <a:buSzPts val="1300"/>
              <a:buChar char="●"/>
            </a:pPr>
            <a:r>
              <a:rPr lang="en"/>
              <a:t>Participants will be able to find appropriate vocabularies for their research needs.</a:t>
            </a:r>
            <a:endParaRPr/>
          </a:p>
          <a:p>
            <a:pPr marL="457200" lvl="0" indent="-311150" rtl="0">
              <a:spcBef>
                <a:spcPts val="1600"/>
              </a:spcBef>
              <a:spcAft>
                <a:spcPts val="0"/>
              </a:spcAft>
              <a:buSzPts val="1300"/>
              <a:buChar char="●"/>
            </a:pPr>
            <a:r>
              <a:rPr lang="en"/>
              <a:t>Participants will be able to select appropriate terms from a controlled vocabulary.</a:t>
            </a:r>
            <a:endParaRPr/>
          </a:p>
          <a:p>
            <a:pPr marL="457200" lvl="0" indent="-311150" rtl="0">
              <a:spcBef>
                <a:spcPts val="1600"/>
              </a:spcBef>
              <a:spcAft>
                <a:spcPts val="0"/>
              </a:spcAft>
              <a:buSzPts val="1300"/>
              <a:buChar char="●"/>
            </a:pPr>
            <a:r>
              <a:rPr lang="en"/>
              <a:t>Participants will be able to perform the basic tasks of cleaning and linking data using OpenRefine.</a:t>
            </a:r>
            <a:endParaRPr sz="1100" b="1">
              <a:solidFill>
                <a:srgbClr val="000000"/>
              </a:solidFill>
              <a:latin typeface="Arial"/>
              <a:ea typeface="Arial"/>
              <a:cs typeface="Arial"/>
              <a:sym typeface="Arial"/>
            </a:endParaRPr>
          </a:p>
          <a:p>
            <a:pPr marL="0" lvl="0" indent="0">
              <a:spcBef>
                <a:spcPts val="1600"/>
              </a:spcBef>
              <a:spcAft>
                <a:spcPts val="1600"/>
              </a:spcAft>
              <a:buNone/>
            </a:pPr>
            <a:endParaRPr/>
          </a:p>
        </p:txBody>
      </p:sp>
      <p:pic>
        <p:nvPicPr>
          <p:cNvPr id="315" name="Shape 315"/>
          <p:cNvPicPr preferRelativeResize="0"/>
          <p:nvPr/>
        </p:nvPicPr>
        <p:blipFill>
          <a:blip r:embed="rId3">
            <a:alphaModFix/>
          </a:blip>
          <a:stretch>
            <a:fillRect/>
          </a:stretch>
        </p:blipFill>
        <p:spPr>
          <a:xfrm>
            <a:off x="5014913" y="3499113"/>
            <a:ext cx="1390864" cy="1390864"/>
          </a:xfrm>
          <a:prstGeom prst="rect">
            <a:avLst/>
          </a:prstGeom>
          <a:noFill/>
          <a:ln>
            <a:noFill/>
          </a:ln>
        </p:spPr>
      </p:pic>
      <p:pic>
        <p:nvPicPr>
          <p:cNvPr id="316" name="Shape 316"/>
          <p:cNvPicPr preferRelativeResize="0"/>
          <p:nvPr/>
        </p:nvPicPr>
        <p:blipFill>
          <a:blip r:embed="rId4">
            <a:alphaModFix/>
          </a:blip>
          <a:stretch>
            <a:fillRect/>
          </a:stretch>
        </p:blipFill>
        <p:spPr>
          <a:xfrm>
            <a:off x="7249300" y="3842850"/>
            <a:ext cx="904099" cy="782501"/>
          </a:xfrm>
          <a:prstGeom prst="rect">
            <a:avLst/>
          </a:prstGeom>
          <a:noFill/>
          <a:ln>
            <a:noFill/>
          </a:ln>
        </p:spPr>
      </p:pic>
      <p:pic>
        <p:nvPicPr>
          <p:cNvPr id="317" name="Shape 317"/>
          <p:cNvPicPr preferRelativeResize="0"/>
          <p:nvPr/>
        </p:nvPicPr>
        <p:blipFill>
          <a:blip r:embed="rId5">
            <a:alphaModFix/>
          </a:blip>
          <a:stretch>
            <a:fillRect/>
          </a:stretch>
        </p:blipFill>
        <p:spPr>
          <a:xfrm>
            <a:off x="3309800" y="3763750"/>
            <a:ext cx="861600" cy="861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Linking to Another Data Set</a:t>
            </a:r>
            <a:endParaRPr/>
          </a:p>
        </p:txBody>
      </p:sp>
      <p:sp>
        <p:nvSpPr>
          <p:cNvPr id="654" name="Shape 65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Linking to Wikidata (built into OpenRefine 2.8)</a:t>
            </a:r>
            <a:endParaRPr/>
          </a:p>
          <a:p>
            <a:pPr marL="457200" lvl="0" indent="-311150" rtl="0">
              <a:spcBef>
                <a:spcPts val="1600"/>
              </a:spcBef>
              <a:spcAft>
                <a:spcPts val="0"/>
              </a:spcAft>
              <a:buSzPts val="1300"/>
              <a:buChar char="●"/>
            </a:pPr>
            <a:r>
              <a:rPr lang="en"/>
              <a:t>Wikidata is a free and open knowledge base that can be read and edited by both humans and machines.</a:t>
            </a:r>
            <a:endParaRPr/>
          </a:p>
          <a:p>
            <a:pPr marL="457200" lvl="0" indent="-311150" rtl="0">
              <a:spcBef>
                <a:spcPts val="0"/>
              </a:spcBef>
              <a:spcAft>
                <a:spcPts val="0"/>
              </a:spcAft>
              <a:buSzPts val="1300"/>
              <a:buChar char="●"/>
            </a:pPr>
            <a:r>
              <a:rPr lang="en"/>
              <a:t>Wikidata acts as central storage for the structured data of its Wikimedia sister projects including Wikipedia, Wikivoyage, Wikisource, and others.</a:t>
            </a:r>
            <a:endParaRPr/>
          </a:p>
          <a:p>
            <a:pPr marL="457200" lvl="0" indent="-311150" rtl="0">
              <a:spcBef>
                <a:spcPts val="0"/>
              </a:spcBef>
              <a:spcAft>
                <a:spcPts val="0"/>
              </a:spcAft>
              <a:buSzPts val="1300"/>
              <a:buChar char="●"/>
            </a:pPr>
            <a:r>
              <a:rPr lang="en"/>
              <a:t>Wikidata also provides support to many other sites and services beyond just Wikimedia projects! The content of Wikidata is available under a free license, exported using standard formats, and can be interlinked to other open data sets on the linked data web.</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Linking to Another Data Set</a:t>
            </a:r>
            <a:endParaRPr/>
          </a:p>
        </p:txBody>
      </p:sp>
      <p:sp>
        <p:nvSpPr>
          <p:cNvPr id="660" name="Shape 66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a:spcBef>
                <a:spcPts val="0"/>
              </a:spcBef>
              <a:spcAft>
                <a:spcPts val="0"/>
              </a:spcAft>
              <a:buSzPts val="1300"/>
              <a:buChar char="●"/>
            </a:pPr>
            <a:r>
              <a:rPr lang="en"/>
              <a:t>Add column “CatId” based on this column: “https://www.wikidata.org/wiki”+cell.recon.match.id </a:t>
            </a:r>
            <a:endParaRPr/>
          </a:p>
          <a:p>
            <a:pPr marL="914400" lvl="1"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The wikidata reconciliation is returning the id. We want the URI</a:t>
            </a:r>
            <a:endParaRPr sz="1200">
              <a:solidFill>
                <a:srgbClr val="24292E"/>
              </a:solidFill>
              <a:highlight>
                <a:srgbClr val="FFFFFF"/>
              </a:highlight>
              <a:latin typeface="Arial"/>
              <a:ea typeface="Arial"/>
              <a:cs typeface="Arial"/>
              <a:sym typeface="Arial"/>
            </a:endParaRPr>
          </a:p>
          <a:p>
            <a:pPr marL="914400" lvl="1"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cell.recon = an object encapsulating the reconciliation results for that cell</a:t>
            </a:r>
            <a:endParaRPr sz="1200">
              <a:solidFill>
                <a:srgbClr val="24292E"/>
              </a:solidFill>
              <a:highlight>
                <a:srgbClr val="FFFFFF"/>
              </a:highlight>
              <a:latin typeface="Arial"/>
              <a:ea typeface="Arial"/>
              <a:cs typeface="Arial"/>
              <a:sym typeface="Arial"/>
            </a:endParaRPr>
          </a:p>
          <a:p>
            <a:pPr marL="914400" lvl="1"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recon.match = null, or the recon candidate that has been matched against this cell </a:t>
            </a:r>
            <a:endParaRPr sz="1200">
              <a:solidFill>
                <a:srgbClr val="24292E"/>
              </a:solidFill>
              <a:highlight>
                <a:srgbClr val="FFFFFF"/>
              </a:highlight>
              <a:latin typeface="Arial"/>
              <a:ea typeface="Arial"/>
              <a:cs typeface="Arial"/>
              <a:sym typeface="Arial"/>
            </a:endParaRPr>
          </a:p>
          <a:p>
            <a:pPr marL="914400" lvl="1"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id = the captured identifier for the object</a:t>
            </a:r>
            <a:endParaRPr sz="1200">
              <a:solidFill>
                <a:srgbClr val="24292E"/>
              </a:solidFill>
              <a:highlight>
                <a:srgbClr val="FFFFFF"/>
              </a:highlight>
              <a:latin typeface="Arial"/>
              <a:ea typeface="Arial"/>
              <a:cs typeface="Arial"/>
              <a:sym typeface="Arial"/>
            </a:endParaRPr>
          </a:p>
          <a:p>
            <a:pPr marL="457200" lvl="0"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Merge:</a:t>
            </a:r>
            <a:endParaRPr sz="1200">
              <a:solidFill>
                <a:srgbClr val="24292E"/>
              </a:solidFill>
              <a:highlight>
                <a:srgbClr val="FFFFFF"/>
              </a:highlight>
              <a:latin typeface="Arial"/>
              <a:ea typeface="Arial"/>
              <a:cs typeface="Arial"/>
              <a:sym typeface="Arial"/>
            </a:endParaRPr>
          </a:p>
          <a:p>
            <a:pPr marL="914400" lvl="1"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Add column “CatAndId” based on this column two columns</a:t>
            </a:r>
            <a:endParaRPr sz="1200">
              <a:solidFill>
                <a:srgbClr val="24292E"/>
              </a:solidFill>
              <a:highlight>
                <a:srgbClr val="FFFFFF"/>
              </a:highlight>
              <a:latin typeface="Arial"/>
              <a:ea typeface="Arial"/>
              <a:cs typeface="Arial"/>
              <a:sym typeface="Arial"/>
            </a:endParaRPr>
          </a:p>
          <a:p>
            <a:pPr marL="914400" lvl="1"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cells['Categories'].value + ' (' + cells['CatId'].value + ')'</a:t>
            </a:r>
            <a:endParaRPr sz="1200">
              <a:solidFill>
                <a:srgbClr val="24292E"/>
              </a:solidFill>
              <a:highlight>
                <a:srgbClr val="FFFFFF"/>
              </a:highlight>
              <a:latin typeface="Arial"/>
              <a:ea typeface="Arial"/>
              <a:cs typeface="Arial"/>
              <a:sym typeface="Arial"/>
            </a:endParaRPr>
          </a:p>
          <a:p>
            <a:pPr marL="914400" lvl="1" indent="-30480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Join cells</a:t>
            </a:r>
            <a:endParaRPr sz="1200">
              <a:solidFill>
                <a:srgbClr val="24292E"/>
              </a:solidFill>
              <a:highlight>
                <a:srgbClr val="FFFFFF"/>
              </a:highlight>
              <a:latin typeface="Arial"/>
              <a:ea typeface="Arial"/>
              <a:cs typeface="Arial"/>
              <a:sym typeface="Arial"/>
            </a:endParaRPr>
          </a:p>
          <a:p>
            <a:pPr marL="0" lvl="0" indent="0">
              <a:spcBef>
                <a:spcPts val="1600"/>
              </a:spcBef>
              <a:spcAft>
                <a:spcPts val="160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Named Entity Extraction</a:t>
            </a:r>
            <a:endParaRPr/>
          </a:p>
        </p:txBody>
      </p:sp>
      <p:sp>
        <p:nvSpPr>
          <p:cNvPr id="666" name="Shape 66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Reconciliation works when your data is already in a structured format. </a:t>
            </a:r>
            <a:endParaRPr/>
          </a:p>
          <a:p>
            <a:pPr marL="0" lvl="0" indent="0">
              <a:spcBef>
                <a:spcPts val="1600"/>
              </a:spcBef>
              <a:spcAft>
                <a:spcPts val="1600"/>
              </a:spcAft>
              <a:buNone/>
            </a:pPr>
            <a:r>
              <a:rPr lang="en"/>
              <a:t>However, many fields (e.g. “description”) contain unstructured text, yet they usually convey a high amount of interesting information. To capture this in machine-processable format, named entity recognition can be used.</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Named Entity Extraction Extension</a:t>
            </a:r>
            <a:endParaRPr/>
          </a:p>
        </p:txBody>
      </p:sp>
      <p:sp>
        <p:nvSpPr>
          <p:cNvPr id="672" name="Shape 67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http://freeyourmetadata.org/named-entity-extraction/</a:t>
            </a:r>
            <a:r>
              <a:rPr lang="en"/>
              <a:t> → Refine extension → Download</a:t>
            </a:r>
            <a:endParaRPr/>
          </a:p>
          <a:p>
            <a:pPr marL="457200" lvl="0" indent="-311150" rtl="0">
              <a:spcBef>
                <a:spcPts val="1600"/>
              </a:spcBef>
              <a:spcAft>
                <a:spcPts val="0"/>
              </a:spcAft>
              <a:buSzPts val="1300"/>
              <a:buChar char="●"/>
            </a:pPr>
            <a:r>
              <a:rPr lang="en"/>
              <a:t>Download ner-extension.zip and unzip it</a:t>
            </a:r>
            <a:endParaRPr/>
          </a:p>
          <a:p>
            <a:pPr marL="457200" lvl="0" indent="-311150" rtl="0">
              <a:spcBef>
                <a:spcPts val="0"/>
              </a:spcBef>
              <a:spcAft>
                <a:spcPts val="0"/>
              </a:spcAft>
              <a:buSzPts val="1300"/>
              <a:buChar char="●"/>
            </a:pPr>
            <a:r>
              <a:rPr lang="en"/>
              <a:t>Copy the unzipped folder to your extensions folder</a:t>
            </a:r>
            <a:endParaRPr/>
          </a:p>
          <a:p>
            <a:pPr marL="914400" lvl="1" indent="-298450" rtl="0">
              <a:spcBef>
                <a:spcPts val="0"/>
              </a:spcBef>
              <a:spcAft>
                <a:spcPts val="0"/>
              </a:spcAft>
              <a:buSzPts val="1100"/>
              <a:buChar char="○"/>
            </a:pPr>
            <a:r>
              <a:rPr lang="en"/>
              <a:t>To find your extensions folder, choose Browse workspace directory from the Refine interface, and navigate to the folder extensions (which you should create if it doesn't exist yet).</a:t>
            </a:r>
            <a:endParaRPr/>
          </a:p>
          <a:p>
            <a:pPr marL="457200" lvl="0" indent="-311150" rtl="0">
              <a:spcBef>
                <a:spcPts val="0"/>
              </a:spcBef>
              <a:spcAft>
                <a:spcPts val="0"/>
              </a:spcAft>
              <a:buSzPts val="1300"/>
              <a:buChar char="●"/>
            </a:pPr>
            <a:r>
              <a:rPr lang="en"/>
              <a:t>Start or restart Refine.</a:t>
            </a:r>
            <a:endParaRPr/>
          </a:p>
          <a:p>
            <a:pPr marL="457200" lvl="0" indent="-311150" rtl="0">
              <a:spcBef>
                <a:spcPts val="0"/>
              </a:spcBef>
              <a:spcAft>
                <a:spcPts val="0"/>
              </a:spcAft>
              <a:buSzPts val="1300"/>
              <a:buChar char="●"/>
            </a:pPr>
            <a:r>
              <a:rPr lang="en"/>
              <a:t>Open or create a project</a:t>
            </a:r>
            <a:endParaRPr/>
          </a:p>
          <a:p>
            <a:pPr marL="457200" lvl="0" indent="-311150">
              <a:spcBef>
                <a:spcPts val="0"/>
              </a:spcBef>
              <a:spcAft>
                <a:spcPts val="0"/>
              </a:spcAft>
              <a:buSzPts val="1300"/>
              <a:buChar char="●"/>
            </a:pPr>
            <a:r>
              <a:rPr lang="en"/>
              <a:t>Restart OpenRefine</a:t>
            </a:r>
            <a:endParaRPr/>
          </a:p>
          <a:p>
            <a:pPr marL="457200" lvl="0" indent="-311150">
              <a:spcBef>
                <a:spcPts val="0"/>
              </a:spcBef>
              <a:spcAft>
                <a:spcPts val="0"/>
              </a:spcAft>
              <a:buSzPts val="1300"/>
              <a:buChar char="●"/>
            </a:pPr>
            <a:r>
              <a:rPr lang="en"/>
              <a:t>Open your project</a:t>
            </a: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Named Entity Extraction</a:t>
            </a:r>
            <a:endParaRPr/>
          </a:p>
        </p:txBody>
      </p:sp>
      <p:sp>
        <p:nvSpPr>
          <p:cNvPr id="678" name="Shape 67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a:spcBef>
                <a:spcPts val="0"/>
              </a:spcBef>
              <a:spcAft>
                <a:spcPts val="0"/>
              </a:spcAft>
              <a:buSzPts val="1300"/>
              <a:buChar char="●"/>
            </a:pPr>
            <a:r>
              <a:rPr lang="en"/>
              <a:t>Run  on Description Field</a:t>
            </a:r>
            <a:endParaRPr/>
          </a:p>
          <a:p>
            <a:pPr marL="457200" lvl="0" indent="-311150">
              <a:spcBef>
                <a:spcPts val="0"/>
              </a:spcBef>
              <a:spcAft>
                <a:spcPts val="0"/>
              </a:spcAft>
              <a:buSzPts val="1300"/>
              <a:buChar char="●"/>
            </a:pPr>
            <a:r>
              <a:rPr lang="en"/>
              <a:t>Demonstrate links to DBPedia</a:t>
            </a:r>
            <a:endParaRPr/>
          </a:p>
          <a:p>
            <a:pPr marL="914400" lvl="1" indent="-298450" rtl="0">
              <a:spcBef>
                <a:spcPts val="0"/>
              </a:spcBef>
              <a:spcAft>
                <a:spcPts val="0"/>
              </a:spcAft>
              <a:buSzPts val="1100"/>
              <a:buChar char="○"/>
            </a:pPr>
            <a:r>
              <a:rPr lang="en"/>
              <a:t>DBpedia (from "DB" for "database") is a project aiming to extract structured content from the information created in the Wikipedia project. This structured information is made available on the World Wide Web. DBpedia allows users to semantically query relationships and properties of Wikipedia resources, including links to other related datasets. Tim Berners-Lee described DBpedia as one of the most famous parts of the decentralized Linked Data effort.</a:t>
            </a:r>
            <a:endParaRPr/>
          </a:p>
          <a:p>
            <a:pPr marL="457200" lvl="0" indent="-311150" rtl="0">
              <a:spcBef>
                <a:spcPts val="0"/>
              </a:spcBef>
              <a:spcAft>
                <a:spcPts val="0"/>
              </a:spcAft>
              <a:buSzPts val="1300"/>
              <a:buChar char="●"/>
            </a:pPr>
            <a:r>
              <a:rPr lang="en"/>
              <a:t>Get uri -- </a:t>
            </a:r>
            <a:endParaRPr/>
          </a:p>
          <a:p>
            <a:pPr marL="914400" lvl="1" indent="-298450" rtl="0">
              <a:spcBef>
                <a:spcPts val="0"/>
              </a:spcBef>
              <a:spcAft>
                <a:spcPts val="0"/>
              </a:spcAft>
              <a:buSzPts val="1100"/>
              <a:buChar char="○"/>
            </a:pPr>
            <a:r>
              <a:rPr lang="en"/>
              <a:t>Add column based on this column: cell.recon.match.id</a:t>
            </a:r>
            <a:endParaRPr/>
          </a:p>
          <a:p>
            <a:pPr marL="457200" lvl="0" indent="-311150" rtl="0">
              <a:spcBef>
                <a:spcPts val="0"/>
              </a:spcBef>
              <a:spcAft>
                <a:spcPts val="0"/>
              </a:spcAft>
              <a:buSzPts val="1300"/>
              <a:buChar char="●"/>
            </a:pPr>
            <a:r>
              <a:rPr lang="en"/>
              <a:t>Join cells back together</a:t>
            </a:r>
            <a:endParaRPr/>
          </a:p>
          <a:p>
            <a:pPr marL="0" lvl="0" indent="0">
              <a:spcBef>
                <a:spcPts val="1600"/>
              </a:spcBef>
              <a:spcAft>
                <a:spcPts val="160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Named Entity Extraction</a:t>
            </a:r>
            <a:endParaRPr/>
          </a:p>
        </p:txBody>
      </p:sp>
      <p:sp>
        <p:nvSpPr>
          <p:cNvPr id="684" name="Shape 68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Get uri -- </a:t>
            </a:r>
            <a:endParaRPr/>
          </a:p>
          <a:p>
            <a:pPr marL="914400" lvl="1" indent="-298450" rtl="0">
              <a:spcBef>
                <a:spcPts val="0"/>
              </a:spcBef>
              <a:spcAft>
                <a:spcPts val="0"/>
              </a:spcAft>
              <a:buSzPts val="1100"/>
              <a:buChar char="○"/>
            </a:pPr>
            <a:r>
              <a:rPr lang="en"/>
              <a:t>Add column “NERId” based on this column: cell.recon.match.id</a:t>
            </a:r>
            <a:endParaRPr sz="1200">
              <a:solidFill>
                <a:srgbClr val="24292E"/>
              </a:solidFill>
              <a:highlight>
                <a:srgbClr val="FFFFFF"/>
              </a:highlight>
              <a:latin typeface="Arial"/>
              <a:ea typeface="Arial"/>
              <a:cs typeface="Arial"/>
              <a:sym typeface="Arial"/>
            </a:endParaRPr>
          </a:p>
          <a:p>
            <a:pPr marL="457200" lvl="0"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Merge:</a:t>
            </a:r>
            <a:endParaRPr sz="1200">
              <a:solidFill>
                <a:srgbClr val="24292E"/>
              </a:solidFill>
              <a:highlight>
                <a:srgbClr val="FFFFFF"/>
              </a:highlight>
              <a:latin typeface="Arial"/>
              <a:ea typeface="Arial"/>
              <a:cs typeface="Arial"/>
              <a:sym typeface="Arial"/>
            </a:endParaRPr>
          </a:p>
          <a:p>
            <a:pPr marL="914400" lvl="1"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Add column “CatAndId” based on this column two columns</a:t>
            </a:r>
            <a:endParaRPr sz="1200">
              <a:solidFill>
                <a:srgbClr val="24292E"/>
              </a:solidFill>
              <a:highlight>
                <a:srgbClr val="FFFFFF"/>
              </a:highlight>
              <a:latin typeface="Arial"/>
              <a:ea typeface="Arial"/>
              <a:cs typeface="Arial"/>
              <a:sym typeface="Arial"/>
            </a:endParaRPr>
          </a:p>
          <a:p>
            <a:pPr marL="914400" lvl="1"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cells['DBpedia Spotlight'].value + ' (' + cells['NERId'].value + ')'</a:t>
            </a:r>
            <a:endParaRPr sz="1200">
              <a:solidFill>
                <a:srgbClr val="24292E"/>
              </a:solidFill>
              <a:highlight>
                <a:srgbClr val="FFFFFF"/>
              </a:highlight>
              <a:latin typeface="Arial"/>
              <a:ea typeface="Arial"/>
              <a:cs typeface="Arial"/>
              <a:sym typeface="Arial"/>
            </a:endParaRPr>
          </a:p>
          <a:p>
            <a:pPr marL="914400" lvl="1" indent="-304800" rtl="0">
              <a:spcBef>
                <a:spcPts val="0"/>
              </a:spcBef>
              <a:spcAft>
                <a:spcPts val="0"/>
              </a:spcAft>
              <a:buClr>
                <a:srgbClr val="24292E"/>
              </a:buClr>
              <a:buSzPts val="1200"/>
              <a:buFont typeface="Arial"/>
              <a:buChar char="○"/>
            </a:pPr>
            <a:r>
              <a:rPr lang="en" sz="1200">
                <a:solidFill>
                  <a:srgbClr val="24292E"/>
                </a:solidFill>
                <a:highlight>
                  <a:srgbClr val="FFFFFF"/>
                </a:highlight>
                <a:latin typeface="Arial"/>
                <a:ea typeface="Arial"/>
                <a:cs typeface="Arial"/>
                <a:sym typeface="Arial"/>
              </a:rPr>
              <a:t>Join cells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Exporting a Project</a:t>
            </a:r>
            <a:endParaRPr/>
          </a:p>
        </p:txBody>
      </p:sp>
      <p:sp>
        <p:nvSpPr>
          <p:cNvPr id="690" name="Shape 69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Top left menu-</a:t>
            </a:r>
            <a:endParaRPr/>
          </a:p>
          <a:p>
            <a:pPr marL="914400" lvl="1" indent="-298450" rtl="0">
              <a:spcBef>
                <a:spcPts val="0"/>
              </a:spcBef>
              <a:spcAft>
                <a:spcPts val="0"/>
              </a:spcAft>
              <a:buSzPts val="1100"/>
              <a:buChar char="○"/>
            </a:pPr>
            <a:r>
              <a:rPr lang="en"/>
              <a:t>Export project lets you save everything, including history of edits (undo/redo). Share with others or move to another device</a:t>
            </a:r>
            <a:endParaRPr/>
          </a:p>
          <a:p>
            <a:pPr marL="457200" marR="0" lvl="0" indent="-298450" algn="l" rtl="0">
              <a:lnSpc>
                <a:spcPct val="115000"/>
              </a:lnSpc>
              <a:spcBef>
                <a:spcPts val="0"/>
              </a:spcBef>
              <a:spcAft>
                <a:spcPts val="0"/>
              </a:spcAft>
              <a:buClr>
                <a:schemeClr val="dk2"/>
              </a:buClr>
              <a:buSzPts val="1100"/>
              <a:buFont typeface="Nunito"/>
              <a:buChar char="●"/>
            </a:pPr>
            <a:r>
              <a:rPr lang="en"/>
              <a:t>Variety of data export options</a:t>
            </a:r>
            <a:endParaRPr/>
          </a:p>
          <a:p>
            <a:pPr marL="914400" marR="0" lvl="1" indent="-298450" algn="l" rtl="0">
              <a:lnSpc>
                <a:spcPct val="115000"/>
              </a:lnSpc>
              <a:spcBef>
                <a:spcPts val="0"/>
              </a:spcBef>
              <a:spcAft>
                <a:spcPts val="0"/>
              </a:spcAft>
              <a:buClr>
                <a:schemeClr val="dk2"/>
              </a:buClr>
              <a:buSzPts val="1100"/>
              <a:buFont typeface="Nunito"/>
              <a:buChar char="○"/>
            </a:pPr>
            <a:r>
              <a:rPr lang="en"/>
              <a:t>Triple Loader and MQLWrite – must align with pre-existing schema (outside scope)</a:t>
            </a:r>
            <a:endParaRPr/>
          </a:p>
          <a:p>
            <a:pPr marL="914400" marR="0" lvl="1" indent="-298450" algn="l" rtl="0">
              <a:lnSpc>
                <a:spcPct val="115000"/>
              </a:lnSpc>
              <a:spcBef>
                <a:spcPts val="0"/>
              </a:spcBef>
              <a:spcAft>
                <a:spcPts val="0"/>
              </a:spcAft>
              <a:buClr>
                <a:schemeClr val="dk2"/>
              </a:buClr>
              <a:buSzPts val="1100"/>
              <a:buFont typeface="Nunito"/>
              <a:buChar char="○"/>
            </a:pPr>
            <a:r>
              <a:rPr lang="en"/>
              <a:t>Custom table exporter – Tight control over export. Can select and order columns exported, control date format, reconciliation results</a:t>
            </a:r>
            <a:endParaRPr/>
          </a:p>
          <a:p>
            <a:pPr marL="914400" marR="0" lvl="1" indent="-298450" algn="l" rtl="0">
              <a:lnSpc>
                <a:spcPct val="115000"/>
              </a:lnSpc>
              <a:spcBef>
                <a:spcPts val="0"/>
              </a:spcBef>
              <a:spcAft>
                <a:spcPts val="0"/>
              </a:spcAft>
              <a:buClr>
                <a:schemeClr val="dk2"/>
              </a:buClr>
              <a:buSzPts val="1100"/>
              <a:buFont typeface="Nunito"/>
              <a:buChar char="○"/>
            </a:pPr>
            <a:r>
              <a:rPr lang="en"/>
              <a:t>Templating – More advanced control using JSON (outside scope)</a:t>
            </a: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Questions?</a:t>
            </a:r>
            <a:endParaRPr/>
          </a:p>
        </p:txBody>
      </p:sp>
      <p:pic>
        <p:nvPicPr>
          <p:cNvPr id="696" name="Shape 69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97" name="Shape 697"/>
          <p:cNvPicPr preferRelativeResize="0"/>
          <p:nvPr/>
        </p:nvPicPr>
        <p:blipFill rotWithShape="1">
          <a:blip r:embed="rId4">
            <a:alphaModFix amt="87000"/>
          </a:blip>
          <a:srcRect r="823"/>
          <a:stretch/>
        </p:blipFill>
        <p:spPr>
          <a:xfrm>
            <a:off x="0" y="2744975"/>
            <a:ext cx="3583376" cy="2398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Agenda</a:t>
            </a:r>
            <a:endParaRPr/>
          </a:p>
        </p:txBody>
      </p:sp>
      <p:sp>
        <p:nvSpPr>
          <p:cNvPr id="323" name="Shape 323"/>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Introduction to controlled vocabularies</a:t>
            </a:r>
            <a:endParaRPr/>
          </a:p>
          <a:p>
            <a:pPr marL="457200" lvl="0" indent="-311150" rtl="0">
              <a:spcBef>
                <a:spcPts val="1600"/>
              </a:spcBef>
              <a:spcAft>
                <a:spcPts val="0"/>
              </a:spcAft>
              <a:buSzPts val="1300"/>
              <a:buChar char="●"/>
            </a:pPr>
            <a:r>
              <a:rPr lang="en"/>
              <a:t>Finding the best vocabularies to meet your needs</a:t>
            </a:r>
            <a:endParaRPr/>
          </a:p>
          <a:p>
            <a:pPr marL="457200" lvl="0" indent="-311150" rtl="0">
              <a:spcBef>
                <a:spcPts val="1600"/>
              </a:spcBef>
              <a:spcAft>
                <a:spcPts val="0"/>
              </a:spcAft>
              <a:buSzPts val="1300"/>
              <a:buChar char="●"/>
            </a:pPr>
            <a:r>
              <a:rPr lang="en"/>
              <a:t>Using controlled vocabularies in your research</a:t>
            </a:r>
            <a:endParaRPr/>
          </a:p>
          <a:p>
            <a:pPr marL="457200" lvl="0" indent="-311150" rtl="0">
              <a:spcBef>
                <a:spcPts val="1600"/>
              </a:spcBef>
              <a:spcAft>
                <a:spcPts val="0"/>
              </a:spcAft>
              <a:buSzPts val="1300"/>
              <a:buChar char="●"/>
            </a:pPr>
            <a:r>
              <a:rPr lang="en"/>
              <a:t>Introduction to linked data</a:t>
            </a:r>
            <a:endParaRPr/>
          </a:p>
          <a:p>
            <a:pPr marL="457200" lvl="0" indent="-311150">
              <a:spcBef>
                <a:spcPts val="1600"/>
              </a:spcBef>
              <a:spcAft>
                <a:spcPts val="0"/>
              </a:spcAft>
              <a:buSzPts val="1300"/>
              <a:buChar char="●"/>
            </a:pPr>
            <a:r>
              <a:rPr lang="en"/>
              <a:t>Using OpenRefine to clean and link data</a:t>
            </a:r>
            <a:br>
              <a:rPr lang="en"/>
            </a:br>
            <a:endParaRPr/>
          </a:p>
        </p:txBody>
      </p:sp>
      <p:pic>
        <p:nvPicPr>
          <p:cNvPr id="324" name="Shape 324"/>
          <p:cNvPicPr preferRelativeResize="0"/>
          <p:nvPr/>
        </p:nvPicPr>
        <p:blipFill>
          <a:blip r:embed="rId3">
            <a:alphaModFix/>
          </a:blip>
          <a:stretch>
            <a:fillRect/>
          </a:stretch>
        </p:blipFill>
        <p:spPr>
          <a:xfrm>
            <a:off x="5012979" y="2343425"/>
            <a:ext cx="3686826" cy="2456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Workshop Files</a:t>
            </a:r>
            <a:endParaRPr/>
          </a:p>
        </p:txBody>
      </p:sp>
      <p:sp>
        <p:nvSpPr>
          <p:cNvPr id="330" name="Shape 330"/>
          <p:cNvSpPr txBox="1">
            <a:spLocks noGrp="1"/>
          </p:cNvSpPr>
          <p:nvPr>
            <p:ph type="body" idx="1"/>
          </p:nvPr>
        </p:nvSpPr>
        <p:spPr>
          <a:xfrm>
            <a:off x="1250475" y="1597875"/>
            <a:ext cx="4929300" cy="1884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Workshop Slides: </a:t>
            </a:r>
            <a:r>
              <a:rPr lang="en" u="sng">
                <a:solidFill>
                  <a:schemeClr val="hlink"/>
                </a:solidFill>
                <a:hlinkClick r:id="rId3"/>
              </a:rPr>
              <a:t>http://bit.ly/vv_slides</a:t>
            </a:r>
            <a:r>
              <a:rPr lang="en"/>
              <a:t> </a:t>
            </a:r>
            <a:endParaRPr/>
          </a:p>
          <a:p>
            <a:pPr marL="457200" lvl="0" indent="-311150" rtl="0">
              <a:spcBef>
                <a:spcPts val="0"/>
              </a:spcBef>
              <a:spcAft>
                <a:spcPts val="0"/>
              </a:spcAft>
              <a:buSzPts val="1300"/>
              <a:buChar char="●"/>
            </a:pPr>
            <a:r>
              <a:rPr lang="en"/>
              <a:t>Workbook: </a:t>
            </a:r>
            <a:r>
              <a:rPr lang="en" u="sng">
                <a:solidFill>
                  <a:schemeClr val="hlink"/>
                </a:solidFill>
                <a:hlinkClick r:id="rId4"/>
              </a:rPr>
              <a:t>http://bit.ly/vv_workbook</a:t>
            </a:r>
            <a:r>
              <a:rPr lang="en"/>
              <a:t> </a:t>
            </a:r>
            <a:endParaRPr/>
          </a:p>
          <a:p>
            <a:pPr marL="457200" lvl="0" indent="-311150" rtl="0">
              <a:spcBef>
                <a:spcPts val="0"/>
              </a:spcBef>
              <a:spcAft>
                <a:spcPts val="0"/>
              </a:spcAft>
              <a:buSzPts val="1300"/>
              <a:buChar char="●"/>
            </a:pPr>
            <a:r>
              <a:rPr lang="en"/>
              <a:t>OpenRefine: </a:t>
            </a:r>
            <a:r>
              <a:rPr lang="en" u="sng">
                <a:solidFill>
                  <a:schemeClr val="hlink"/>
                </a:solidFill>
                <a:hlinkClick r:id="rId5"/>
              </a:rPr>
              <a:t>http://www.openrefine.org</a:t>
            </a:r>
            <a:endParaRPr/>
          </a:p>
          <a:p>
            <a:pPr marL="457200" lvl="0" indent="-311150" rtl="0">
              <a:spcBef>
                <a:spcPts val="0"/>
              </a:spcBef>
              <a:spcAft>
                <a:spcPts val="0"/>
              </a:spcAft>
              <a:buSzPts val="1300"/>
              <a:buChar char="●"/>
            </a:pPr>
            <a:r>
              <a:rPr lang="en"/>
              <a:t>Workshop Data Set: </a:t>
            </a:r>
            <a:r>
              <a:rPr lang="en" u="sng">
                <a:solidFill>
                  <a:schemeClr val="hlink"/>
                </a:solidFill>
                <a:hlinkClick r:id="rId6"/>
              </a:rPr>
              <a:t>http://bit.ly/vv_data</a:t>
            </a:r>
            <a:r>
              <a:rPr lang="en"/>
              <a:t>  </a:t>
            </a:r>
            <a:endParaRPr/>
          </a:p>
          <a:p>
            <a:pPr marL="457200" lvl="0" indent="-311150" rtl="0">
              <a:spcBef>
                <a:spcPts val="0"/>
              </a:spcBef>
              <a:spcAft>
                <a:spcPts val="0"/>
              </a:spcAft>
              <a:buSzPts val="1300"/>
              <a:buChar char="●"/>
            </a:pPr>
            <a:r>
              <a:rPr lang="en"/>
              <a:t>Named Entity Recognition Extension: </a:t>
            </a:r>
            <a:r>
              <a:rPr lang="en" u="sng">
                <a:solidFill>
                  <a:schemeClr val="hlink"/>
                </a:solidFill>
                <a:hlinkClick r:id="rId7"/>
              </a:rPr>
              <a:t>http://freeyourmetadata.org/named-entity-extraction/</a:t>
            </a:r>
            <a:r>
              <a:rPr lang="en"/>
              <a:t> </a:t>
            </a:r>
            <a:endParaRPr/>
          </a:p>
        </p:txBody>
      </p:sp>
      <p:pic>
        <p:nvPicPr>
          <p:cNvPr id="331" name="Shape 331"/>
          <p:cNvPicPr preferRelativeResize="0"/>
          <p:nvPr/>
        </p:nvPicPr>
        <p:blipFill>
          <a:blip r:embed="rId8">
            <a:alphaModFix/>
          </a:blip>
          <a:stretch>
            <a:fillRect/>
          </a:stretch>
        </p:blipFill>
        <p:spPr>
          <a:xfrm>
            <a:off x="7045424" y="3410474"/>
            <a:ext cx="999299" cy="999299"/>
          </a:xfrm>
          <a:prstGeom prst="rect">
            <a:avLst/>
          </a:prstGeom>
          <a:noFill/>
          <a:ln>
            <a:noFill/>
          </a:ln>
        </p:spPr>
      </p:pic>
      <p:pic>
        <p:nvPicPr>
          <p:cNvPr id="332" name="Shape 332"/>
          <p:cNvPicPr preferRelativeResize="0"/>
          <p:nvPr/>
        </p:nvPicPr>
        <p:blipFill>
          <a:blip r:embed="rId9">
            <a:alphaModFix/>
          </a:blip>
          <a:stretch>
            <a:fillRect/>
          </a:stretch>
        </p:blipFill>
        <p:spPr>
          <a:xfrm>
            <a:off x="6714563" y="328663"/>
            <a:ext cx="1661024" cy="1661024"/>
          </a:xfrm>
          <a:prstGeom prst="rect">
            <a:avLst/>
          </a:prstGeom>
          <a:noFill/>
          <a:ln>
            <a:noFill/>
          </a:ln>
        </p:spPr>
      </p:pic>
      <p:pic>
        <p:nvPicPr>
          <p:cNvPr id="333" name="Shape 333"/>
          <p:cNvPicPr preferRelativeResize="0"/>
          <p:nvPr/>
        </p:nvPicPr>
        <p:blipFill>
          <a:blip r:embed="rId10">
            <a:alphaModFix/>
          </a:blip>
          <a:stretch>
            <a:fillRect/>
          </a:stretch>
        </p:blipFill>
        <p:spPr>
          <a:xfrm>
            <a:off x="6855474" y="1882149"/>
            <a:ext cx="1379200" cy="137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are controlled vocabularies?</a:t>
            </a:r>
            <a:endParaRPr/>
          </a:p>
        </p:txBody>
      </p:sp>
      <p:sp>
        <p:nvSpPr>
          <p:cNvPr id="339" name="Shape 339"/>
          <p:cNvSpPr txBox="1">
            <a:spLocks noGrp="1"/>
          </p:cNvSpPr>
          <p:nvPr>
            <p:ph type="body" idx="1"/>
          </p:nvPr>
        </p:nvSpPr>
        <p:spPr>
          <a:xfrm>
            <a:off x="1303800" y="1670025"/>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 </a:t>
            </a:r>
            <a:r>
              <a:rPr lang="en" b="1"/>
              <a:t>controlled vocabulary</a:t>
            </a:r>
            <a:r>
              <a:rPr lang="en"/>
              <a:t> is "an organized arrangement of words and phrases used to index content and/or to retrieve content through browsing and searching." (</a:t>
            </a:r>
            <a:r>
              <a:rPr lang="en" u="sng">
                <a:solidFill>
                  <a:schemeClr val="hlink"/>
                </a:solidFill>
                <a:hlinkClick r:id="rId3"/>
              </a:rPr>
              <a:t>Patricia Harpring</a:t>
            </a:r>
            <a:r>
              <a:rPr lang="en"/>
              <a:t>). To put it simply: "Find out what they call it, then select it." (</a:t>
            </a:r>
            <a:r>
              <a:rPr lang="en" u="sng">
                <a:solidFill>
                  <a:schemeClr val="hlink"/>
                </a:solidFill>
                <a:hlinkClick r:id="rId4"/>
              </a:rPr>
              <a:t>Allen Smith</a:t>
            </a:r>
            <a:r>
              <a:rPr lang="en"/>
              <a:t>) There are many types of controlled vocabularies, created and maintained by professionals in the subject area.</a:t>
            </a:r>
            <a:endParaRPr/>
          </a:p>
          <a:p>
            <a:pPr marL="0" lvl="0" indent="0" rtl="0">
              <a:spcBef>
                <a:spcPts val="1600"/>
              </a:spcBef>
              <a:spcAft>
                <a:spcPts val="0"/>
              </a:spcAft>
              <a:buNone/>
            </a:pPr>
            <a:r>
              <a:rPr lang="en"/>
              <a:t>It is usually given to content when the content is cataloged/published by a cataloger,  publisher or researcher. Therefore, controlled vocabulary is a tool for cataloger/publisher/ researcher to organize information,and it is a key to easily retrieve accurate information for the user. </a:t>
            </a:r>
            <a:endParaRPr sz="1400">
              <a:solidFill>
                <a:srgbClr val="000000"/>
              </a:solidFill>
              <a:latin typeface="Arial"/>
              <a:ea typeface="Arial"/>
              <a:cs typeface="Arial"/>
              <a:sym typeface="Arial"/>
            </a:endParaRPr>
          </a:p>
          <a:p>
            <a:pPr marL="0" lvl="0" indent="0" rtl="0">
              <a:lnSpc>
                <a:spcPct val="107916"/>
              </a:lnSpc>
              <a:spcBef>
                <a:spcPts val="1600"/>
              </a:spcBef>
              <a:spcAft>
                <a:spcPts val="800"/>
              </a:spcAft>
              <a:buNone/>
            </a:pPr>
            <a:endParaRPr sz="1200">
              <a:solidFill>
                <a:srgbClr val="33333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about thesauri? </a:t>
            </a:r>
            <a:endParaRPr/>
          </a:p>
        </p:txBody>
      </p:sp>
      <p:sp>
        <p:nvSpPr>
          <p:cNvPr id="345" name="Shape 345"/>
          <p:cNvSpPr txBox="1">
            <a:spLocks noGrp="1"/>
          </p:cNvSpPr>
          <p:nvPr>
            <p:ph type="body" idx="1"/>
          </p:nvPr>
        </p:nvSpPr>
        <p:spPr>
          <a:xfrm>
            <a:off x="568175" y="1497900"/>
            <a:ext cx="4337700" cy="21477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A </a:t>
            </a:r>
            <a:r>
              <a:rPr lang="en" b="1"/>
              <a:t>thesaurus </a:t>
            </a:r>
            <a:r>
              <a:rPr lang="en"/>
              <a:t>represents all the concepts for a specific domain in a consistent manner and labels each concept with a preferred term</a:t>
            </a:r>
            <a:endParaRPr/>
          </a:p>
          <a:p>
            <a:pPr marL="914400" lvl="1" indent="-298450" rtl="0">
              <a:spcBef>
                <a:spcPts val="0"/>
              </a:spcBef>
              <a:spcAft>
                <a:spcPts val="0"/>
              </a:spcAft>
              <a:buSzPts val="1100"/>
              <a:buChar char="○"/>
            </a:pPr>
            <a:r>
              <a:rPr lang="en"/>
              <a:t>Controlled term, but includes synonyms and variant labels</a:t>
            </a:r>
            <a:endParaRPr/>
          </a:p>
          <a:p>
            <a:pPr marL="914400" lvl="1" indent="-298450" rtl="0">
              <a:spcBef>
                <a:spcPts val="0"/>
              </a:spcBef>
              <a:spcAft>
                <a:spcPts val="0"/>
              </a:spcAft>
              <a:buSzPts val="1100"/>
              <a:buChar char="○"/>
            </a:pPr>
            <a:r>
              <a:rPr lang="en"/>
              <a:t>Discipline-specific</a:t>
            </a:r>
            <a:endParaRPr/>
          </a:p>
          <a:p>
            <a:pPr marL="914400" lvl="1" indent="-298450" rtl="0">
              <a:spcBef>
                <a:spcPts val="0"/>
              </a:spcBef>
              <a:spcAft>
                <a:spcPts val="0"/>
              </a:spcAft>
              <a:buSzPts val="1100"/>
              <a:buChar char="○"/>
            </a:pPr>
            <a:r>
              <a:rPr lang="en"/>
              <a:t>Hierarchical relationships between concepts are expressed</a:t>
            </a:r>
            <a:endParaRPr/>
          </a:p>
          <a:p>
            <a:pPr marL="1371600" lvl="2" indent="-298450" rtl="0">
              <a:spcBef>
                <a:spcPts val="0"/>
              </a:spcBef>
              <a:spcAft>
                <a:spcPts val="0"/>
              </a:spcAft>
              <a:buSzPts val="1100"/>
              <a:buChar char="■"/>
            </a:pPr>
            <a:r>
              <a:rPr lang="en"/>
              <a:t>Example: “apartments” from Getty’s Art &amp; Architecture Thesaurus (AAT)</a:t>
            </a:r>
            <a:endParaRPr/>
          </a:p>
        </p:txBody>
      </p:sp>
      <p:sp>
        <p:nvSpPr>
          <p:cNvPr id="346" name="Shape 346"/>
          <p:cNvSpPr txBox="1">
            <a:spLocks noGrp="1"/>
          </p:cNvSpPr>
          <p:nvPr>
            <p:ph type="body" idx="1"/>
          </p:nvPr>
        </p:nvSpPr>
        <p:spPr>
          <a:xfrm>
            <a:off x="5119175" y="1497900"/>
            <a:ext cx="3991800" cy="1884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900" b="1">
                <a:solidFill>
                  <a:srgbClr val="333333"/>
                </a:solidFill>
                <a:highlight>
                  <a:srgbClr val="FFFFFF"/>
                </a:highlight>
                <a:latin typeface="Verdana"/>
                <a:ea typeface="Verdana"/>
                <a:cs typeface="Verdana"/>
                <a:sym typeface="Verdana"/>
              </a:rPr>
              <a:t>apartments</a:t>
            </a:r>
            <a:r>
              <a:rPr lang="en" sz="900">
                <a:solidFill>
                  <a:srgbClr val="333333"/>
                </a:solidFill>
                <a:highlight>
                  <a:srgbClr val="FFFFFF"/>
                </a:highlight>
                <a:latin typeface="Verdana"/>
                <a:ea typeface="Verdana"/>
                <a:cs typeface="Verdana"/>
                <a:sym typeface="Verdana"/>
              </a:rPr>
              <a:t> </a:t>
            </a:r>
            <a:endParaRPr sz="900">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endParaRPr sz="900" b="1">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b="1">
                <a:solidFill>
                  <a:srgbClr val="333333"/>
                </a:solidFill>
                <a:highlight>
                  <a:srgbClr val="FFFFFF"/>
                </a:highlight>
                <a:latin typeface="Verdana"/>
                <a:ea typeface="Verdana"/>
                <a:cs typeface="Verdana"/>
                <a:sym typeface="Verdana"/>
              </a:rPr>
              <a:t>Hierarchical Position:</a:t>
            </a:r>
            <a:endParaRPr sz="900" b="1">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u="sng">
                <a:solidFill>
                  <a:srgbClr val="0097A7"/>
                </a:solidFill>
                <a:highlight>
                  <a:srgbClr val="FFFFFF"/>
                </a:highlight>
                <a:latin typeface="Verdana"/>
                <a:ea typeface="Verdana"/>
                <a:cs typeface="Verdana"/>
                <a:sym typeface="Verdana"/>
                <a:hlinkClick r:id="rId3"/>
              </a:rPr>
              <a:t>Objects Facet</a:t>
            </a:r>
            <a:endParaRPr sz="900" u="sng">
              <a:solidFill>
                <a:srgbClr val="0097A7"/>
              </a:solidFill>
              <a:highlight>
                <a:srgbClr val="FFFFFF"/>
              </a:highlight>
              <a:latin typeface="Verdana"/>
              <a:ea typeface="Verdana"/>
              <a:cs typeface="Verdana"/>
              <a:sym typeface="Verdana"/>
              <a:hlinkClick r:id="rId3"/>
            </a:endParaRPr>
          </a:p>
          <a:p>
            <a:pPr marL="0" lvl="0" indent="0" rtl="0">
              <a:lnSpc>
                <a:spcPct val="100000"/>
              </a:lnSpc>
              <a:spcBef>
                <a:spcPts val="0"/>
              </a:spcBef>
              <a:spcAft>
                <a:spcPts val="0"/>
              </a:spcAft>
              <a:buNone/>
            </a:pPr>
            <a:r>
              <a:rPr lang="en" sz="900">
                <a:solidFill>
                  <a:srgbClr val="333333"/>
                </a:solidFill>
                <a:highlight>
                  <a:srgbClr val="FFFFFF"/>
                </a:highlight>
                <a:latin typeface="Verdana"/>
                <a:ea typeface="Verdana"/>
                <a:cs typeface="Verdana"/>
                <a:sym typeface="Verdana"/>
              </a:rPr>
              <a:t>.... </a:t>
            </a:r>
            <a:r>
              <a:rPr lang="en" sz="900" u="sng">
                <a:solidFill>
                  <a:srgbClr val="0097A7"/>
                </a:solidFill>
                <a:highlight>
                  <a:srgbClr val="FFFFFF"/>
                </a:highlight>
                <a:latin typeface="Verdana"/>
                <a:ea typeface="Verdana"/>
                <a:cs typeface="Verdana"/>
                <a:sym typeface="Verdana"/>
                <a:hlinkClick r:id="rId4"/>
              </a:rPr>
              <a:t>Components (hierarchy name)</a:t>
            </a:r>
            <a:r>
              <a:rPr lang="en" sz="900">
                <a:solidFill>
                  <a:srgbClr val="333333"/>
                </a:solidFill>
                <a:highlight>
                  <a:srgbClr val="FFFFFF"/>
                </a:highlight>
                <a:latin typeface="Verdana"/>
                <a:ea typeface="Verdana"/>
                <a:cs typeface="Verdana"/>
                <a:sym typeface="Verdana"/>
              </a:rPr>
              <a:t> (G)</a:t>
            </a:r>
            <a:endParaRPr sz="900">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a:solidFill>
                  <a:srgbClr val="333333"/>
                </a:solidFill>
                <a:highlight>
                  <a:srgbClr val="FFFFFF"/>
                </a:highlight>
                <a:latin typeface="Verdana"/>
                <a:ea typeface="Verdana"/>
                <a:cs typeface="Verdana"/>
                <a:sym typeface="Verdana"/>
              </a:rPr>
              <a:t>........ </a:t>
            </a:r>
            <a:r>
              <a:rPr lang="en" sz="900" u="sng">
                <a:solidFill>
                  <a:srgbClr val="0097A7"/>
                </a:solidFill>
                <a:highlight>
                  <a:srgbClr val="FFFFFF"/>
                </a:highlight>
                <a:latin typeface="Verdana"/>
                <a:ea typeface="Verdana"/>
                <a:cs typeface="Verdana"/>
                <a:sym typeface="Verdana"/>
                <a:hlinkClick r:id="rId5"/>
              </a:rPr>
              <a:t>components (objects parts)</a:t>
            </a:r>
            <a:r>
              <a:rPr lang="en" sz="900">
                <a:solidFill>
                  <a:srgbClr val="333333"/>
                </a:solidFill>
                <a:highlight>
                  <a:srgbClr val="FFFFFF"/>
                </a:highlight>
                <a:latin typeface="Verdana"/>
                <a:ea typeface="Verdana"/>
                <a:cs typeface="Verdana"/>
                <a:sym typeface="Verdana"/>
              </a:rPr>
              <a:t> (G)</a:t>
            </a:r>
            <a:endParaRPr sz="900">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a:solidFill>
                  <a:srgbClr val="333333"/>
                </a:solidFill>
                <a:highlight>
                  <a:srgbClr val="FFFFFF"/>
                </a:highlight>
                <a:latin typeface="Verdana"/>
                <a:ea typeface="Verdana"/>
                <a:cs typeface="Verdana"/>
                <a:sym typeface="Verdana"/>
              </a:rPr>
              <a:t>............ </a:t>
            </a:r>
            <a:r>
              <a:rPr lang="en" sz="900" u="sng">
                <a:solidFill>
                  <a:srgbClr val="0097A7"/>
                </a:solidFill>
                <a:highlight>
                  <a:srgbClr val="FFFFFF"/>
                </a:highlight>
                <a:latin typeface="Verdana"/>
                <a:ea typeface="Verdana"/>
                <a:cs typeface="Verdana"/>
                <a:sym typeface="Verdana"/>
                <a:hlinkClick r:id="rId6"/>
              </a:rPr>
              <a:t>&lt;components by specific context&gt;</a:t>
            </a:r>
            <a:r>
              <a:rPr lang="en" sz="900">
                <a:solidFill>
                  <a:srgbClr val="333333"/>
                </a:solidFill>
                <a:highlight>
                  <a:srgbClr val="FFFFFF"/>
                </a:highlight>
                <a:latin typeface="Verdana"/>
                <a:ea typeface="Verdana"/>
                <a:cs typeface="Verdana"/>
                <a:sym typeface="Verdana"/>
              </a:rPr>
              <a:t> (G)</a:t>
            </a:r>
            <a:endParaRPr sz="900">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a:solidFill>
                  <a:srgbClr val="333333"/>
                </a:solidFill>
                <a:highlight>
                  <a:srgbClr val="FFFFFF"/>
                </a:highlight>
                <a:latin typeface="Verdana"/>
                <a:ea typeface="Verdana"/>
                <a:cs typeface="Verdana"/>
                <a:sym typeface="Verdana"/>
              </a:rPr>
              <a:t>................ </a:t>
            </a:r>
            <a:r>
              <a:rPr lang="en" sz="900" u="sng">
                <a:solidFill>
                  <a:srgbClr val="0097A7"/>
                </a:solidFill>
                <a:highlight>
                  <a:srgbClr val="FFFFFF"/>
                </a:highlight>
                <a:latin typeface="Verdana"/>
                <a:ea typeface="Verdana"/>
                <a:cs typeface="Verdana"/>
                <a:sym typeface="Verdana"/>
                <a:hlinkClick r:id="rId7"/>
              </a:rPr>
              <a:t>building divisions</a:t>
            </a:r>
            <a:r>
              <a:rPr lang="en" sz="900">
                <a:solidFill>
                  <a:srgbClr val="333333"/>
                </a:solidFill>
                <a:highlight>
                  <a:srgbClr val="FFFFFF"/>
                </a:highlight>
                <a:latin typeface="Verdana"/>
                <a:ea typeface="Verdana"/>
                <a:cs typeface="Verdana"/>
                <a:sym typeface="Verdana"/>
              </a:rPr>
              <a:t> (G)</a:t>
            </a:r>
            <a:endParaRPr sz="900">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a:solidFill>
                  <a:srgbClr val="333333"/>
                </a:solidFill>
                <a:highlight>
                  <a:srgbClr val="FFFFFF"/>
                </a:highlight>
                <a:latin typeface="Verdana"/>
                <a:ea typeface="Verdana"/>
                <a:cs typeface="Verdana"/>
                <a:sym typeface="Verdana"/>
              </a:rPr>
              <a:t>.................... </a:t>
            </a:r>
            <a:r>
              <a:rPr lang="en" sz="900" u="sng">
                <a:solidFill>
                  <a:srgbClr val="0097A7"/>
                </a:solidFill>
                <a:highlight>
                  <a:srgbClr val="FFFFFF"/>
                </a:highlight>
                <a:latin typeface="Verdana"/>
                <a:ea typeface="Verdana"/>
                <a:cs typeface="Verdana"/>
                <a:sym typeface="Verdana"/>
                <a:hlinkClick r:id="rId8"/>
              </a:rPr>
              <a:t>rooms and spaces</a:t>
            </a:r>
            <a:r>
              <a:rPr lang="en" sz="900">
                <a:solidFill>
                  <a:srgbClr val="333333"/>
                </a:solidFill>
                <a:highlight>
                  <a:srgbClr val="FFFFFF"/>
                </a:highlight>
                <a:latin typeface="Verdana"/>
                <a:ea typeface="Verdana"/>
                <a:cs typeface="Verdana"/>
                <a:sym typeface="Verdana"/>
              </a:rPr>
              <a:t> (G)</a:t>
            </a:r>
            <a:endParaRPr sz="900">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a:solidFill>
                  <a:srgbClr val="333333"/>
                </a:solidFill>
                <a:highlight>
                  <a:srgbClr val="FFFFFF"/>
                </a:highlight>
                <a:latin typeface="Verdana"/>
                <a:ea typeface="Verdana"/>
                <a:cs typeface="Verdana"/>
                <a:sym typeface="Verdana"/>
              </a:rPr>
              <a:t>........................ </a:t>
            </a:r>
            <a:r>
              <a:rPr lang="en" sz="900" u="sng">
                <a:solidFill>
                  <a:srgbClr val="0097A7"/>
                </a:solidFill>
                <a:highlight>
                  <a:srgbClr val="FFFFFF"/>
                </a:highlight>
                <a:latin typeface="Verdana"/>
                <a:ea typeface="Verdana"/>
                <a:cs typeface="Verdana"/>
                <a:sym typeface="Verdana"/>
                <a:hlinkClick r:id="rId9"/>
              </a:rPr>
              <a:t>&lt;rooms and spaces by location or context&gt;</a:t>
            </a:r>
            <a:r>
              <a:rPr lang="en" sz="900">
                <a:solidFill>
                  <a:srgbClr val="333333"/>
                </a:solidFill>
                <a:highlight>
                  <a:srgbClr val="FFFFFF"/>
                </a:highlight>
                <a:latin typeface="Verdana"/>
                <a:ea typeface="Verdana"/>
                <a:cs typeface="Verdana"/>
                <a:sym typeface="Verdana"/>
              </a:rPr>
              <a:t> (G)</a:t>
            </a:r>
            <a:endParaRPr sz="900">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a:solidFill>
                  <a:srgbClr val="333333"/>
                </a:solidFill>
                <a:highlight>
                  <a:srgbClr val="FFFFFF"/>
                </a:highlight>
                <a:latin typeface="Verdana"/>
                <a:ea typeface="Verdana"/>
                <a:cs typeface="Verdana"/>
                <a:sym typeface="Verdana"/>
              </a:rPr>
              <a:t>............................ </a:t>
            </a:r>
            <a:r>
              <a:rPr lang="en" sz="900" u="sng">
                <a:solidFill>
                  <a:srgbClr val="0097A7"/>
                </a:solidFill>
                <a:highlight>
                  <a:srgbClr val="FFFFFF"/>
                </a:highlight>
                <a:latin typeface="Verdana"/>
                <a:ea typeface="Verdana"/>
                <a:cs typeface="Verdana"/>
                <a:sym typeface="Verdana"/>
                <a:hlinkClick r:id="rId10"/>
              </a:rPr>
              <a:t>interior spaces (spaces by location)</a:t>
            </a:r>
            <a:r>
              <a:rPr lang="en" sz="900">
                <a:solidFill>
                  <a:srgbClr val="333333"/>
                </a:solidFill>
                <a:highlight>
                  <a:srgbClr val="FFFFFF"/>
                </a:highlight>
                <a:latin typeface="Verdana"/>
                <a:ea typeface="Verdana"/>
                <a:cs typeface="Verdana"/>
                <a:sym typeface="Verdana"/>
              </a:rPr>
              <a:t> (G)</a:t>
            </a:r>
            <a:endParaRPr sz="900">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a:solidFill>
                  <a:srgbClr val="333333"/>
                </a:solidFill>
                <a:highlight>
                  <a:srgbClr val="FFFFFF"/>
                </a:highlight>
                <a:latin typeface="Verdana"/>
                <a:ea typeface="Verdana"/>
                <a:cs typeface="Verdana"/>
                <a:sym typeface="Verdana"/>
              </a:rPr>
              <a:t>................................ </a:t>
            </a:r>
            <a:r>
              <a:rPr lang="en" sz="900" u="sng">
                <a:solidFill>
                  <a:srgbClr val="0097A7"/>
                </a:solidFill>
                <a:highlight>
                  <a:srgbClr val="FFFFFF"/>
                </a:highlight>
                <a:latin typeface="Verdana"/>
                <a:ea typeface="Verdana"/>
                <a:cs typeface="Verdana"/>
                <a:sym typeface="Verdana"/>
                <a:hlinkClick r:id="rId11"/>
              </a:rPr>
              <a:t>combinations of rooms</a:t>
            </a:r>
            <a:r>
              <a:rPr lang="en" sz="900">
                <a:solidFill>
                  <a:srgbClr val="333333"/>
                </a:solidFill>
                <a:highlight>
                  <a:srgbClr val="FFFFFF"/>
                </a:highlight>
                <a:latin typeface="Verdana"/>
                <a:ea typeface="Verdana"/>
                <a:cs typeface="Verdana"/>
                <a:sym typeface="Verdana"/>
              </a:rPr>
              <a:t> (G)</a:t>
            </a:r>
            <a:endParaRPr sz="900">
              <a:solidFill>
                <a:srgbClr val="333333"/>
              </a:solidFill>
              <a:highlight>
                <a:srgbClr val="FFFFFF"/>
              </a:highlight>
              <a:latin typeface="Verdana"/>
              <a:ea typeface="Verdana"/>
              <a:cs typeface="Verdana"/>
              <a:sym typeface="Verdana"/>
            </a:endParaRPr>
          </a:p>
          <a:p>
            <a:pPr marL="0" lvl="0" indent="0" rtl="0">
              <a:lnSpc>
                <a:spcPct val="100000"/>
              </a:lnSpc>
              <a:spcBef>
                <a:spcPts val="0"/>
              </a:spcBef>
              <a:spcAft>
                <a:spcPts val="0"/>
              </a:spcAft>
              <a:buNone/>
            </a:pPr>
            <a:r>
              <a:rPr lang="en" sz="900">
                <a:solidFill>
                  <a:srgbClr val="333333"/>
                </a:solidFill>
                <a:highlight>
                  <a:srgbClr val="FFFFFF"/>
                </a:highlight>
                <a:latin typeface="Verdana"/>
                <a:ea typeface="Verdana"/>
                <a:cs typeface="Verdana"/>
                <a:sym typeface="Verdana"/>
              </a:rPr>
              <a:t>.................................... </a:t>
            </a:r>
            <a:r>
              <a:rPr lang="en" sz="900" u="sng">
                <a:solidFill>
                  <a:srgbClr val="0097A7"/>
                </a:solidFill>
                <a:highlight>
                  <a:srgbClr val="FFFFFF"/>
                </a:highlight>
                <a:latin typeface="Verdana"/>
                <a:ea typeface="Verdana"/>
                <a:cs typeface="Verdana"/>
                <a:sym typeface="Verdana"/>
                <a:hlinkClick r:id="rId12"/>
              </a:rPr>
              <a:t>apartments</a:t>
            </a:r>
            <a:r>
              <a:rPr lang="en" sz="900">
                <a:solidFill>
                  <a:srgbClr val="333333"/>
                </a:solidFill>
                <a:highlight>
                  <a:srgbClr val="FFFFFF"/>
                </a:highlight>
                <a:latin typeface="Verdana"/>
                <a:ea typeface="Verdana"/>
                <a:cs typeface="Verdana"/>
                <a:sym typeface="Verdana"/>
              </a:rPr>
              <a:t> (G)</a:t>
            </a:r>
            <a:endParaRPr/>
          </a:p>
        </p:txBody>
      </p:sp>
      <p:sp>
        <p:nvSpPr>
          <p:cNvPr id="347" name="Shape 347"/>
          <p:cNvSpPr txBox="1">
            <a:spLocks noGrp="1"/>
          </p:cNvSpPr>
          <p:nvPr>
            <p:ph type="body" idx="1"/>
          </p:nvPr>
        </p:nvSpPr>
        <p:spPr>
          <a:xfrm>
            <a:off x="568175" y="3888100"/>
            <a:ext cx="7726200" cy="7740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Keywords </a:t>
            </a:r>
            <a:r>
              <a:rPr lang="en"/>
              <a:t>and </a:t>
            </a:r>
            <a:r>
              <a:rPr lang="en" b="1"/>
              <a:t>tags </a:t>
            </a:r>
            <a:r>
              <a:rPr lang="en"/>
              <a:t>may not come from controlled terms, so there is a higher chance of variance and  inconsistency</a:t>
            </a: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3616</Words>
  <Application>Microsoft Office PowerPoint</Application>
  <PresentationFormat>On-screen Show (16:9)</PresentationFormat>
  <Paragraphs>397</Paragraphs>
  <Slides>57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Nunito</vt:lpstr>
      <vt:lpstr>Arial</vt:lpstr>
      <vt:lpstr>Maven Pro</vt:lpstr>
      <vt:lpstr>Verdana</vt:lpstr>
      <vt:lpstr>Momentum</vt:lpstr>
      <vt:lpstr>Viable Vocabularies</vt:lpstr>
      <vt:lpstr>Instructors</vt:lpstr>
      <vt:lpstr>Metadata &amp; Discovery Unit</vt:lpstr>
      <vt:lpstr>Introductions </vt:lpstr>
      <vt:lpstr>Learning Objectives</vt:lpstr>
      <vt:lpstr>Agenda</vt:lpstr>
      <vt:lpstr>Workshop Files</vt:lpstr>
      <vt:lpstr>What are controlled vocabularies?</vt:lpstr>
      <vt:lpstr>What about thesauri? </vt:lpstr>
      <vt:lpstr>What about taxonomies?</vt:lpstr>
      <vt:lpstr>Examples of controlled vocabulary and natural words (from LC headings)</vt:lpstr>
      <vt:lpstr>Controlled Vocabulary Activity</vt:lpstr>
      <vt:lpstr>Why use controlled vocabularies in your research?</vt:lpstr>
      <vt:lpstr>Examples of controlled vocabulary and natural words (from LC headings) </vt:lpstr>
      <vt:lpstr>Examples of controlled vocabulary and natural words (from LC headings) </vt:lpstr>
      <vt:lpstr>Channeling : in Physics vs. in Spiritualism</vt:lpstr>
      <vt:lpstr>Michael Jackson, who is….. a whisky expert, singer, and didjeridu player? </vt:lpstr>
      <vt:lpstr>Advantages of using controlled vocabulary </vt:lpstr>
      <vt:lpstr>Advantages of using controlled vocabulary </vt:lpstr>
      <vt:lpstr>Advantages of using controlled vocabulary </vt:lpstr>
      <vt:lpstr>Advantages of using controlled vocabulary </vt:lpstr>
      <vt:lpstr>Have you ever been to Pittsburgh?</vt:lpstr>
      <vt:lpstr>No more confusion!</vt:lpstr>
      <vt:lpstr>Vocabulary Finding Activity</vt:lpstr>
      <vt:lpstr>Method to find the best vocabularies</vt:lpstr>
      <vt:lpstr>Finding Vocabularies</vt:lpstr>
      <vt:lpstr>Selected controlled vocabularies by discipline </vt:lpstr>
      <vt:lpstr>Selected controlled vocabularies by discipline  </vt:lpstr>
      <vt:lpstr>Selected controlled vocabularies by discipline  </vt:lpstr>
      <vt:lpstr>Linked Data: An Introduction</vt:lpstr>
      <vt:lpstr>What is Linked Data?</vt:lpstr>
      <vt:lpstr>Four Rules for the Semantic Web</vt:lpstr>
      <vt:lpstr>So… what is a URI?</vt:lpstr>
      <vt:lpstr>What about triples?</vt:lpstr>
      <vt:lpstr>Triples and URIs</vt:lpstr>
      <vt:lpstr>Expressing Triples through Turtle</vt:lpstr>
      <vt:lpstr>Example of Triples Expressed as Turtle</vt:lpstr>
      <vt:lpstr>Example of Triples Expressed as Turtle</vt:lpstr>
      <vt:lpstr>Linking Data: Reconciliation</vt:lpstr>
      <vt:lpstr>OpenRefine for Data Cleaning and Linking</vt:lpstr>
      <vt:lpstr>PowerPoint Presentation</vt:lpstr>
      <vt:lpstr>Installing OpenRefine</vt:lpstr>
      <vt:lpstr>Installing OpenRefine</vt:lpstr>
      <vt:lpstr>Sample Data Set</vt:lpstr>
      <vt:lpstr>OpenRefine Activity</vt:lpstr>
      <vt:lpstr>Getting Started</vt:lpstr>
      <vt:lpstr>Analyzing and Fixing Data</vt:lpstr>
      <vt:lpstr>Analyzing and Fixing Data</vt:lpstr>
      <vt:lpstr>Analyzing and Fixing Data</vt:lpstr>
      <vt:lpstr>Linking to Another Data Set</vt:lpstr>
      <vt:lpstr>Linking to Another Data Set</vt:lpstr>
      <vt:lpstr>Named Entity Extraction</vt:lpstr>
      <vt:lpstr>Named Entity Extraction Extension</vt:lpstr>
      <vt:lpstr>Named Entity Extraction</vt:lpstr>
      <vt:lpstr>Named Entity Extraction</vt:lpstr>
      <vt:lpstr>Exporting a Project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Viable Vocabularies</dc:title>
  <dc:creator>Bolam, Michael R</dc:creator>
  <cp:lastModifiedBy>Windows User</cp:lastModifiedBy>
  <cp:revision>2</cp:revision>
  <dcterms:modified xsi:type="dcterms:W3CDTF">2018-04-13T19:48:32Z</dcterms:modified>
</cp:coreProperties>
</file>