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Average"/>
      <p:regular r:id="rId34"/>
    </p:embeddedFont>
    <p:embeddedFont>
      <p:font typeface="Oswald"/>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Oswald-regular.fntdata"/><Relationship Id="rId12" Type="http://schemas.openxmlformats.org/officeDocument/2006/relationships/slide" Target="slides/slide7.xml"/><Relationship Id="rId34" Type="http://schemas.openxmlformats.org/officeDocument/2006/relationships/font" Target="fonts/Average-regular.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swa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cded6d6ab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cded6d6a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cded6d6a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cded6d6a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0b5cc82d4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0b5cc82d4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cded6d6a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cded6d6a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cded6d6ab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cded6d6ab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cded6d6ab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cded6d6ab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cded6d6ab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cded6d6a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cded6d6ab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cded6d6a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cded6d6ab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cded6d6ab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cded6d6ab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cded6d6ab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0b5cc82d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0b5cc82d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cded6d6ab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cded6d6ab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4cded6d6ab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cded6d6a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cded6d6ab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cded6d6ab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cded6d6ab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cded6d6ab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d310203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d310203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0b5cc82d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0b5cc82d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cded6d6a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cded6d6a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cded6d6a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cded6d6a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Manuscript Feature Search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cded6d6a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cded6d6a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cded6d6a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cded6d6a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Keyword Search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cded6d6a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cded6d6a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cded6d6a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cded6d6a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791533" y="9837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solidFill>
                  <a:srgbClr val="CC0000"/>
                </a:solidFill>
              </a:rPr>
              <a:t>Facsimile Finder </a:t>
            </a:r>
            <a:endParaRPr sz="6000">
              <a:solidFill>
                <a:srgbClr val="CC0000"/>
              </a:solidFill>
            </a:endParaRPr>
          </a:p>
          <a:p>
            <a:pPr indent="0" lvl="0" marL="0" rtl="0" algn="ctr">
              <a:spcBef>
                <a:spcPts val="0"/>
              </a:spcBef>
              <a:spcAft>
                <a:spcPts val="0"/>
              </a:spcAft>
              <a:buNone/>
            </a:pPr>
            <a:r>
              <a:rPr lang="en" sz="6000">
                <a:solidFill>
                  <a:srgbClr val="CC0000"/>
                </a:solidFill>
              </a:rPr>
              <a:t>for Libraries</a:t>
            </a:r>
            <a:endParaRPr sz="6000">
              <a:solidFill>
                <a:srgbClr val="CC0000"/>
              </a:solidFill>
            </a:endParaRPr>
          </a:p>
        </p:txBody>
      </p:sp>
      <p:sp>
        <p:nvSpPr>
          <p:cNvPr id="60" name="Google Shape;60;p13"/>
          <p:cNvSpPr txBox="1"/>
          <p:nvPr>
            <p:ph idx="1" type="subTitle"/>
          </p:nvPr>
        </p:nvSpPr>
        <p:spPr>
          <a:xfrm>
            <a:off x="854075" y="3592300"/>
            <a:ext cx="76764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Giovanni Scorcioni</a:t>
            </a:r>
            <a:r>
              <a:rPr lang="en" sz="1800">
                <a:solidFill>
                  <a:schemeClr val="lt1"/>
                </a:solidFill>
              </a:rPr>
              <a:t> | Facsimile Finder | giovanni@facsimilefinder.com</a:t>
            </a:r>
            <a:endParaRPr sz="1800">
              <a:solidFill>
                <a:srgbClr val="CC0000"/>
              </a:solidFill>
            </a:endParaRPr>
          </a:p>
          <a:p>
            <a:pPr indent="0" lvl="0" marL="0" rtl="0" algn="ctr">
              <a:spcBef>
                <a:spcPts val="0"/>
              </a:spcBef>
              <a:spcAft>
                <a:spcPts val="0"/>
              </a:spcAft>
              <a:buNone/>
            </a:pPr>
            <a:r>
              <a:t/>
            </a:r>
            <a:endParaRPr>
              <a:solidFill>
                <a:schemeClr val="lt1"/>
              </a:solidFill>
            </a:endParaRPr>
          </a:p>
          <a:p>
            <a:pPr indent="0" lvl="0" marL="0" rtl="0" algn="ctr">
              <a:spcBef>
                <a:spcPts val="0"/>
              </a:spcBef>
              <a:spcAft>
                <a:spcPts val="0"/>
              </a:spcAft>
              <a:buNone/>
            </a:pPr>
            <a:r>
              <a:rPr b="1" lang="en" sz="1800">
                <a:solidFill>
                  <a:schemeClr val="lt1"/>
                </a:solidFill>
              </a:rPr>
              <a:t>Kiana Jones</a:t>
            </a:r>
            <a:r>
              <a:rPr lang="en" sz="1800">
                <a:solidFill>
                  <a:schemeClr val="lt1"/>
                </a:solidFill>
              </a:rPr>
              <a:t> | Fine Arts Librarian, University of Pittsburgh | krg51@pitt.edu</a:t>
            </a:r>
            <a:r>
              <a:rPr lang="en" sz="1800">
                <a:solidFill>
                  <a:srgbClr val="CC0000"/>
                </a:solidFill>
              </a:rPr>
              <a:t> </a:t>
            </a:r>
            <a:endParaRPr sz="1800">
              <a:solidFill>
                <a:srgbClr val="CC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190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Facsimile Edition Description</a:t>
            </a:r>
            <a:endParaRPr>
              <a:solidFill>
                <a:srgbClr val="CC0000"/>
              </a:solidFill>
            </a:endParaRPr>
          </a:p>
        </p:txBody>
      </p:sp>
      <p:pic>
        <p:nvPicPr>
          <p:cNvPr id="118" name="Google Shape;118;p22"/>
          <p:cNvPicPr preferRelativeResize="0"/>
          <p:nvPr/>
        </p:nvPicPr>
        <p:blipFill>
          <a:blip r:embed="rId3">
            <a:alphaModFix/>
          </a:blip>
          <a:stretch>
            <a:fillRect/>
          </a:stretch>
        </p:blipFill>
        <p:spPr>
          <a:xfrm>
            <a:off x="414175" y="763025"/>
            <a:ext cx="8679555" cy="43804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331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Connects Directly to Library Catalog</a:t>
            </a:r>
            <a:endParaRPr>
              <a:solidFill>
                <a:srgbClr val="CC0000"/>
              </a:solidFill>
            </a:endParaRPr>
          </a:p>
        </p:txBody>
      </p:sp>
      <p:pic>
        <p:nvPicPr>
          <p:cNvPr id="124" name="Google Shape;124;p23"/>
          <p:cNvPicPr preferRelativeResize="0"/>
          <p:nvPr/>
        </p:nvPicPr>
        <p:blipFill>
          <a:blip r:embed="rId3">
            <a:alphaModFix/>
          </a:blip>
          <a:stretch>
            <a:fillRect/>
          </a:stretch>
        </p:blipFill>
        <p:spPr>
          <a:xfrm>
            <a:off x="367900" y="1155975"/>
            <a:ext cx="8804399" cy="3843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24"/>
          <p:cNvPicPr preferRelativeResize="0"/>
          <p:nvPr/>
        </p:nvPicPr>
        <p:blipFill>
          <a:blip r:embed="rId3">
            <a:alphaModFix/>
          </a:blip>
          <a:stretch>
            <a:fillRect/>
          </a:stretch>
        </p:blipFill>
        <p:spPr>
          <a:xfrm>
            <a:off x="88300" y="1170125"/>
            <a:ext cx="4967965" cy="3311977"/>
          </a:xfrm>
          <a:prstGeom prst="rect">
            <a:avLst/>
          </a:prstGeom>
          <a:noFill/>
          <a:ln>
            <a:noFill/>
          </a:ln>
        </p:spPr>
      </p:pic>
      <p:pic>
        <p:nvPicPr>
          <p:cNvPr id="131" name="Google Shape;131;p24"/>
          <p:cNvPicPr preferRelativeResize="0"/>
          <p:nvPr/>
        </p:nvPicPr>
        <p:blipFill>
          <a:blip r:embed="rId4">
            <a:alphaModFix/>
          </a:blip>
          <a:stretch>
            <a:fillRect/>
          </a:stretch>
        </p:blipFill>
        <p:spPr>
          <a:xfrm>
            <a:off x="5254894" y="1170125"/>
            <a:ext cx="3634556" cy="3311975"/>
          </a:xfrm>
          <a:prstGeom prst="rect">
            <a:avLst/>
          </a:prstGeom>
          <a:noFill/>
          <a:ln>
            <a:noFill/>
          </a:ln>
        </p:spPr>
      </p:pic>
      <p:sp>
        <p:nvSpPr>
          <p:cNvPr id="132" name="Google Shape;132;p24"/>
          <p:cNvSpPr txBox="1"/>
          <p:nvPr>
            <p:ph type="title"/>
          </p:nvPr>
        </p:nvSpPr>
        <p:spPr>
          <a:xfrm>
            <a:off x="283400" y="310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Both are described as facsimiles in library catalog records</a:t>
            </a:r>
            <a:endParaRPr>
              <a:solidFill>
                <a:srgbClr val="CC0000"/>
              </a:solidFill>
            </a:endParaRPr>
          </a:p>
        </p:txBody>
      </p:sp>
      <p:sp>
        <p:nvSpPr>
          <p:cNvPr id="133" name="Google Shape;133;p24"/>
          <p:cNvSpPr txBox="1"/>
          <p:nvPr/>
        </p:nvSpPr>
        <p:spPr>
          <a:xfrm>
            <a:off x="88300" y="4459725"/>
            <a:ext cx="4968000" cy="3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verage"/>
                <a:ea typeface="Average"/>
                <a:cs typeface="Average"/>
                <a:sym typeface="Average"/>
              </a:rPr>
              <a:t>Facsimile</a:t>
            </a:r>
            <a:endParaRPr>
              <a:latin typeface="Average"/>
              <a:ea typeface="Average"/>
              <a:cs typeface="Average"/>
              <a:sym typeface="Average"/>
            </a:endParaRPr>
          </a:p>
          <a:p>
            <a:pPr indent="0" lvl="0" marL="0" rtl="0" algn="ctr">
              <a:spcBef>
                <a:spcPts val="0"/>
              </a:spcBef>
              <a:spcAft>
                <a:spcPts val="0"/>
              </a:spcAft>
              <a:buNone/>
            </a:pPr>
            <a:r>
              <a:t/>
            </a:r>
            <a:endParaRPr>
              <a:latin typeface="Average"/>
              <a:ea typeface="Average"/>
              <a:cs typeface="Average"/>
              <a:sym typeface="Average"/>
            </a:endParaRPr>
          </a:p>
        </p:txBody>
      </p:sp>
      <p:sp>
        <p:nvSpPr>
          <p:cNvPr id="134" name="Google Shape;134;p24"/>
          <p:cNvSpPr txBox="1"/>
          <p:nvPr/>
        </p:nvSpPr>
        <p:spPr>
          <a:xfrm>
            <a:off x="5254900" y="4407575"/>
            <a:ext cx="3634500" cy="3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Average"/>
                <a:ea typeface="Average"/>
                <a:cs typeface="Average"/>
                <a:sym typeface="Average"/>
              </a:rPr>
              <a:t>“</a:t>
            </a:r>
            <a:r>
              <a:rPr lang="en">
                <a:latin typeface="Average"/>
                <a:ea typeface="Average"/>
                <a:cs typeface="Average"/>
                <a:sym typeface="Average"/>
              </a:rPr>
              <a:t>Facsimile</a:t>
            </a:r>
            <a:r>
              <a:rPr lang="en" sz="1800">
                <a:latin typeface="Average"/>
                <a:ea typeface="Average"/>
                <a:cs typeface="Average"/>
                <a:sym typeface="Average"/>
              </a:rPr>
              <a:t>”</a:t>
            </a:r>
            <a:endParaRPr sz="1800">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283400" y="204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Case Study: Building a Test Site for the University of Pittsburgh</a:t>
            </a:r>
            <a:endParaRPr>
              <a:solidFill>
                <a:srgbClr val="CC0000"/>
              </a:solidFill>
            </a:endParaRPr>
          </a:p>
        </p:txBody>
      </p:sp>
      <p:sp>
        <p:nvSpPr>
          <p:cNvPr id="140" name="Google Shape;140;p25"/>
          <p:cNvSpPr txBox="1"/>
          <p:nvPr>
            <p:ph idx="1" type="body"/>
          </p:nvPr>
        </p:nvSpPr>
        <p:spPr>
          <a:xfrm>
            <a:off x="311700" y="1280575"/>
            <a:ext cx="8520600" cy="3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What we started with was</a:t>
            </a:r>
            <a:r>
              <a:rPr lang="en">
                <a:solidFill>
                  <a:schemeClr val="lt1"/>
                </a:solidFill>
              </a:rPr>
              <a:t> a spreadsheet created by graduate Art History student Alison McCann about 4 years ago</a:t>
            </a:r>
            <a:endParaRPr>
              <a:solidFill>
                <a:schemeClr val="lt1"/>
              </a:solidFill>
            </a:endParaRPr>
          </a:p>
          <a:p>
            <a:pPr indent="-342900" lvl="0" marL="457200" rtl="0" algn="l">
              <a:spcBef>
                <a:spcPts val="1600"/>
              </a:spcBef>
              <a:spcAft>
                <a:spcPts val="0"/>
              </a:spcAft>
              <a:buClr>
                <a:schemeClr val="lt1"/>
              </a:buClr>
              <a:buSzPts val="1800"/>
              <a:buChar char="●"/>
            </a:pPr>
            <a:r>
              <a:rPr lang="en">
                <a:solidFill>
                  <a:schemeClr val="lt1"/>
                </a:solidFill>
              </a:rPr>
              <a:t>The limited access spreadsheet is used regularly by student researchers and faculty to find facsimiles in the collection.</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The spreadsheet has been used by Archival Scholars for research purposes (Claudia Haines, Kenneth Wahrenberger).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Giovanni was given access to our spreadsheet and built a Facsimile Finder for Libraries test site for us.</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283400" y="310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Our Manuscript Facsimile Spreadsheet</a:t>
            </a:r>
            <a:endParaRPr>
              <a:solidFill>
                <a:srgbClr val="CC0000"/>
              </a:solidFill>
            </a:endParaRPr>
          </a:p>
        </p:txBody>
      </p:sp>
      <p:pic>
        <p:nvPicPr>
          <p:cNvPr id="146" name="Google Shape;146;p26"/>
          <p:cNvPicPr preferRelativeResize="0"/>
          <p:nvPr/>
        </p:nvPicPr>
        <p:blipFill>
          <a:blip r:embed="rId3">
            <a:alphaModFix/>
          </a:blip>
          <a:stretch>
            <a:fillRect/>
          </a:stretch>
        </p:blipFill>
        <p:spPr>
          <a:xfrm>
            <a:off x="0" y="1173204"/>
            <a:ext cx="9143999" cy="30906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First Step: Facsimile Edition Analysis Surveys</a:t>
            </a:r>
            <a:endParaRPr>
              <a:solidFill>
                <a:srgbClr val="CC0000"/>
              </a:solidFill>
            </a:endParaRPr>
          </a:p>
        </p:txBody>
      </p:sp>
      <p:sp>
        <p:nvSpPr>
          <p:cNvPr id="152" name="Google Shape;152;p27"/>
          <p:cNvSpPr txBox="1"/>
          <p:nvPr>
            <p:ph idx="1" type="body"/>
          </p:nvPr>
        </p:nvSpPr>
        <p:spPr>
          <a:xfrm>
            <a:off x="311700" y="1152475"/>
            <a:ext cx="8520600" cy="3906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Pitt’s spreadsheet had a lot of older facsimiles, as well as facsimiles that did not have enough descriptive cataloging for Giovanni’s team to be able to tell what kind of facsimiles they were.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A facsimile edition analysis survey designed by Giovanni’s team was filled out for each of these.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The majority of these surveys were filled out by Kiana’s Archival Scholar this semester, Kenneth Wahrenberger, whose research focused on facsimiles as reproductions and how interacting with reproductions might change the experience of viewers.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The surveys aided Kenneth and Kiana in becoming more familiar with facsimile edition types, and helped Giovanni’s team learn more about our holdings and decide which items were actual facsimiles and worthy of the database. </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Google Shape;157;p28"/>
          <p:cNvPicPr preferRelativeResize="0"/>
          <p:nvPr/>
        </p:nvPicPr>
        <p:blipFill>
          <a:blip r:embed="rId3">
            <a:alphaModFix/>
          </a:blip>
          <a:stretch>
            <a:fillRect/>
          </a:stretch>
        </p:blipFill>
        <p:spPr>
          <a:xfrm>
            <a:off x="162725" y="27813"/>
            <a:ext cx="4204125" cy="5087869"/>
          </a:xfrm>
          <a:prstGeom prst="rect">
            <a:avLst/>
          </a:prstGeom>
          <a:noFill/>
          <a:ln>
            <a:noFill/>
          </a:ln>
        </p:spPr>
      </p:pic>
      <p:pic>
        <p:nvPicPr>
          <p:cNvPr id="158" name="Google Shape;158;p28"/>
          <p:cNvPicPr preferRelativeResize="0"/>
          <p:nvPr/>
        </p:nvPicPr>
        <p:blipFill>
          <a:blip r:embed="rId4">
            <a:alphaModFix/>
          </a:blip>
          <a:stretch>
            <a:fillRect/>
          </a:stretch>
        </p:blipFill>
        <p:spPr>
          <a:xfrm>
            <a:off x="4571999" y="0"/>
            <a:ext cx="4204134"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Faculty and Student Feedback</a:t>
            </a:r>
            <a:endParaRPr>
              <a:solidFill>
                <a:srgbClr val="CC0000"/>
              </a:solidFill>
            </a:endParaRPr>
          </a:p>
        </p:txBody>
      </p:sp>
      <p:sp>
        <p:nvSpPr>
          <p:cNvPr id="164" name="Google Shape;164;p29"/>
          <p:cNvSpPr txBox="1"/>
          <p:nvPr>
            <p:ph idx="1" type="body"/>
          </p:nvPr>
        </p:nvSpPr>
        <p:spPr>
          <a:xfrm>
            <a:off x="311700" y="1152475"/>
            <a:ext cx="8520600" cy="3906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After the test site was launched, Kiana met with key stakeholders including Pitt’s Head of Special Collections and Archives Jeanann Haas, Music Librarian Jim Cassaro, Head of the Frick Fine Arts Library Kate Joranson, and Medieval and Renaissance Studies Librarian Clare Withers to gather feedback on long term implications and questions, and to discuss vital faculty contacts.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Kiana reached out to faculty and students across Pitt’s campus to gather feedback.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Questions asked: </a:t>
            </a:r>
            <a:endParaRPr>
              <a:solidFill>
                <a:schemeClr val="lt1"/>
              </a:solidFill>
            </a:endParaRPr>
          </a:p>
          <a:p>
            <a:pPr indent="-342900" lvl="1" marL="914400" rtl="0" algn="l">
              <a:spcBef>
                <a:spcPts val="0"/>
              </a:spcBef>
              <a:spcAft>
                <a:spcPts val="0"/>
              </a:spcAft>
              <a:buClr>
                <a:schemeClr val="lt1"/>
              </a:buClr>
              <a:buSzPts val="1800"/>
              <a:buChar char="○"/>
            </a:pPr>
            <a:r>
              <a:rPr i="1" lang="en" sz="1800">
                <a:solidFill>
                  <a:schemeClr val="lt1"/>
                </a:solidFill>
              </a:rPr>
              <a:t>Do you find the website helpful (concept, specific features, etc)? Why?</a:t>
            </a:r>
            <a:endParaRPr i="1" sz="1800">
              <a:solidFill>
                <a:schemeClr val="lt1"/>
              </a:solidFill>
            </a:endParaRPr>
          </a:p>
          <a:p>
            <a:pPr indent="-342900" lvl="1" marL="914400" rtl="0" algn="l">
              <a:spcBef>
                <a:spcPts val="0"/>
              </a:spcBef>
              <a:spcAft>
                <a:spcPts val="0"/>
              </a:spcAft>
              <a:buClr>
                <a:schemeClr val="lt1"/>
              </a:buClr>
              <a:buSzPts val="1800"/>
              <a:buChar char="○"/>
            </a:pPr>
            <a:r>
              <a:rPr i="1" lang="en" sz="1800">
                <a:solidFill>
                  <a:schemeClr val="lt1"/>
                </a:solidFill>
              </a:rPr>
              <a:t>In what ways can you envision yourself and students using this site? How can the site facilitate teaching and research?</a:t>
            </a:r>
            <a:r>
              <a:rPr lang="en" sz="1800">
                <a:solidFill>
                  <a:schemeClr val="lt1"/>
                </a:solidFill>
              </a:rPr>
              <a:t> </a:t>
            </a:r>
            <a:endParaRPr sz="18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Professor Elizabeth Archibald - Pitt History Dept</a:t>
            </a:r>
            <a:endParaRPr>
              <a:solidFill>
                <a:srgbClr val="CC0000"/>
              </a:solidFill>
            </a:endParaRPr>
          </a:p>
        </p:txBody>
      </p:sp>
      <p:sp>
        <p:nvSpPr>
          <p:cNvPr id="170" name="Google Shape;170;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500">
                <a:solidFill>
                  <a:schemeClr val="lt1"/>
                </a:solidFill>
              </a:rPr>
              <a:t>“For our class session, where they were already working with specific facsimiles in small groups, </a:t>
            </a:r>
            <a:r>
              <a:rPr b="1" lang="en" sz="1500">
                <a:solidFill>
                  <a:schemeClr val="lt1"/>
                </a:solidFill>
              </a:rPr>
              <a:t>it was really helpful to be able to point them toward a resource that wasn't Google where they could find a solid introduction to the material. </a:t>
            </a:r>
            <a:r>
              <a:rPr lang="en" sz="1500">
                <a:solidFill>
                  <a:schemeClr val="lt1"/>
                </a:solidFill>
              </a:rPr>
              <a:t>The </a:t>
            </a:r>
            <a:r>
              <a:rPr b="1" lang="en" sz="1500">
                <a:solidFill>
                  <a:schemeClr val="lt1"/>
                </a:solidFill>
              </a:rPr>
              <a:t>scope and length of the descriptions were perfect for the kind of basic research work they were doing</a:t>
            </a:r>
            <a:r>
              <a:rPr lang="en" sz="1500">
                <a:solidFill>
                  <a:schemeClr val="lt1"/>
                </a:solidFill>
              </a:rPr>
              <a:t>, and it was a somewhat unexpected bonus that they could </a:t>
            </a:r>
            <a:r>
              <a:rPr b="1" lang="en" sz="1500">
                <a:solidFill>
                  <a:schemeClr val="lt1"/>
                </a:solidFill>
              </a:rPr>
              <a:t>compare the items they were looking at with others from the same genre, date, etc.</a:t>
            </a:r>
            <a:r>
              <a:rPr lang="en" sz="1500">
                <a:solidFill>
                  <a:schemeClr val="lt1"/>
                </a:solidFill>
              </a:rPr>
              <a:t> </a:t>
            </a:r>
            <a:r>
              <a:rPr b="1" lang="en" sz="1500" u="sng">
                <a:solidFill>
                  <a:schemeClr val="lt1"/>
                </a:solidFill>
              </a:rPr>
              <a:t>Nearly all of the groups used it as the basis for their presentations. </a:t>
            </a:r>
            <a:endParaRPr b="1" sz="1500" u="sng">
              <a:solidFill>
                <a:schemeClr val="lt1"/>
              </a:solidFill>
            </a:endParaRPr>
          </a:p>
          <a:p>
            <a:pPr indent="0" lvl="0" marL="0" rtl="0" algn="l">
              <a:spcBef>
                <a:spcPts val="1600"/>
              </a:spcBef>
              <a:spcAft>
                <a:spcPts val="0"/>
              </a:spcAft>
              <a:buClr>
                <a:srgbClr val="000000"/>
              </a:buClr>
              <a:buSzPts val="1100"/>
              <a:buFont typeface="Arial"/>
              <a:buNone/>
            </a:pPr>
            <a:r>
              <a:rPr lang="en" sz="1500">
                <a:solidFill>
                  <a:schemeClr val="lt1"/>
                </a:solidFill>
              </a:rPr>
              <a:t>I'm also considering having them (or perhaps another class, in the future) do some more intensive searching, so as to identify materials they might want to work with later on – </a:t>
            </a:r>
            <a:r>
              <a:rPr b="1" lang="en" sz="1500">
                <a:solidFill>
                  <a:schemeClr val="lt1"/>
                </a:solidFill>
              </a:rPr>
              <a:t>it's helpful to have something that actually provides student-friendly context for the materials! </a:t>
            </a:r>
            <a:endParaRPr b="1" sz="1500">
              <a:solidFill>
                <a:schemeClr val="lt1"/>
              </a:solidFill>
            </a:endParaRPr>
          </a:p>
          <a:p>
            <a:pPr indent="0" lvl="0" marL="0" rtl="0" algn="l">
              <a:spcBef>
                <a:spcPts val="1600"/>
              </a:spcBef>
              <a:spcAft>
                <a:spcPts val="0"/>
              </a:spcAft>
              <a:buClr>
                <a:srgbClr val="000000"/>
              </a:buClr>
              <a:buSzPts val="1100"/>
              <a:buFont typeface="Arial"/>
              <a:buNone/>
            </a:pPr>
            <a:r>
              <a:rPr lang="en" sz="1500">
                <a:solidFill>
                  <a:schemeClr val="lt1"/>
                </a:solidFill>
              </a:rPr>
              <a:t>All in all, I think it's a really useful infrastructure for the facsimile collection. Thanks for giving us access!”</a:t>
            </a:r>
            <a:endParaRPr sz="1500">
              <a:solidFill>
                <a:schemeClr val="lt1"/>
              </a:solidFill>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Professor Adam Shear - Pitt Religious Studies Dept</a:t>
            </a:r>
            <a:endParaRPr>
              <a:solidFill>
                <a:srgbClr val="CC0000"/>
              </a:solidFill>
            </a:endParaRPr>
          </a:p>
        </p:txBody>
      </p:sp>
      <p:sp>
        <p:nvSpPr>
          <p:cNvPr id="176" name="Google Shape;176;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rPr>
              <a:t>“</a:t>
            </a:r>
            <a:r>
              <a:rPr b="1" lang="en" sz="1500">
                <a:solidFill>
                  <a:schemeClr val="lt1"/>
                </a:solidFill>
              </a:rPr>
              <a:t>It would be useful for teaching to know what we have here.</a:t>
            </a:r>
            <a:r>
              <a:rPr lang="en" sz="1500">
                <a:solidFill>
                  <a:schemeClr val="lt1"/>
                </a:solidFill>
              </a:rPr>
              <a:t> This would be helpful for my </a:t>
            </a:r>
            <a:r>
              <a:rPr i="1" lang="en" sz="1500">
                <a:solidFill>
                  <a:schemeClr val="lt1"/>
                </a:solidFill>
              </a:rPr>
              <a:t>Christians, Muslims, and Jews in the Middle Ages</a:t>
            </a:r>
            <a:r>
              <a:rPr lang="en" sz="1500">
                <a:solidFill>
                  <a:schemeClr val="lt1"/>
                </a:solidFill>
              </a:rPr>
              <a:t> class. One thing that is really helpful with this [database] is that </a:t>
            </a:r>
            <a:r>
              <a:rPr b="1" lang="en" sz="1500">
                <a:solidFill>
                  <a:schemeClr val="lt1"/>
                </a:solidFill>
              </a:rPr>
              <a:t>it enables the student to more clearly see the date of the manuscript as opposed to the date of the publication of the facsimile which is something that Pittcat is not great with</a:t>
            </a:r>
            <a:r>
              <a:rPr lang="en" sz="1500">
                <a:solidFill>
                  <a:schemeClr val="lt1"/>
                </a:solidFill>
              </a:rPr>
              <a:t> (or at least not very consistent with).”</a:t>
            </a:r>
            <a:endParaRPr sz="1500">
              <a:solidFill>
                <a:schemeClr val="lt1"/>
              </a:solidFill>
            </a:endParaRPr>
          </a:p>
          <a:p>
            <a:pPr indent="0" lvl="0" marL="0" rtl="0" algn="l">
              <a:spcBef>
                <a:spcPts val="1600"/>
              </a:spcBef>
              <a:spcAft>
                <a:spcPts val="1600"/>
              </a:spcAft>
              <a:buNone/>
            </a:pPr>
            <a:r>
              <a:t/>
            </a:r>
            <a:endParaRPr sz="1100">
              <a:solidFill>
                <a:srgbClr val="1F497D"/>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What is FacsimileFinder.com ?</a:t>
            </a:r>
            <a:endParaRPr>
              <a:solidFill>
                <a:srgbClr val="CC0000"/>
              </a:solidFill>
            </a:endParaRPr>
          </a:p>
        </p:txBody>
      </p:sp>
      <p:sp>
        <p:nvSpPr>
          <p:cNvPr id="66" name="Google Shape;66;p14"/>
          <p:cNvSpPr txBox="1"/>
          <p:nvPr>
            <p:ph idx="1" type="body"/>
          </p:nvPr>
        </p:nvSpPr>
        <p:spPr>
          <a:xfrm>
            <a:off x="311700" y="1152475"/>
            <a:ext cx="8520600" cy="19005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Clr>
                <a:srgbClr val="000000"/>
              </a:buClr>
              <a:buSzPts val="1350"/>
              <a:buFont typeface="Roboto"/>
              <a:buChar char="●"/>
            </a:pPr>
            <a:r>
              <a:rPr lang="en">
                <a:solidFill>
                  <a:srgbClr val="000000"/>
                </a:solidFill>
                <a:highlight>
                  <a:srgbClr val="FFFFFF"/>
                </a:highlight>
              </a:rPr>
              <a:t>Commercial website for selling medieval ms. facsimiles</a:t>
            </a:r>
            <a:endParaRPr>
              <a:solidFill>
                <a:srgbClr val="000000"/>
              </a:solidFill>
              <a:highlight>
                <a:srgbClr val="FFFFFF"/>
              </a:highlight>
            </a:endParaRPr>
          </a:p>
          <a:p>
            <a:pPr indent="-314325" lvl="0" marL="457200" rtl="0" algn="l">
              <a:spcBef>
                <a:spcPts val="0"/>
              </a:spcBef>
              <a:spcAft>
                <a:spcPts val="0"/>
              </a:spcAft>
              <a:buClr>
                <a:srgbClr val="000000"/>
              </a:buClr>
              <a:buSzPts val="1350"/>
              <a:buFont typeface="Roboto"/>
              <a:buChar char="●"/>
            </a:pPr>
            <a:r>
              <a:rPr lang="en">
                <a:solidFill>
                  <a:srgbClr val="000000"/>
                </a:solidFill>
                <a:highlight>
                  <a:srgbClr val="FFFFFF"/>
                </a:highlight>
              </a:rPr>
              <a:t>Structured as a catalog, built with scholars and libraries in mind</a:t>
            </a:r>
            <a:endParaRPr>
              <a:solidFill>
                <a:srgbClr val="000000"/>
              </a:solidFill>
              <a:highlight>
                <a:srgbClr val="FFFFFF"/>
              </a:highlight>
            </a:endParaRPr>
          </a:p>
          <a:p>
            <a:pPr indent="-314325" lvl="0" marL="457200" rtl="0" algn="l">
              <a:spcBef>
                <a:spcPts val="0"/>
              </a:spcBef>
              <a:spcAft>
                <a:spcPts val="0"/>
              </a:spcAft>
              <a:buClr>
                <a:srgbClr val="000000"/>
              </a:buClr>
              <a:buSzPts val="1350"/>
              <a:buFont typeface="Roboto"/>
              <a:buChar char="●"/>
            </a:pPr>
            <a:r>
              <a:rPr lang="en">
                <a:solidFill>
                  <a:srgbClr val="000000"/>
                </a:solidFill>
                <a:highlight>
                  <a:srgbClr val="FFFFFF"/>
                </a:highlight>
              </a:rPr>
              <a:t>Consolidate all useful information on facsimiles:</a:t>
            </a:r>
            <a:endParaRPr>
              <a:solidFill>
                <a:srgbClr val="000000"/>
              </a:solidFill>
              <a:highlight>
                <a:srgbClr val="FFFFFF"/>
              </a:highlight>
            </a:endParaRPr>
          </a:p>
          <a:p>
            <a:pPr indent="-317500" lvl="1" marL="1371600" rtl="0" algn="l">
              <a:spcBef>
                <a:spcPts val="0"/>
              </a:spcBef>
              <a:spcAft>
                <a:spcPts val="0"/>
              </a:spcAft>
              <a:buClr>
                <a:srgbClr val="000000"/>
              </a:buClr>
              <a:buSzPts val="1400"/>
              <a:buChar char="○"/>
            </a:pPr>
            <a:r>
              <a:rPr lang="en">
                <a:solidFill>
                  <a:srgbClr val="000000"/>
                </a:solidFill>
                <a:highlight>
                  <a:srgbClr val="FFFFFF"/>
                </a:highlight>
              </a:rPr>
              <a:t>Historical information on the original manuscript</a:t>
            </a:r>
            <a:endParaRPr>
              <a:solidFill>
                <a:srgbClr val="000000"/>
              </a:solidFill>
              <a:highlight>
                <a:srgbClr val="FFFFFF"/>
              </a:highlight>
            </a:endParaRPr>
          </a:p>
          <a:p>
            <a:pPr indent="-317500" lvl="1" marL="1371600" rtl="0" algn="l">
              <a:spcBef>
                <a:spcPts val="0"/>
              </a:spcBef>
              <a:spcAft>
                <a:spcPts val="0"/>
              </a:spcAft>
              <a:buClr>
                <a:srgbClr val="000000"/>
              </a:buClr>
              <a:buSzPts val="1400"/>
              <a:buChar char="○"/>
            </a:pPr>
            <a:r>
              <a:rPr lang="en">
                <a:solidFill>
                  <a:srgbClr val="000000"/>
                </a:solidFill>
                <a:highlight>
                  <a:srgbClr val="FFFFFF"/>
                </a:highlight>
              </a:rPr>
              <a:t>Bibliographic info on the facsimile</a:t>
            </a:r>
            <a:endParaRPr>
              <a:solidFill>
                <a:srgbClr val="000000"/>
              </a:solidFill>
              <a:highlight>
                <a:srgbClr val="FFFFFF"/>
              </a:highlight>
            </a:endParaRPr>
          </a:p>
          <a:p>
            <a:pPr indent="-317500" lvl="1" marL="1371600" rtl="0" algn="l">
              <a:spcBef>
                <a:spcPts val="0"/>
              </a:spcBef>
              <a:spcAft>
                <a:spcPts val="0"/>
              </a:spcAft>
              <a:buClr>
                <a:srgbClr val="000000"/>
              </a:buClr>
              <a:buSzPts val="1400"/>
              <a:buChar char="○"/>
            </a:pPr>
            <a:r>
              <a:rPr lang="en" u="sng">
                <a:solidFill>
                  <a:srgbClr val="000000"/>
                </a:solidFill>
                <a:highlight>
                  <a:srgbClr val="FFFFFF"/>
                </a:highlight>
              </a:rPr>
              <a:t>Pricing</a:t>
            </a:r>
            <a:endParaRPr>
              <a:solidFill>
                <a:srgbClr val="000000"/>
              </a:solidFill>
              <a:highlight>
                <a:srgbClr val="FFFFFF"/>
              </a:highlight>
            </a:endParaRPr>
          </a:p>
          <a:p>
            <a:pPr indent="0" lvl="0" marL="914400" rtl="0" algn="l">
              <a:spcBef>
                <a:spcPts val="1600"/>
              </a:spcBef>
              <a:spcAft>
                <a:spcPts val="1600"/>
              </a:spcAft>
              <a:buNone/>
            </a:pPr>
            <a:r>
              <a:t/>
            </a:r>
            <a:endParaRPr>
              <a:solidFill>
                <a:srgbClr val="000000"/>
              </a:solidFill>
              <a:highlight>
                <a:srgbClr val="FFFFFF"/>
              </a:highlight>
            </a:endParaRPr>
          </a:p>
        </p:txBody>
      </p:sp>
      <p:sp>
        <p:nvSpPr>
          <p:cNvPr id="67" name="Google Shape;67;p14"/>
          <p:cNvSpPr txBox="1"/>
          <p:nvPr/>
        </p:nvSpPr>
        <p:spPr>
          <a:xfrm>
            <a:off x="311700" y="3187725"/>
            <a:ext cx="8520600" cy="12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CC0000"/>
                </a:solidFill>
                <a:latin typeface="Oswald"/>
                <a:ea typeface="Oswald"/>
                <a:cs typeface="Oswald"/>
                <a:sym typeface="Oswald"/>
              </a:rPr>
              <a:t>… and then librarians started to use Facsimile Finder in a creative and unexpected way!</a:t>
            </a:r>
            <a:endParaRPr sz="3000">
              <a:solidFill>
                <a:srgbClr val="CC0000"/>
              </a:solidFill>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311700" y="169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Anonymous - Art History PhD Student </a:t>
            </a:r>
            <a:endParaRPr>
              <a:solidFill>
                <a:srgbClr val="CC0000"/>
              </a:solidFill>
            </a:endParaRPr>
          </a:p>
        </p:txBody>
      </p:sp>
      <p:sp>
        <p:nvSpPr>
          <p:cNvPr id="182" name="Google Shape;182;p32"/>
          <p:cNvSpPr txBox="1"/>
          <p:nvPr>
            <p:ph idx="1" type="body"/>
          </p:nvPr>
        </p:nvSpPr>
        <p:spPr>
          <a:xfrm>
            <a:off x="311700" y="891450"/>
            <a:ext cx="8520600" cy="367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rPr>
              <a:t>“I can see this website </a:t>
            </a:r>
            <a:r>
              <a:rPr b="1" lang="en" sz="1500">
                <a:solidFill>
                  <a:schemeClr val="lt1"/>
                </a:solidFill>
              </a:rPr>
              <a:t>being incredibly useful for both teaching and my own research</a:t>
            </a:r>
            <a:r>
              <a:rPr lang="en" sz="1500">
                <a:solidFill>
                  <a:schemeClr val="lt1"/>
                </a:solidFill>
              </a:rPr>
              <a:t>. The project </a:t>
            </a:r>
            <a:r>
              <a:rPr b="1" lang="en" sz="1500">
                <a:solidFill>
                  <a:schemeClr val="lt1"/>
                </a:solidFill>
              </a:rPr>
              <a:t>addresses a huge issue in the study of medieval and early modern books, being able to locate and browse the holdings of a collection easily. </a:t>
            </a:r>
            <a:r>
              <a:rPr lang="en" sz="1500">
                <a:solidFill>
                  <a:schemeClr val="lt1"/>
                </a:solidFill>
              </a:rPr>
              <a:t>I have encountered many frustrating library websites, and it can be difficult to know if the result on the screen in front of you is actually representative of the holdings. </a:t>
            </a:r>
            <a:endParaRPr sz="1500">
              <a:solidFill>
                <a:schemeClr val="lt1"/>
              </a:solidFill>
            </a:endParaRPr>
          </a:p>
          <a:p>
            <a:pPr indent="0" lvl="0" marL="0" rtl="0" algn="l">
              <a:spcBef>
                <a:spcPts val="1600"/>
              </a:spcBef>
              <a:spcAft>
                <a:spcPts val="0"/>
              </a:spcAft>
              <a:buClr>
                <a:srgbClr val="000000"/>
              </a:buClr>
              <a:buSzPts val="1100"/>
              <a:buFont typeface="Arial"/>
              <a:buNone/>
            </a:pPr>
            <a:r>
              <a:rPr lang="en" sz="1500">
                <a:solidFill>
                  <a:schemeClr val="lt1"/>
                </a:solidFill>
              </a:rPr>
              <a:t>In contrast, </a:t>
            </a:r>
            <a:r>
              <a:rPr b="1" lang="en" sz="1500">
                <a:solidFill>
                  <a:schemeClr val="lt1"/>
                </a:solidFill>
              </a:rPr>
              <a:t>the design of this website is user friendly and intuitive.</a:t>
            </a:r>
            <a:r>
              <a:rPr lang="en" sz="1500">
                <a:solidFill>
                  <a:schemeClr val="lt1"/>
                </a:solidFill>
              </a:rPr>
              <a:t> It reminds me of online shopping. The like button is helpful for collecting together examples for later review. </a:t>
            </a:r>
            <a:r>
              <a:rPr b="1" lang="en" sz="1500">
                <a:solidFill>
                  <a:schemeClr val="lt1"/>
                </a:solidFill>
              </a:rPr>
              <a:t>I really appreciate the use of images alongside the most basic information about the objects, which declutters the page and supports faster browsing. </a:t>
            </a:r>
            <a:r>
              <a:rPr lang="en" sz="1500">
                <a:solidFill>
                  <a:schemeClr val="lt1"/>
                </a:solidFill>
              </a:rPr>
              <a:t>While they have to choose a single view here, it is so much easier to recognize an object you are looking for now that you can see it alongside its name and location from the scrolling page. </a:t>
            </a:r>
            <a:r>
              <a:rPr b="1" lang="en" sz="1500">
                <a:solidFill>
                  <a:schemeClr val="lt1"/>
                </a:solidFill>
              </a:rPr>
              <a:t>The filters are helpful and actually attend to the sort of constraints I would want to place on a search (such as collection location or time period produced).</a:t>
            </a:r>
            <a:r>
              <a:rPr lang="en" sz="1500">
                <a:solidFill>
                  <a:schemeClr val="lt1"/>
                </a:solidFill>
              </a:rPr>
              <a:t>”</a:t>
            </a:r>
            <a:endParaRPr sz="1100">
              <a:solidFill>
                <a:schemeClr val="lt1"/>
              </a:solidFill>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Remarks Cont.</a:t>
            </a:r>
            <a:endParaRPr>
              <a:solidFill>
                <a:srgbClr val="CC0000"/>
              </a:solidFill>
            </a:endParaRPr>
          </a:p>
        </p:txBody>
      </p:sp>
      <p:sp>
        <p:nvSpPr>
          <p:cNvPr id="188" name="Google Shape;188;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1"/>
                </a:solidFill>
              </a:rPr>
              <a:t>“</a:t>
            </a:r>
            <a:r>
              <a:rPr b="1" lang="en" sz="1500">
                <a:solidFill>
                  <a:schemeClr val="lt1"/>
                </a:solidFill>
              </a:rPr>
              <a:t>I could imagine using this site in research or for teaching. Seeing the codex as an object in the first key image is wonderful, and I hope photos like this remain highly visible.</a:t>
            </a:r>
            <a:r>
              <a:rPr lang="en" sz="1500">
                <a:solidFill>
                  <a:schemeClr val="lt1"/>
                </a:solidFill>
              </a:rPr>
              <a:t> </a:t>
            </a:r>
            <a:br>
              <a:rPr lang="en" sz="1500">
                <a:solidFill>
                  <a:schemeClr val="lt1"/>
                </a:solidFill>
              </a:rPr>
            </a:br>
            <a:r>
              <a:rPr lang="en" sz="1500">
                <a:solidFill>
                  <a:schemeClr val="lt1"/>
                </a:solidFill>
              </a:rPr>
              <a:t> </a:t>
            </a:r>
            <a:br>
              <a:rPr lang="en" sz="1500">
                <a:solidFill>
                  <a:schemeClr val="lt1"/>
                </a:solidFill>
              </a:rPr>
            </a:br>
            <a:r>
              <a:rPr b="1" lang="en" sz="1500">
                <a:solidFill>
                  <a:schemeClr val="lt1"/>
                </a:solidFill>
              </a:rPr>
              <a:t>Even in my own research, this website would allow me to feel more confident about my understanding of various collections' holdings. </a:t>
            </a:r>
            <a:r>
              <a:rPr lang="en" sz="1500">
                <a:solidFill>
                  <a:schemeClr val="lt1"/>
                </a:solidFill>
              </a:rPr>
              <a:t>It would be </a:t>
            </a:r>
            <a:r>
              <a:rPr b="1" lang="en" sz="1500">
                <a:solidFill>
                  <a:schemeClr val="lt1"/>
                </a:solidFill>
              </a:rPr>
              <a:t>an engaging way to better familiarize myself with the content of different institutions and better grasp the type of materials that exist broadly. </a:t>
            </a:r>
            <a:r>
              <a:rPr lang="en" sz="1500">
                <a:solidFill>
                  <a:schemeClr val="lt1"/>
                </a:solidFill>
              </a:rPr>
              <a:t>This website would ultimately </a:t>
            </a:r>
            <a:r>
              <a:rPr b="1" lang="en" sz="1500">
                <a:solidFill>
                  <a:schemeClr val="lt1"/>
                </a:solidFill>
              </a:rPr>
              <a:t>make collections more accessible to scholars </a:t>
            </a:r>
            <a:r>
              <a:rPr lang="en" sz="1500">
                <a:solidFill>
                  <a:schemeClr val="lt1"/>
                </a:solidFill>
              </a:rPr>
              <a:t>(and perhaps even the public) by leveraging our ready familiarity with online features.” </a:t>
            </a:r>
            <a:br>
              <a:rPr lang="en" sz="1500">
                <a:solidFill>
                  <a:schemeClr val="lt1"/>
                </a:solidFill>
              </a:rPr>
            </a:br>
            <a:endParaRPr sz="15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Jackie Lombard - Art History PhD Student</a:t>
            </a:r>
            <a:endParaRPr>
              <a:solidFill>
                <a:srgbClr val="CC0000"/>
              </a:solidFill>
            </a:endParaRPr>
          </a:p>
        </p:txBody>
      </p:sp>
      <p:sp>
        <p:nvSpPr>
          <p:cNvPr id="194" name="Google Shape;194;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rPr>
              <a:t>“</a:t>
            </a:r>
            <a:r>
              <a:rPr b="1" lang="en" sz="1500">
                <a:solidFill>
                  <a:schemeClr val="lt1"/>
                </a:solidFill>
              </a:rPr>
              <a:t>If I remember correctly the previous way of finding facsimiles was just to look at that old excel spreadsheet, right? This is way better.</a:t>
            </a:r>
            <a:r>
              <a:rPr lang="en" sz="1500">
                <a:solidFill>
                  <a:schemeClr val="lt1"/>
                </a:solidFill>
              </a:rPr>
              <a:t> </a:t>
            </a:r>
            <a:r>
              <a:rPr b="1" lang="en" sz="1500">
                <a:solidFill>
                  <a:schemeClr val="lt1"/>
                </a:solidFill>
              </a:rPr>
              <a:t>I would certainly use this for teaching, as it’s nice to be able to pull up a curated spread of manuscripts. Being able to search by category and time period makes this a lot easier to do!”</a:t>
            </a:r>
            <a:endParaRPr b="1" sz="1500">
              <a:solidFill>
                <a:schemeClr val="lt1"/>
              </a:solidFill>
            </a:endParaRPr>
          </a:p>
          <a:p>
            <a:pPr indent="0" lvl="0" marL="0" rtl="0" algn="l">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Continuing This Work</a:t>
            </a:r>
            <a:endParaRPr>
              <a:solidFill>
                <a:srgbClr val="CC0000"/>
              </a:solidFill>
            </a:endParaRPr>
          </a:p>
        </p:txBody>
      </p:sp>
      <p:sp>
        <p:nvSpPr>
          <p:cNvPr id="200" name="Google Shape;200;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a:solidFill>
                  <a:schemeClr val="lt1"/>
                </a:solidFill>
              </a:rPr>
              <a:t>Putting out a working version of Facsimile Finder for Libraries for the University of Pittsburgh</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Data Dictionary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Photographing facsimiles currently without photographs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Better library catalog records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Publication of an academic library paper discussing our collaborative work</a:t>
            </a:r>
            <a:endParaRPr>
              <a:solidFill>
                <a:schemeClr val="lt1"/>
              </a:solidFill>
            </a:endParaRPr>
          </a:p>
          <a:p>
            <a:pPr indent="0" lvl="0" marL="457200" rtl="0" algn="l">
              <a:spcBef>
                <a:spcPts val="1600"/>
              </a:spcBef>
              <a:spcAft>
                <a:spcPts val="1600"/>
              </a:spcAft>
              <a:buNone/>
            </a:pPr>
            <a:r>
              <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6"/>
          <p:cNvSpPr txBox="1"/>
          <p:nvPr/>
        </p:nvSpPr>
        <p:spPr>
          <a:xfrm>
            <a:off x="2276100" y="1977150"/>
            <a:ext cx="4591800" cy="118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6000">
                <a:solidFill>
                  <a:srgbClr val="CC0000"/>
                </a:solidFill>
                <a:latin typeface="Oswald"/>
                <a:ea typeface="Oswald"/>
                <a:cs typeface="Oswald"/>
                <a:sym typeface="Oswald"/>
              </a:rPr>
              <a:t>Thank You</a:t>
            </a:r>
            <a:endParaRPr sz="6000">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273511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So, w</a:t>
            </a:r>
            <a:r>
              <a:rPr lang="en">
                <a:solidFill>
                  <a:srgbClr val="CC0000"/>
                </a:solidFill>
              </a:rPr>
              <a:t>hat is Facsimile Finder for Libraries?</a:t>
            </a:r>
            <a:endParaRPr>
              <a:solidFill>
                <a:srgbClr val="CC0000"/>
              </a:solidFill>
            </a:endParaRPr>
          </a:p>
        </p:txBody>
      </p:sp>
      <p:sp>
        <p:nvSpPr>
          <p:cNvPr id="73" name="Google Shape;73;p15"/>
          <p:cNvSpPr txBox="1"/>
          <p:nvPr>
            <p:ph idx="1" type="body"/>
          </p:nvPr>
        </p:nvSpPr>
        <p:spPr>
          <a:xfrm>
            <a:off x="311700" y="3471125"/>
            <a:ext cx="8520600" cy="122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rPr>
              <a:t>Facsimile Finder for Libraries is a database of all medieval manuscript facsimiles available in a university library. The database connects seamlessly to the library’s catalog to help patrons discover the manuscript facsimile holdings.</a:t>
            </a:r>
            <a:endParaRPr>
              <a:solidFill>
                <a:srgbClr val="000000"/>
              </a:solidFill>
              <a:highlight>
                <a:srgbClr val="FFFFFF"/>
              </a:highlight>
            </a:endParaRPr>
          </a:p>
          <a:p>
            <a:pPr indent="0" lvl="0" marL="0" rtl="0" algn="l">
              <a:spcBef>
                <a:spcPts val="1600"/>
              </a:spcBef>
              <a:spcAft>
                <a:spcPts val="0"/>
              </a:spcAft>
              <a:buNone/>
            </a:pPr>
            <a:r>
              <a:rPr lang="en" sz="1350">
                <a:solidFill>
                  <a:srgbClr val="000000"/>
                </a:solidFill>
                <a:highlight>
                  <a:srgbClr val="FFFFFF"/>
                </a:highlight>
                <a:latin typeface="Roboto"/>
                <a:ea typeface="Roboto"/>
                <a:cs typeface="Roboto"/>
                <a:sym typeface="Roboto"/>
              </a:rPr>
              <a:t> </a:t>
            </a:r>
            <a:endParaRPr sz="1350">
              <a:solidFill>
                <a:srgbClr val="000000"/>
              </a:solidFill>
              <a:highlight>
                <a:srgbClr val="FFFFFF"/>
              </a:highlight>
              <a:latin typeface="Roboto"/>
              <a:ea typeface="Roboto"/>
              <a:cs typeface="Roboto"/>
              <a:sym typeface="Roboto"/>
            </a:endParaRPr>
          </a:p>
          <a:p>
            <a:pPr indent="0" lvl="0" marL="457200" rtl="0" algn="l">
              <a:spcBef>
                <a:spcPts val="1600"/>
              </a:spcBef>
              <a:spcAft>
                <a:spcPts val="1600"/>
              </a:spcAft>
              <a:buNone/>
            </a:pPr>
            <a:r>
              <a:t/>
            </a:r>
            <a:endParaRPr sz="1350">
              <a:solidFill>
                <a:srgbClr val="000000"/>
              </a:solidFill>
              <a:highlight>
                <a:srgbClr val="FFFFFF"/>
              </a:highlight>
              <a:latin typeface="Roboto"/>
              <a:ea typeface="Roboto"/>
              <a:cs typeface="Roboto"/>
              <a:sym typeface="Roboto"/>
            </a:endParaRPr>
          </a:p>
        </p:txBody>
      </p:sp>
      <p:sp>
        <p:nvSpPr>
          <p:cNvPr id="74" name="Google Shape;74;p15"/>
          <p:cNvSpPr txBox="1"/>
          <p:nvPr/>
        </p:nvSpPr>
        <p:spPr>
          <a:xfrm>
            <a:off x="311700" y="376725"/>
            <a:ext cx="8520600" cy="7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CC0000"/>
                </a:solidFill>
                <a:latin typeface="Oswald"/>
                <a:ea typeface="Oswald"/>
                <a:cs typeface="Oswald"/>
                <a:sym typeface="Oswald"/>
              </a:rPr>
              <a:t>The Baffling Nature of Medieval Manuscript Facsimiles</a:t>
            </a:r>
            <a:endParaRPr sz="3000">
              <a:solidFill>
                <a:srgbClr val="CC0000"/>
              </a:solidFill>
              <a:latin typeface="Oswald"/>
              <a:ea typeface="Oswald"/>
              <a:cs typeface="Oswald"/>
              <a:sym typeface="Oswald"/>
            </a:endParaRPr>
          </a:p>
        </p:txBody>
      </p:sp>
      <p:sp>
        <p:nvSpPr>
          <p:cNvPr id="75" name="Google Shape;75;p15"/>
          <p:cNvSpPr txBox="1"/>
          <p:nvPr/>
        </p:nvSpPr>
        <p:spPr>
          <a:xfrm>
            <a:off x="311700" y="1106925"/>
            <a:ext cx="8520600" cy="1464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Average"/>
              <a:buChar char="●"/>
            </a:pPr>
            <a:r>
              <a:rPr lang="en" sz="1800">
                <a:highlight>
                  <a:schemeClr val="dk1"/>
                </a:highlight>
                <a:latin typeface="Average"/>
                <a:ea typeface="Average"/>
                <a:cs typeface="Average"/>
                <a:sym typeface="Average"/>
              </a:rPr>
              <a:t>Modern printed book that strives to represent an ancient relic</a:t>
            </a:r>
            <a:endParaRPr sz="1800">
              <a:highlight>
                <a:schemeClr val="dk1"/>
              </a:highlight>
              <a:latin typeface="Average"/>
              <a:ea typeface="Average"/>
              <a:cs typeface="Average"/>
              <a:sym typeface="Average"/>
            </a:endParaRPr>
          </a:p>
          <a:p>
            <a:pPr indent="-342900" lvl="0" marL="457200" rtl="0" algn="l">
              <a:lnSpc>
                <a:spcPct val="115000"/>
              </a:lnSpc>
              <a:spcBef>
                <a:spcPts val="0"/>
              </a:spcBef>
              <a:spcAft>
                <a:spcPts val="0"/>
              </a:spcAft>
              <a:buSzPts val="1800"/>
              <a:buFont typeface="Average"/>
              <a:buChar char="●"/>
            </a:pPr>
            <a:r>
              <a:rPr lang="en" sz="1800">
                <a:highlight>
                  <a:schemeClr val="dk1"/>
                </a:highlight>
                <a:latin typeface="Average"/>
                <a:ea typeface="Average"/>
                <a:cs typeface="Average"/>
                <a:sym typeface="Average"/>
              </a:rPr>
              <a:t>Tends to be lost or difficult to find in library catalogs</a:t>
            </a:r>
            <a:endParaRPr sz="1800">
              <a:highlight>
                <a:schemeClr val="dk1"/>
              </a:highlight>
              <a:latin typeface="Average"/>
              <a:ea typeface="Average"/>
              <a:cs typeface="Average"/>
              <a:sym typeface="Average"/>
            </a:endParaRPr>
          </a:p>
          <a:p>
            <a:pPr indent="-342900" lvl="0" marL="457200" rtl="0" algn="l">
              <a:lnSpc>
                <a:spcPct val="115000"/>
              </a:lnSpc>
              <a:spcBef>
                <a:spcPts val="0"/>
              </a:spcBef>
              <a:spcAft>
                <a:spcPts val="0"/>
              </a:spcAft>
              <a:buSzPts val="1800"/>
              <a:buFont typeface="Average"/>
              <a:buChar char="●"/>
            </a:pPr>
            <a:r>
              <a:rPr lang="en" sz="1800">
                <a:highlight>
                  <a:schemeClr val="dk1"/>
                </a:highlight>
                <a:latin typeface="Average"/>
                <a:ea typeface="Average"/>
                <a:cs typeface="Average"/>
                <a:sym typeface="Average"/>
              </a:rPr>
              <a:t>Librarians feel the need to create separate lists to manage facsimiles</a:t>
            </a:r>
            <a:endParaRPr sz="1800">
              <a:highlight>
                <a:schemeClr val="dk1"/>
              </a:highlight>
              <a:latin typeface="Average"/>
              <a:ea typeface="Average"/>
              <a:cs typeface="Average"/>
              <a:sym typeface="Average"/>
            </a:endParaRPr>
          </a:p>
          <a:p>
            <a:pPr indent="-342900" lvl="0" marL="457200" rtl="0" algn="l">
              <a:lnSpc>
                <a:spcPct val="115000"/>
              </a:lnSpc>
              <a:spcBef>
                <a:spcPts val="0"/>
              </a:spcBef>
              <a:spcAft>
                <a:spcPts val="0"/>
              </a:spcAft>
              <a:buSzPts val="1800"/>
              <a:buFont typeface="Average"/>
              <a:buChar char="●"/>
            </a:pPr>
            <a:r>
              <a:rPr lang="en" sz="1800">
                <a:highlight>
                  <a:schemeClr val="dk1"/>
                </a:highlight>
                <a:latin typeface="Average"/>
                <a:ea typeface="Average"/>
                <a:cs typeface="Average"/>
                <a:sym typeface="Average"/>
              </a:rPr>
              <a:t>Lists are used to make the facsimiles known to the scholarly community</a:t>
            </a:r>
            <a:endParaRPr/>
          </a:p>
          <a:p>
            <a:pPr indent="0" lvl="0" marL="0" rtl="0" algn="l">
              <a:lnSpc>
                <a:spcPct val="115000"/>
              </a:lnSpc>
              <a:spcBef>
                <a:spcPts val="1600"/>
              </a:spcBef>
              <a:spcAft>
                <a:spcPts val="1600"/>
              </a:spcAft>
              <a:buNone/>
            </a:pPr>
            <a:r>
              <a:t/>
            </a:r>
            <a:endParaRPr sz="1800">
              <a:highlight>
                <a:schemeClr val="dk1"/>
              </a:highlight>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0" y="70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txBox="1"/>
          <p:nvPr/>
        </p:nvSpPr>
        <p:spPr>
          <a:xfrm>
            <a:off x="502325" y="1294725"/>
            <a:ext cx="40752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pic>
        <p:nvPicPr>
          <p:cNvPr id="82" name="Google Shape;82;p16"/>
          <p:cNvPicPr preferRelativeResize="0"/>
          <p:nvPr/>
        </p:nvPicPr>
        <p:blipFill>
          <a:blip r:embed="rId3">
            <a:alphaModFix/>
          </a:blip>
          <a:stretch>
            <a:fillRect/>
          </a:stretch>
        </p:blipFill>
        <p:spPr>
          <a:xfrm>
            <a:off x="0" y="167379"/>
            <a:ext cx="9144002" cy="4382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0" y="167379"/>
            <a:ext cx="9144002" cy="4382549"/>
          </a:xfrm>
          <a:prstGeom prst="rect">
            <a:avLst/>
          </a:prstGeom>
          <a:noFill/>
          <a:ln>
            <a:noFill/>
          </a:ln>
        </p:spPr>
      </p:pic>
      <p:sp>
        <p:nvSpPr>
          <p:cNvPr id="88" name="Google Shape;88;p17"/>
          <p:cNvSpPr txBox="1"/>
          <p:nvPr/>
        </p:nvSpPr>
        <p:spPr>
          <a:xfrm>
            <a:off x="655950" y="2428449"/>
            <a:ext cx="7832100" cy="2235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000">
                <a:solidFill>
                  <a:srgbClr val="CC0000"/>
                </a:solidFill>
                <a:latin typeface="Oswald"/>
                <a:ea typeface="Oswald"/>
                <a:cs typeface="Oswald"/>
                <a:sym typeface="Oswald"/>
              </a:rPr>
              <a:t>What Makes it Unique?</a:t>
            </a:r>
            <a:endParaRPr sz="3000">
              <a:solidFill>
                <a:srgbClr val="CC0000"/>
              </a:solidFill>
              <a:latin typeface="Oswald"/>
              <a:ea typeface="Oswald"/>
              <a:cs typeface="Oswald"/>
              <a:sym typeface="Oswald"/>
            </a:endParaRPr>
          </a:p>
          <a:p>
            <a:pPr indent="-342900" lvl="0" marL="457200" rtl="0" algn="l">
              <a:spcBef>
                <a:spcPts val="0"/>
              </a:spcBef>
              <a:spcAft>
                <a:spcPts val="0"/>
              </a:spcAft>
              <a:buSzPts val="1800"/>
              <a:buFont typeface="Average"/>
              <a:buChar char="●"/>
            </a:pPr>
            <a:r>
              <a:rPr lang="en" sz="1800">
                <a:latin typeface="Average"/>
                <a:ea typeface="Average"/>
                <a:cs typeface="Average"/>
                <a:sym typeface="Average"/>
              </a:rPr>
              <a:t>Manuscript Feature Search</a:t>
            </a:r>
            <a:endParaRPr sz="1800">
              <a:latin typeface="Average"/>
              <a:ea typeface="Average"/>
              <a:cs typeface="Average"/>
              <a:sym typeface="Average"/>
            </a:endParaRPr>
          </a:p>
          <a:p>
            <a:pPr indent="-342900" lvl="0" marL="457200" rtl="0" algn="l">
              <a:spcBef>
                <a:spcPts val="0"/>
              </a:spcBef>
              <a:spcAft>
                <a:spcPts val="0"/>
              </a:spcAft>
              <a:buSzPts val="1800"/>
              <a:buFont typeface="Average"/>
              <a:buChar char="●"/>
            </a:pPr>
            <a:r>
              <a:rPr lang="en" sz="1800">
                <a:latin typeface="Average"/>
                <a:ea typeface="Average"/>
                <a:cs typeface="Average"/>
                <a:sym typeface="Average"/>
              </a:rPr>
              <a:t>Keyword Search </a:t>
            </a:r>
            <a:endParaRPr sz="1800">
              <a:latin typeface="Average"/>
              <a:ea typeface="Average"/>
              <a:cs typeface="Average"/>
              <a:sym typeface="Average"/>
            </a:endParaRPr>
          </a:p>
          <a:p>
            <a:pPr indent="-342900" lvl="0" marL="457200" rtl="0" algn="l">
              <a:spcBef>
                <a:spcPts val="0"/>
              </a:spcBef>
              <a:spcAft>
                <a:spcPts val="0"/>
              </a:spcAft>
              <a:buSzPts val="1800"/>
              <a:buFont typeface="Average"/>
              <a:buChar char="●"/>
            </a:pPr>
            <a:r>
              <a:rPr lang="en" sz="1800">
                <a:latin typeface="Average"/>
                <a:ea typeface="Average"/>
                <a:cs typeface="Average"/>
                <a:sym typeface="Average"/>
              </a:rPr>
              <a:t>Brief Historical Background of Manuscripts</a:t>
            </a:r>
            <a:endParaRPr sz="1800">
              <a:latin typeface="Average"/>
              <a:ea typeface="Average"/>
              <a:cs typeface="Average"/>
              <a:sym typeface="Average"/>
            </a:endParaRPr>
          </a:p>
          <a:p>
            <a:pPr indent="-342900" lvl="0" marL="457200" rtl="0" algn="l">
              <a:spcBef>
                <a:spcPts val="0"/>
              </a:spcBef>
              <a:spcAft>
                <a:spcPts val="0"/>
              </a:spcAft>
              <a:buSzPts val="1800"/>
              <a:buFont typeface="Average"/>
              <a:buChar char="●"/>
            </a:pPr>
            <a:r>
              <a:rPr lang="en" sz="1800">
                <a:latin typeface="Average"/>
                <a:ea typeface="Average"/>
                <a:cs typeface="Average"/>
                <a:sym typeface="Average"/>
              </a:rPr>
              <a:t>High Quality Facsimile Images and Videos</a:t>
            </a:r>
            <a:endParaRPr sz="1800">
              <a:latin typeface="Average"/>
              <a:ea typeface="Average"/>
              <a:cs typeface="Average"/>
              <a:sym typeface="Average"/>
            </a:endParaRPr>
          </a:p>
          <a:p>
            <a:pPr indent="-342900" lvl="0" marL="457200" rtl="0" algn="l">
              <a:spcBef>
                <a:spcPts val="0"/>
              </a:spcBef>
              <a:spcAft>
                <a:spcPts val="0"/>
              </a:spcAft>
              <a:buSzPts val="1800"/>
              <a:buFont typeface="Average"/>
              <a:buChar char="●"/>
            </a:pPr>
            <a:r>
              <a:rPr lang="en" sz="1800">
                <a:latin typeface="Average"/>
                <a:ea typeface="Average"/>
                <a:cs typeface="Average"/>
                <a:sym typeface="Average"/>
              </a:rPr>
              <a:t>Facsimile Edition Bibliographic Description</a:t>
            </a:r>
            <a:endParaRPr sz="1800">
              <a:latin typeface="Average"/>
              <a:ea typeface="Average"/>
              <a:cs typeface="Average"/>
              <a:sym typeface="Average"/>
            </a:endParaRPr>
          </a:p>
          <a:p>
            <a:pPr indent="-342900" lvl="0" marL="457200" rtl="0" algn="l">
              <a:spcBef>
                <a:spcPts val="0"/>
              </a:spcBef>
              <a:spcAft>
                <a:spcPts val="0"/>
              </a:spcAft>
              <a:buSzPts val="1800"/>
              <a:buFont typeface="Average"/>
              <a:buChar char="●"/>
            </a:pPr>
            <a:r>
              <a:rPr lang="en" sz="1800">
                <a:latin typeface="Average"/>
                <a:ea typeface="Average"/>
                <a:cs typeface="Average"/>
                <a:sym typeface="Average"/>
              </a:rPr>
              <a:t>Connects Directly to Library Catalog</a:t>
            </a:r>
            <a:endParaRPr sz="1800">
              <a:latin typeface="Average"/>
              <a:ea typeface="Average"/>
              <a:cs typeface="Average"/>
              <a:sym typeface="Average"/>
            </a:endParaRPr>
          </a:p>
        </p:txBody>
      </p:sp>
    </p:spTree>
  </p:cSld>
  <p:clrMapOvr>
    <a:masterClrMapping/>
  </p:clrMapOvr>
  <mc:AlternateContent>
    <mc:Choice Requires="p14">
      <p:transition p14:dur="4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162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Manuscript Feature Search</a:t>
            </a:r>
            <a:endParaRPr>
              <a:solidFill>
                <a:srgbClr val="CC0000"/>
              </a:solidFill>
            </a:endParaRPr>
          </a:p>
        </p:txBody>
      </p:sp>
      <p:pic>
        <p:nvPicPr>
          <p:cNvPr id="94" name="Google Shape;94;p18"/>
          <p:cNvPicPr preferRelativeResize="0"/>
          <p:nvPr/>
        </p:nvPicPr>
        <p:blipFill>
          <a:blip r:embed="rId3">
            <a:alphaModFix/>
          </a:blip>
          <a:stretch>
            <a:fillRect/>
          </a:stretch>
        </p:blipFill>
        <p:spPr>
          <a:xfrm>
            <a:off x="417450" y="734725"/>
            <a:ext cx="7081322" cy="44441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204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Keyword Search</a:t>
            </a:r>
            <a:endParaRPr>
              <a:solidFill>
                <a:srgbClr val="CC0000"/>
              </a:solidFill>
            </a:endParaRPr>
          </a:p>
        </p:txBody>
      </p:sp>
      <p:pic>
        <p:nvPicPr>
          <p:cNvPr id="100" name="Google Shape;100;p19"/>
          <p:cNvPicPr preferRelativeResize="0"/>
          <p:nvPr/>
        </p:nvPicPr>
        <p:blipFill>
          <a:blip r:embed="rId3">
            <a:alphaModFix/>
          </a:blip>
          <a:stretch>
            <a:fillRect/>
          </a:stretch>
        </p:blipFill>
        <p:spPr>
          <a:xfrm>
            <a:off x="410350" y="777175"/>
            <a:ext cx="7025946" cy="4366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12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High Quality Facsimile Images</a:t>
            </a:r>
            <a:endParaRPr>
              <a:solidFill>
                <a:srgbClr val="CC0000"/>
              </a:solidFill>
            </a:endParaRPr>
          </a:p>
        </p:txBody>
      </p:sp>
      <p:pic>
        <p:nvPicPr>
          <p:cNvPr id="106" name="Google Shape;106;p20"/>
          <p:cNvPicPr preferRelativeResize="0"/>
          <p:nvPr/>
        </p:nvPicPr>
        <p:blipFill>
          <a:blip r:embed="rId3">
            <a:alphaModFix/>
          </a:blip>
          <a:stretch>
            <a:fillRect/>
          </a:stretch>
        </p:blipFill>
        <p:spPr>
          <a:xfrm>
            <a:off x="421250" y="812550"/>
            <a:ext cx="7942334" cy="4330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140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CC0000"/>
                </a:solidFill>
              </a:rPr>
              <a:t>Historical Background of Manuscripts</a:t>
            </a:r>
            <a:endParaRPr>
              <a:solidFill>
                <a:srgbClr val="CC0000"/>
              </a:solidFill>
            </a:endParaRPr>
          </a:p>
        </p:txBody>
      </p:sp>
      <p:pic>
        <p:nvPicPr>
          <p:cNvPr id="112" name="Google Shape;112;p21"/>
          <p:cNvPicPr preferRelativeResize="0"/>
          <p:nvPr/>
        </p:nvPicPr>
        <p:blipFill>
          <a:blip r:embed="rId3">
            <a:alphaModFix/>
          </a:blip>
          <a:stretch>
            <a:fillRect/>
          </a:stretch>
        </p:blipFill>
        <p:spPr>
          <a:xfrm>
            <a:off x="407100" y="713500"/>
            <a:ext cx="7313694" cy="443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