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27"/>
  </p:notesMasterIdLst>
  <p:sldIdLst>
    <p:sldId id="256" r:id="rId5"/>
    <p:sldId id="277" r:id="rId6"/>
    <p:sldId id="257" r:id="rId7"/>
    <p:sldId id="266" r:id="rId8"/>
    <p:sldId id="262" r:id="rId9"/>
    <p:sldId id="276" r:id="rId10"/>
    <p:sldId id="272" r:id="rId11"/>
    <p:sldId id="264" r:id="rId12"/>
    <p:sldId id="279" r:id="rId13"/>
    <p:sldId id="263" r:id="rId14"/>
    <p:sldId id="278" r:id="rId15"/>
    <p:sldId id="260" r:id="rId16"/>
    <p:sldId id="269" r:id="rId17"/>
    <p:sldId id="270" r:id="rId18"/>
    <p:sldId id="271" r:id="rId19"/>
    <p:sldId id="258" r:id="rId20"/>
    <p:sldId id="268" r:id="rId21"/>
    <p:sldId id="274" r:id="rId22"/>
    <p:sldId id="280" r:id="rId23"/>
    <p:sldId id="261" r:id="rId24"/>
    <p:sldId id="273" r:id="rId25"/>
    <p:sldId id="27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45C"/>
    <a:srgbClr val="F5C78C"/>
    <a:srgbClr val="AB1F1F"/>
    <a:srgbClr val="FFC000"/>
    <a:srgbClr val="219F2D"/>
    <a:srgbClr val="181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6182F-04C9-4C7A-A5EE-748EEC72EAA2}" v="148" dt="2021-02-13T03:03:20.932"/>
    <p1510:client id="{072F55F3-3691-8B9E-9A86-972D95BD0EB8}" v="1168" dt="2021-02-13T02:20:50.201"/>
    <p1510:client id="{1C65A0CF-B3AA-41CB-B998-AF09AF0B74A3}" v="250" dt="2021-02-16T00:23:00.555"/>
    <p1510:client id="{3380188D-4114-B20D-0BE9-E587ED0EBC8F}" v="91" dt="2021-02-12T20:56:30.871"/>
    <p1510:client id="{38A52146-1D2C-42A4-9FD5-9B9E63C35D6E}" v="653" dt="2021-02-13T21:12:29.469"/>
    <p1510:client id="{41E5847E-9DE7-4923-9668-094843029F3D}" v="107" dt="2021-02-15T22:15:42.153"/>
    <p1510:client id="{6D3A8742-90F7-4A51-B423-C366E6F4C162}" v="2" dt="2021-02-13T21:16:02.246"/>
    <p1510:client id="{6F5B4557-75F2-A5F4-CDF7-51B54435A748}" v="1" dt="2021-02-15T17:49:13.441"/>
    <p1510:client id="{7194C2E6-4D34-41AE-9363-808660182549}" v="1" dt="2021-02-15T18:48:29.922"/>
    <p1510:client id="{793F2DE7-0A73-4C75-BF6E-FB74A1602130}" v="11" dt="2021-02-13T21:19:08.383"/>
    <p1510:client id="{7A0B5A1F-CEBA-4F45-BDD2-019E084EC55D}" v="14" dt="2021-02-15T20:56:45.257"/>
    <p1510:client id="{84A11A21-D7D6-54AF-F50B-16E580A5F970}" v="418" dt="2021-02-13T00:42:55.377"/>
    <p1510:client id="{9270E685-B80C-4EA4-BEC4-E082FBB27273}" v="11" dt="2021-02-12T20:58:59.416"/>
    <p1510:client id="{94EC49F0-91F8-F987-FCBA-68A61F20ABB3}" v="79" dt="2021-02-12T22:27:57.186"/>
    <p1510:client id="{A6876142-8536-A511-1D76-0B1E98861DC4}" v="21" dt="2021-02-16T14:47:40.859"/>
    <p1510:client id="{D7C9CC7A-2289-4105-8F8C-F0BEBF420B24}" v="1014" dt="2021-02-13T01:35:26.422"/>
    <p1510:client id="{DD48DDCF-65AE-4E59-AB89-56A5F811305D}" v="149" dt="2021-02-12T22:14:20.640"/>
    <p1510:client id="{EDE4A44A-B578-432C-BFAB-FBF9D11A27B7}" v="330" dt="2021-02-15T22:12:32.762"/>
    <p1510:client id="{F22BCD4B-396B-46D0-8F0D-94CB69FC8D2E}" v="993" dt="2021-02-13T01:18:14.704"/>
    <p1510:client id="{F9231138-D2AD-4B45-9989-07A51F930F60}" v="930" dt="2021-02-16T05:27:05.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465A23-33DE-408B-BC31-D3BD7CC068F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E027979-C61F-43B1-8496-5608F30F420B}">
      <dgm:prSet/>
      <dgm:spPr/>
      <dgm:t>
        <a:bodyPr/>
        <a:lstStyle/>
        <a:p>
          <a:r>
            <a:rPr lang="en-US" err="1"/>
            <a:t>LibGuides</a:t>
          </a:r>
        </a:p>
      </dgm:t>
    </dgm:pt>
    <dgm:pt modelId="{B45FE2A2-859A-41F8-9F2A-60470BB6D96B}" type="parTrans" cxnId="{B56AB14A-3D85-4C5E-92CA-37ABDA44F132}">
      <dgm:prSet/>
      <dgm:spPr/>
      <dgm:t>
        <a:bodyPr/>
        <a:lstStyle/>
        <a:p>
          <a:endParaRPr lang="en-US"/>
        </a:p>
      </dgm:t>
    </dgm:pt>
    <dgm:pt modelId="{20BF40F4-E3C0-442A-B57D-A6D8B58DD837}" type="sibTrans" cxnId="{B56AB14A-3D85-4C5E-92CA-37ABDA44F132}">
      <dgm:prSet/>
      <dgm:spPr/>
      <dgm:t>
        <a:bodyPr/>
        <a:lstStyle/>
        <a:p>
          <a:endParaRPr lang="en-US"/>
        </a:p>
      </dgm:t>
    </dgm:pt>
    <dgm:pt modelId="{94D90D6C-899D-4963-9AAA-85EB6FB2669B}">
      <dgm:prSet/>
      <dgm:spPr/>
      <dgm:t>
        <a:bodyPr/>
        <a:lstStyle/>
        <a:p>
          <a:r>
            <a:rPr lang="en-US"/>
            <a:t>Databases</a:t>
          </a:r>
        </a:p>
      </dgm:t>
    </dgm:pt>
    <dgm:pt modelId="{1129D7E1-3F60-4AB4-B64B-E22159B299DE}" type="parTrans" cxnId="{E71EA1F5-385C-4FA7-9781-292181292B57}">
      <dgm:prSet/>
      <dgm:spPr/>
      <dgm:t>
        <a:bodyPr/>
        <a:lstStyle/>
        <a:p>
          <a:endParaRPr lang="en-US"/>
        </a:p>
      </dgm:t>
    </dgm:pt>
    <dgm:pt modelId="{C5790241-2DA9-45F3-BBF2-F07B129B7C64}" type="sibTrans" cxnId="{E71EA1F5-385C-4FA7-9781-292181292B57}">
      <dgm:prSet/>
      <dgm:spPr/>
      <dgm:t>
        <a:bodyPr/>
        <a:lstStyle/>
        <a:p>
          <a:endParaRPr lang="en-US"/>
        </a:p>
      </dgm:t>
    </dgm:pt>
    <dgm:pt modelId="{D40D5440-410C-41C6-AF93-17B886B1D32B}">
      <dgm:prSet/>
      <dgm:spPr/>
      <dgm:t>
        <a:bodyPr/>
        <a:lstStyle/>
        <a:p>
          <a:r>
            <a:rPr lang="en-US"/>
            <a:t>Journals</a:t>
          </a:r>
        </a:p>
      </dgm:t>
    </dgm:pt>
    <dgm:pt modelId="{8153DE62-DE31-43EC-A823-218B33345343}" type="parTrans" cxnId="{3B45D49C-E746-4C41-A3AF-439B70043219}">
      <dgm:prSet/>
      <dgm:spPr/>
      <dgm:t>
        <a:bodyPr/>
        <a:lstStyle/>
        <a:p>
          <a:endParaRPr lang="en-US"/>
        </a:p>
      </dgm:t>
    </dgm:pt>
    <dgm:pt modelId="{FE556FD7-51EB-4FE1-A2B6-CD1AA7D2611B}" type="sibTrans" cxnId="{3B45D49C-E746-4C41-A3AF-439B70043219}">
      <dgm:prSet/>
      <dgm:spPr/>
      <dgm:t>
        <a:bodyPr/>
        <a:lstStyle/>
        <a:p>
          <a:endParaRPr lang="en-US"/>
        </a:p>
      </dgm:t>
    </dgm:pt>
    <dgm:pt modelId="{FBC2BC21-3371-4C41-9DF4-713A2EF2A1BC}">
      <dgm:prSet/>
      <dgm:spPr/>
      <dgm:t>
        <a:bodyPr/>
        <a:lstStyle/>
        <a:p>
          <a:r>
            <a:rPr lang="en-US"/>
            <a:t>Special Collections</a:t>
          </a:r>
        </a:p>
      </dgm:t>
    </dgm:pt>
    <dgm:pt modelId="{6F46A8A4-4D92-4B24-B972-6CEEB70FF6D6}" type="parTrans" cxnId="{D05B2942-BA66-4DC0-B87F-ECB442EB4D9C}">
      <dgm:prSet/>
      <dgm:spPr/>
      <dgm:t>
        <a:bodyPr/>
        <a:lstStyle/>
        <a:p>
          <a:endParaRPr lang="en-US"/>
        </a:p>
      </dgm:t>
    </dgm:pt>
    <dgm:pt modelId="{4DFDAA45-E706-46E9-BBC8-B6966631BBDB}" type="sibTrans" cxnId="{D05B2942-BA66-4DC0-B87F-ECB442EB4D9C}">
      <dgm:prSet/>
      <dgm:spPr/>
      <dgm:t>
        <a:bodyPr/>
        <a:lstStyle/>
        <a:p>
          <a:endParaRPr lang="en-US"/>
        </a:p>
      </dgm:t>
    </dgm:pt>
    <dgm:pt modelId="{DEE3A051-ADC3-4D4C-8C9D-981E90D362D6}">
      <dgm:prSet/>
      <dgm:spPr/>
      <dgm:t>
        <a:bodyPr/>
        <a:lstStyle/>
        <a:p>
          <a:r>
            <a:rPr lang="en-US"/>
            <a:t>Events</a:t>
          </a:r>
        </a:p>
      </dgm:t>
    </dgm:pt>
    <dgm:pt modelId="{63117F44-77CF-4DF6-9729-F8DBAD328C97}" type="parTrans" cxnId="{45E89EC1-9D40-4663-B8CE-A78A841F404B}">
      <dgm:prSet/>
      <dgm:spPr/>
      <dgm:t>
        <a:bodyPr/>
        <a:lstStyle/>
        <a:p>
          <a:endParaRPr lang="en-US"/>
        </a:p>
      </dgm:t>
    </dgm:pt>
    <dgm:pt modelId="{8265A097-F214-4966-9940-FF2FDD7A770C}" type="sibTrans" cxnId="{45E89EC1-9D40-4663-B8CE-A78A841F404B}">
      <dgm:prSet/>
      <dgm:spPr/>
      <dgm:t>
        <a:bodyPr/>
        <a:lstStyle/>
        <a:p>
          <a:endParaRPr lang="en-US"/>
        </a:p>
      </dgm:t>
    </dgm:pt>
    <dgm:pt modelId="{9496938F-9D5D-44B2-A281-92AC84D4C6D8}">
      <dgm:prSet phldr="0"/>
      <dgm:spPr/>
      <dgm:t>
        <a:bodyPr/>
        <a:lstStyle/>
        <a:p>
          <a:pPr rtl="0"/>
          <a:r>
            <a:rPr lang="en-US"/>
            <a:t>Curriculum Resource Center: Hanley Library</a:t>
          </a:r>
          <a:endParaRPr lang="en-US">
            <a:latin typeface="Century Gothic" panose="020B0502020202020204"/>
          </a:endParaRPr>
        </a:p>
      </dgm:t>
    </dgm:pt>
    <dgm:pt modelId="{B242C7EF-7237-46D8-B477-E4126B7C7E2C}" type="parTrans" cxnId="{E80DCD41-DD62-4512-9D44-A404EEE0EEB8}">
      <dgm:prSet/>
      <dgm:spPr/>
    </dgm:pt>
    <dgm:pt modelId="{6EED7F02-8F28-4DEF-9988-468FF17C2754}" type="sibTrans" cxnId="{E80DCD41-DD62-4512-9D44-A404EEE0EEB8}">
      <dgm:prSet/>
      <dgm:spPr/>
    </dgm:pt>
    <dgm:pt modelId="{A2C50D72-0556-42BB-B717-D4DF0C27C1DB}">
      <dgm:prSet phldr="0"/>
      <dgm:spPr/>
      <dgm:t>
        <a:bodyPr/>
        <a:lstStyle/>
        <a:p>
          <a:r>
            <a:rPr lang="en-US"/>
            <a:t>Archives</a:t>
          </a:r>
          <a:endParaRPr lang="en-US">
            <a:latin typeface="Century Gothic" panose="020B0502020202020204"/>
          </a:endParaRPr>
        </a:p>
      </dgm:t>
    </dgm:pt>
    <dgm:pt modelId="{DB69DEF2-9BFC-4550-8E0F-F39D31436305}" type="parTrans" cxnId="{AEB40629-E73F-4247-88DE-86659AB096CD}">
      <dgm:prSet/>
      <dgm:spPr/>
    </dgm:pt>
    <dgm:pt modelId="{2F75C0D5-3B87-4B1A-AF95-A62B005EA1F0}" type="sibTrans" cxnId="{AEB40629-E73F-4247-88DE-86659AB096CD}">
      <dgm:prSet/>
      <dgm:spPr/>
    </dgm:pt>
    <dgm:pt modelId="{32ABFB4D-B902-4E07-8F57-7DAD78ACD0E7}" type="pres">
      <dgm:prSet presAssocID="{DD465A23-33DE-408B-BC31-D3BD7CC068FC}" presName="vert0" presStyleCnt="0">
        <dgm:presLayoutVars>
          <dgm:dir/>
          <dgm:animOne val="branch"/>
          <dgm:animLvl val="lvl"/>
        </dgm:presLayoutVars>
      </dgm:prSet>
      <dgm:spPr/>
    </dgm:pt>
    <dgm:pt modelId="{FABA6621-33A5-4B7A-968B-527AD4CEC8EF}" type="pres">
      <dgm:prSet presAssocID="{5E027979-C61F-43B1-8496-5608F30F420B}" presName="thickLine" presStyleLbl="alignNode1" presStyleIdx="0" presStyleCnt="7"/>
      <dgm:spPr/>
    </dgm:pt>
    <dgm:pt modelId="{03212F84-187D-4205-996A-A0AE3C1F8D99}" type="pres">
      <dgm:prSet presAssocID="{5E027979-C61F-43B1-8496-5608F30F420B}" presName="horz1" presStyleCnt="0"/>
      <dgm:spPr/>
    </dgm:pt>
    <dgm:pt modelId="{3923B6EE-609F-4BF7-9657-BF6C0921F2A6}" type="pres">
      <dgm:prSet presAssocID="{5E027979-C61F-43B1-8496-5608F30F420B}" presName="tx1" presStyleLbl="revTx" presStyleIdx="0" presStyleCnt="7"/>
      <dgm:spPr/>
    </dgm:pt>
    <dgm:pt modelId="{C4B22757-5D2F-49B3-9789-8E3ABE7D5314}" type="pres">
      <dgm:prSet presAssocID="{5E027979-C61F-43B1-8496-5608F30F420B}" presName="vert1" presStyleCnt="0"/>
      <dgm:spPr/>
    </dgm:pt>
    <dgm:pt modelId="{00E97F33-BE78-4AFA-B46B-71BFAD131285}" type="pres">
      <dgm:prSet presAssocID="{94D90D6C-899D-4963-9AAA-85EB6FB2669B}" presName="thickLine" presStyleLbl="alignNode1" presStyleIdx="1" presStyleCnt="7"/>
      <dgm:spPr/>
    </dgm:pt>
    <dgm:pt modelId="{0E97F4E7-E420-41D6-998D-FD7022340FBE}" type="pres">
      <dgm:prSet presAssocID="{94D90D6C-899D-4963-9AAA-85EB6FB2669B}" presName="horz1" presStyleCnt="0"/>
      <dgm:spPr/>
    </dgm:pt>
    <dgm:pt modelId="{F59AEF60-6187-4B40-BEDD-712530278520}" type="pres">
      <dgm:prSet presAssocID="{94D90D6C-899D-4963-9AAA-85EB6FB2669B}" presName="tx1" presStyleLbl="revTx" presStyleIdx="1" presStyleCnt="7"/>
      <dgm:spPr/>
    </dgm:pt>
    <dgm:pt modelId="{F8995CF4-473A-40B0-BE8D-E36DAEBD8FB3}" type="pres">
      <dgm:prSet presAssocID="{94D90D6C-899D-4963-9AAA-85EB6FB2669B}" presName="vert1" presStyleCnt="0"/>
      <dgm:spPr/>
    </dgm:pt>
    <dgm:pt modelId="{653DB9D8-C28C-4DE5-B317-EFE4BC39A9E1}" type="pres">
      <dgm:prSet presAssocID="{D40D5440-410C-41C6-AF93-17B886B1D32B}" presName="thickLine" presStyleLbl="alignNode1" presStyleIdx="2" presStyleCnt="7"/>
      <dgm:spPr/>
    </dgm:pt>
    <dgm:pt modelId="{0430E019-6BC9-4724-8613-A734E3F4B241}" type="pres">
      <dgm:prSet presAssocID="{D40D5440-410C-41C6-AF93-17B886B1D32B}" presName="horz1" presStyleCnt="0"/>
      <dgm:spPr/>
    </dgm:pt>
    <dgm:pt modelId="{BA76869F-962F-408E-9DC9-8BB37D7AB186}" type="pres">
      <dgm:prSet presAssocID="{D40D5440-410C-41C6-AF93-17B886B1D32B}" presName="tx1" presStyleLbl="revTx" presStyleIdx="2" presStyleCnt="7"/>
      <dgm:spPr/>
    </dgm:pt>
    <dgm:pt modelId="{041A9112-15AF-4E2C-A438-AAB950322368}" type="pres">
      <dgm:prSet presAssocID="{D40D5440-410C-41C6-AF93-17B886B1D32B}" presName="vert1" presStyleCnt="0"/>
      <dgm:spPr/>
    </dgm:pt>
    <dgm:pt modelId="{F61B9523-8280-4BA0-BE38-A7E80B2A40C3}" type="pres">
      <dgm:prSet presAssocID="{A2C50D72-0556-42BB-B717-D4DF0C27C1DB}" presName="thickLine" presStyleLbl="alignNode1" presStyleIdx="3" presStyleCnt="7"/>
      <dgm:spPr/>
    </dgm:pt>
    <dgm:pt modelId="{33C3FACD-F58F-453C-9547-010809860FF8}" type="pres">
      <dgm:prSet presAssocID="{A2C50D72-0556-42BB-B717-D4DF0C27C1DB}" presName="horz1" presStyleCnt="0"/>
      <dgm:spPr/>
    </dgm:pt>
    <dgm:pt modelId="{9A88265D-8A88-4E06-B8B4-29A783F19D1B}" type="pres">
      <dgm:prSet presAssocID="{A2C50D72-0556-42BB-B717-D4DF0C27C1DB}" presName="tx1" presStyleLbl="revTx" presStyleIdx="3" presStyleCnt="7"/>
      <dgm:spPr/>
    </dgm:pt>
    <dgm:pt modelId="{21D69D73-5853-47A3-AA74-CF00AB939F9B}" type="pres">
      <dgm:prSet presAssocID="{A2C50D72-0556-42BB-B717-D4DF0C27C1DB}" presName="vert1" presStyleCnt="0"/>
      <dgm:spPr/>
    </dgm:pt>
    <dgm:pt modelId="{4F773E09-4F72-4838-9A09-60B643E3A1CB}" type="pres">
      <dgm:prSet presAssocID="{FBC2BC21-3371-4C41-9DF4-713A2EF2A1BC}" presName="thickLine" presStyleLbl="alignNode1" presStyleIdx="4" presStyleCnt="7"/>
      <dgm:spPr/>
    </dgm:pt>
    <dgm:pt modelId="{8C9398A0-8CFA-4F14-A894-8D5696757B54}" type="pres">
      <dgm:prSet presAssocID="{FBC2BC21-3371-4C41-9DF4-713A2EF2A1BC}" presName="horz1" presStyleCnt="0"/>
      <dgm:spPr/>
    </dgm:pt>
    <dgm:pt modelId="{091CB7E3-9FE6-45A2-9FB2-1CF8BA5F7A5C}" type="pres">
      <dgm:prSet presAssocID="{FBC2BC21-3371-4C41-9DF4-713A2EF2A1BC}" presName="tx1" presStyleLbl="revTx" presStyleIdx="4" presStyleCnt="7"/>
      <dgm:spPr/>
    </dgm:pt>
    <dgm:pt modelId="{23717947-B8E6-4474-9BE4-815B7B989EE4}" type="pres">
      <dgm:prSet presAssocID="{FBC2BC21-3371-4C41-9DF4-713A2EF2A1BC}" presName="vert1" presStyleCnt="0"/>
      <dgm:spPr/>
    </dgm:pt>
    <dgm:pt modelId="{112DD9FD-5605-4B7A-A9EF-36B90BD33038}" type="pres">
      <dgm:prSet presAssocID="{DEE3A051-ADC3-4D4C-8C9D-981E90D362D6}" presName="thickLine" presStyleLbl="alignNode1" presStyleIdx="5" presStyleCnt="7"/>
      <dgm:spPr/>
    </dgm:pt>
    <dgm:pt modelId="{E4848EBF-7956-4FA0-9AF7-697E05B07695}" type="pres">
      <dgm:prSet presAssocID="{DEE3A051-ADC3-4D4C-8C9D-981E90D362D6}" presName="horz1" presStyleCnt="0"/>
      <dgm:spPr/>
    </dgm:pt>
    <dgm:pt modelId="{183C3FC6-3DCC-40AC-AAD4-C063C780D39E}" type="pres">
      <dgm:prSet presAssocID="{DEE3A051-ADC3-4D4C-8C9D-981E90D362D6}" presName="tx1" presStyleLbl="revTx" presStyleIdx="5" presStyleCnt="7"/>
      <dgm:spPr/>
    </dgm:pt>
    <dgm:pt modelId="{0A67C004-5775-4797-B949-8E6A09164DCD}" type="pres">
      <dgm:prSet presAssocID="{DEE3A051-ADC3-4D4C-8C9D-981E90D362D6}" presName="vert1" presStyleCnt="0"/>
      <dgm:spPr/>
    </dgm:pt>
    <dgm:pt modelId="{A7449439-9941-48ED-84E2-BD2D5383D878}" type="pres">
      <dgm:prSet presAssocID="{9496938F-9D5D-44B2-A281-92AC84D4C6D8}" presName="thickLine" presStyleLbl="alignNode1" presStyleIdx="6" presStyleCnt="7"/>
      <dgm:spPr/>
    </dgm:pt>
    <dgm:pt modelId="{54FEE399-31CC-4168-99FF-7B45F979F88E}" type="pres">
      <dgm:prSet presAssocID="{9496938F-9D5D-44B2-A281-92AC84D4C6D8}" presName="horz1" presStyleCnt="0"/>
      <dgm:spPr/>
    </dgm:pt>
    <dgm:pt modelId="{A01EF547-7B8F-4E13-806B-8F53DB3C0EB0}" type="pres">
      <dgm:prSet presAssocID="{9496938F-9D5D-44B2-A281-92AC84D4C6D8}" presName="tx1" presStyleLbl="revTx" presStyleIdx="6" presStyleCnt="7"/>
      <dgm:spPr/>
    </dgm:pt>
    <dgm:pt modelId="{13069A13-F66B-463C-9F05-67201D268F50}" type="pres">
      <dgm:prSet presAssocID="{9496938F-9D5D-44B2-A281-92AC84D4C6D8}" presName="vert1" presStyleCnt="0"/>
      <dgm:spPr/>
    </dgm:pt>
  </dgm:ptLst>
  <dgm:cxnLst>
    <dgm:cxn modelId="{99600506-2A73-4A95-8F5C-83BDF3619771}" type="presOf" srcId="{94D90D6C-899D-4963-9AAA-85EB6FB2669B}" destId="{F59AEF60-6187-4B40-BEDD-712530278520}" srcOrd="0" destOrd="0" presId="urn:microsoft.com/office/officeart/2008/layout/LinedList"/>
    <dgm:cxn modelId="{AEB40629-E73F-4247-88DE-86659AB096CD}" srcId="{DD465A23-33DE-408B-BC31-D3BD7CC068FC}" destId="{A2C50D72-0556-42BB-B717-D4DF0C27C1DB}" srcOrd="3" destOrd="0" parTransId="{DB69DEF2-9BFC-4550-8E0F-F39D31436305}" sibTransId="{2F75C0D5-3B87-4B1A-AF95-A62B005EA1F0}"/>
    <dgm:cxn modelId="{4BD8C75B-096C-4FDA-9B09-95D44168B025}" type="presOf" srcId="{DEE3A051-ADC3-4D4C-8C9D-981E90D362D6}" destId="{183C3FC6-3DCC-40AC-AAD4-C063C780D39E}" srcOrd="0" destOrd="0" presId="urn:microsoft.com/office/officeart/2008/layout/LinedList"/>
    <dgm:cxn modelId="{E80DCD41-DD62-4512-9D44-A404EEE0EEB8}" srcId="{DD465A23-33DE-408B-BC31-D3BD7CC068FC}" destId="{9496938F-9D5D-44B2-A281-92AC84D4C6D8}" srcOrd="6" destOrd="0" parTransId="{B242C7EF-7237-46D8-B477-E4126B7C7E2C}" sibTransId="{6EED7F02-8F28-4DEF-9988-468FF17C2754}"/>
    <dgm:cxn modelId="{D05B2942-BA66-4DC0-B87F-ECB442EB4D9C}" srcId="{DD465A23-33DE-408B-BC31-D3BD7CC068FC}" destId="{FBC2BC21-3371-4C41-9DF4-713A2EF2A1BC}" srcOrd="4" destOrd="0" parTransId="{6F46A8A4-4D92-4B24-B972-6CEEB70FF6D6}" sibTransId="{4DFDAA45-E706-46E9-BBC8-B6966631BBDB}"/>
    <dgm:cxn modelId="{F9C59047-2B12-41CB-962C-5B6AAD020B2A}" type="presOf" srcId="{D40D5440-410C-41C6-AF93-17B886B1D32B}" destId="{BA76869F-962F-408E-9DC9-8BB37D7AB186}" srcOrd="0" destOrd="0" presId="urn:microsoft.com/office/officeart/2008/layout/LinedList"/>
    <dgm:cxn modelId="{B56AB14A-3D85-4C5E-92CA-37ABDA44F132}" srcId="{DD465A23-33DE-408B-BC31-D3BD7CC068FC}" destId="{5E027979-C61F-43B1-8496-5608F30F420B}" srcOrd="0" destOrd="0" parTransId="{B45FE2A2-859A-41F8-9F2A-60470BB6D96B}" sibTransId="{20BF40F4-E3C0-442A-B57D-A6D8B58DD837}"/>
    <dgm:cxn modelId="{FD2D247B-8BD9-4754-A00F-710A6619ABD3}" type="presOf" srcId="{5E027979-C61F-43B1-8496-5608F30F420B}" destId="{3923B6EE-609F-4BF7-9657-BF6C0921F2A6}" srcOrd="0" destOrd="0" presId="urn:microsoft.com/office/officeart/2008/layout/LinedList"/>
    <dgm:cxn modelId="{0472C284-58A2-48AE-9114-1C6877E2A950}" type="presOf" srcId="{DD465A23-33DE-408B-BC31-D3BD7CC068FC}" destId="{32ABFB4D-B902-4E07-8F57-7DAD78ACD0E7}" srcOrd="0" destOrd="0" presId="urn:microsoft.com/office/officeart/2008/layout/LinedList"/>
    <dgm:cxn modelId="{CFD8B194-D2CE-4A0D-AD0A-B17057850141}" type="presOf" srcId="{FBC2BC21-3371-4C41-9DF4-713A2EF2A1BC}" destId="{091CB7E3-9FE6-45A2-9FB2-1CF8BA5F7A5C}" srcOrd="0" destOrd="0" presId="urn:microsoft.com/office/officeart/2008/layout/LinedList"/>
    <dgm:cxn modelId="{83F96699-084F-4CE3-BDE6-F8E182F2AAC1}" type="presOf" srcId="{A2C50D72-0556-42BB-B717-D4DF0C27C1DB}" destId="{9A88265D-8A88-4E06-B8B4-29A783F19D1B}" srcOrd="0" destOrd="0" presId="urn:microsoft.com/office/officeart/2008/layout/LinedList"/>
    <dgm:cxn modelId="{3B45D49C-E746-4C41-A3AF-439B70043219}" srcId="{DD465A23-33DE-408B-BC31-D3BD7CC068FC}" destId="{D40D5440-410C-41C6-AF93-17B886B1D32B}" srcOrd="2" destOrd="0" parTransId="{8153DE62-DE31-43EC-A823-218B33345343}" sibTransId="{FE556FD7-51EB-4FE1-A2B6-CD1AA7D2611B}"/>
    <dgm:cxn modelId="{45E89EC1-9D40-4663-B8CE-A78A841F404B}" srcId="{DD465A23-33DE-408B-BC31-D3BD7CC068FC}" destId="{DEE3A051-ADC3-4D4C-8C9D-981E90D362D6}" srcOrd="5" destOrd="0" parTransId="{63117F44-77CF-4DF6-9729-F8DBAD328C97}" sibTransId="{8265A097-F214-4966-9940-FF2FDD7A770C}"/>
    <dgm:cxn modelId="{E71EA1F5-385C-4FA7-9781-292181292B57}" srcId="{DD465A23-33DE-408B-BC31-D3BD7CC068FC}" destId="{94D90D6C-899D-4963-9AAA-85EB6FB2669B}" srcOrd="1" destOrd="0" parTransId="{1129D7E1-3F60-4AB4-B64B-E22159B299DE}" sibTransId="{C5790241-2DA9-45F3-BBF2-F07B129B7C64}"/>
    <dgm:cxn modelId="{58D688FF-5D40-4C5A-9403-37CF77FFA20D}" type="presOf" srcId="{9496938F-9D5D-44B2-A281-92AC84D4C6D8}" destId="{A01EF547-7B8F-4E13-806B-8F53DB3C0EB0}" srcOrd="0" destOrd="0" presId="urn:microsoft.com/office/officeart/2008/layout/LinedList"/>
    <dgm:cxn modelId="{F00218B7-29D1-4731-B52C-01BFAD06870B}" type="presParOf" srcId="{32ABFB4D-B902-4E07-8F57-7DAD78ACD0E7}" destId="{FABA6621-33A5-4B7A-968B-527AD4CEC8EF}" srcOrd="0" destOrd="0" presId="urn:microsoft.com/office/officeart/2008/layout/LinedList"/>
    <dgm:cxn modelId="{2FC18898-6E32-420E-BE1D-15D48C5A9EBE}" type="presParOf" srcId="{32ABFB4D-B902-4E07-8F57-7DAD78ACD0E7}" destId="{03212F84-187D-4205-996A-A0AE3C1F8D99}" srcOrd="1" destOrd="0" presId="urn:microsoft.com/office/officeart/2008/layout/LinedList"/>
    <dgm:cxn modelId="{C4399F2A-446E-46FD-9A1E-E21C2D5E3A8D}" type="presParOf" srcId="{03212F84-187D-4205-996A-A0AE3C1F8D99}" destId="{3923B6EE-609F-4BF7-9657-BF6C0921F2A6}" srcOrd="0" destOrd="0" presId="urn:microsoft.com/office/officeart/2008/layout/LinedList"/>
    <dgm:cxn modelId="{A4968ECE-9A96-4345-A48F-BDC58002C0B1}" type="presParOf" srcId="{03212F84-187D-4205-996A-A0AE3C1F8D99}" destId="{C4B22757-5D2F-49B3-9789-8E3ABE7D5314}" srcOrd="1" destOrd="0" presId="urn:microsoft.com/office/officeart/2008/layout/LinedList"/>
    <dgm:cxn modelId="{3143C837-96C6-4917-A069-EF13610707BE}" type="presParOf" srcId="{32ABFB4D-B902-4E07-8F57-7DAD78ACD0E7}" destId="{00E97F33-BE78-4AFA-B46B-71BFAD131285}" srcOrd="2" destOrd="0" presId="urn:microsoft.com/office/officeart/2008/layout/LinedList"/>
    <dgm:cxn modelId="{F0C1219A-050D-419F-9EE0-8D9A5A51502A}" type="presParOf" srcId="{32ABFB4D-B902-4E07-8F57-7DAD78ACD0E7}" destId="{0E97F4E7-E420-41D6-998D-FD7022340FBE}" srcOrd="3" destOrd="0" presId="urn:microsoft.com/office/officeart/2008/layout/LinedList"/>
    <dgm:cxn modelId="{F6BC84ED-32F8-401A-AA24-14C3FFA2BDA1}" type="presParOf" srcId="{0E97F4E7-E420-41D6-998D-FD7022340FBE}" destId="{F59AEF60-6187-4B40-BEDD-712530278520}" srcOrd="0" destOrd="0" presId="urn:microsoft.com/office/officeart/2008/layout/LinedList"/>
    <dgm:cxn modelId="{243CCED8-9101-488A-8CDE-BD56B4ADC516}" type="presParOf" srcId="{0E97F4E7-E420-41D6-998D-FD7022340FBE}" destId="{F8995CF4-473A-40B0-BE8D-E36DAEBD8FB3}" srcOrd="1" destOrd="0" presId="urn:microsoft.com/office/officeart/2008/layout/LinedList"/>
    <dgm:cxn modelId="{9BAABB61-BD59-481C-8F9F-DFC264DAB66E}" type="presParOf" srcId="{32ABFB4D-B902-4E07-8F57-7DAD78ACD0E7}" destId="{653DB9D8-C28C-4DE5-B317-EFE4BC39A9E1}" srcOrd="4" destOrd="0" presId="urn:microsoft.com/office/officeart/2008/layout/LinedList"/>
    <dgm:cxn modelId="{D83E2C25-5DC3-47B9-B881-28A52C54A11B}" type="presParOf" srcId="{32ABFB4D-B902-4E07-8F57-7DAD78ACD0E7}" destId="{0430E019-6BC9-4724-8613-A734E3F4B241}" srcOrd="5" destOrd="0" presId="urn:microsoft.com/office/officeart/2008/layout/LinedList"/>
    <dgm:cxn modelId="{AB0D93BD-0023-479E-AB8E-902F060F3AF1}" type="presParOf" srcId="{0430E019-6BC9-4724-8613-A734E3F4B241}" destId="{BA76869F-962F-408E-9DC9-8BB37D7AB186}" srcOrd="0" destOrd="0" presId="urn:microsoft.com/office/officeart/2008/layout/LinedList"/>
    <dgm:cxn modelId="{5173CC15-D740-47D4-97E0-B61E299AB75D}" type="presParOf" srcId="{0430E019-6BC9-4724-8613-A734E3F4B241}" destId="{041A9112-15AF-4E2C-A438-AAB950322368}" srcOrd="1" destOrd="0" presId="urn:microsoft.com/office/officeart/2008/layout/LinedList"/>
    <dgm:cxn modelId="{DAEA1606-717B-4060-A9DB-58A29F7DCD38}" type="presParOf" srcId="{32ABFB4D-B902-4E07-8F57-7DAD78ACD0E7}" destId="{F61B9523-8280-4BA0-BE38-A7E80B2A40C3}" srcOrd="6" destOrd="0" presId="urn:microsoft.com/office/officeart/2008/layout/LinedList"/>
    <dgm:cxn modelId="{DB2C5088-C4B8-48DF-AAC0-57FEAA69C5EB}" type="presParOf" srcId="{32ABFB4D-B902-4E07-8F57-7DAD78ACD0E7}" destId="{33C3FACD-F58F-453C-9547-010809860FF8}" srcOrd="7" destOrd="0" presId="urn:microsoft.com/office/officeart/2008/layout/LinedList"/>
    <dgm:cxn modelId="{33598B00-782B-4B7F-99BF-7DF1A784A462}" type="presParOf" srcId="{33C3FACD-F58F-453C-9547-010809860FF8}" destId="{9A88265D-8A88-4E06-B8B4-29A783F19D1B}" srcOrd="0" destOrd="0" presId="urn:microsoft.com/office/officeart/2008/layout/LinedList"/>
    <dgm:cxn modelId="{6703F984-83C4-45E9-B65C-56DB085F46FD}" type="presParOf" srcId="{33C3FACD-F58F-453C-9547-010809860FF8}" destId="{21D69D73-5853-47A3-AA74-CF00AB939F9B}" srcOrd="1" destOrd="0" presId="urn:microsoft.com/office/officeart/2008/layout/LinedList"/>
    <dgm:cxn modelId="{24F83A01-F172-4680-8553-399979274435}" type="presParOf" srcId="{32ABFB4D-B902-4E07-8F57-7DAD78ACD0E7}" destId="{4F773E09-4F72-4838-9A09-60B643E3A1CB}" srcOrd="8" destOrd="0" presId="urn:microsoft.com/office/officeart/2008/layout/LinedList"/>
    <dgm:cxn modelId="{6675FDA5-FD89-4AAC-8957-AAF85C49BB92}" type="presParOf" srcId="{32ABFB4D-B902-4E07-8F57-7DAD78ACD0E7}" destId="{8C9398A0-8CFA-4F14-A894-8D5696757B54}" srcOrd="9" destOrd="0" presId="urn:microsoft.com/office/officeart/2008/layout/LinedList"/>
    <dgm:cxn modelId="{F4E3908B-E5E4-46F3-A424-D6CFD44B830A}" type="presParOf" srcId="{8C9398A0-8CFA-4F14-A894-8D5696757B54}" destId="{091CB7E3-9FE6-45A2-9FB2-1CF8BA5F7A5C}" srcOrd="0" destOrd="0" presId="urn:microsoft.com/office/officeart/2008/layout/LinedList"/>
    <dgm:cxn modelId="{0E683932-8B1D-4CC6-98CE-B752726BF9EE}" type="presParOf" srcId="{8C9398A0-8CFA-4F14-A894-8D5696757B54}" destId="{23717947-B8E6-4474-9BE4-815B7B989EE4}" srcOrd="1" destOrd="0" presId="urn:microsoft.com/office/officeart/2008/layout/LinedList"/>
    <dgm:cxn modelId="{1CD1EACD-C0C5-4BD9-A948-64FB4EA3B301}" type="presParOf" srcId="{32ABFB4D-B902-4E07-8F57-7DAD78ACD0E7}" destId="{112DD9FD-5605-4B7A-A9EF-36B90BD33038}" srcOrd="10" destOrd="0" presId="urn:microsoft.com/office/officeart/2008/layout/LinedList"/>
    <dgm:cxn modelId="{D324273F-51B8-4F76-BABC-FEDF6D9F5836}" type="presParOf" srcId="{32ABFB4D-B902-4E07-8F57-7DAD78ACD0E7}" destId="{E4848EBF-7956-4FA0-9AF7-697E05B07695}" srcOrd="11" destOrd="0" presId="urn:microsoft.com/office/officeart/2008/layout/LinedList"/>
    <dgm:cxn modelId="{FF3A112A-C0D2-44A4-BD88-5AFB8F8DFF77}" type="presParOf" srcId="{E4848EBF-7956-4FA0-9AF7-697E05B07695}" destId="{183C3FC6-3DCC-40AC-AAD4-C063C780D39E}" srcOrd="0" destOrd="0" presId="urn:microsoft.com/office/officeart/2008/layout/LinedList"/>
    <dgm:cxn modelId="{863AE89C-F66E-423A-838C-EFC6398ED2F8}" type="presParOf" srcId="{E4848EBF-7956-4FA0-9AF7-697E05B07695}" destId="{0A67C004-5775-4797-B949-8E6A09164DCD}" srcOrd="1" destOrd="0" presId="urn:microsoft.com/office/officeart/2008/layout/LinedList"/>
    <dgm:cxn modelId="{78166763-EEA5-4234-ABF2-88AA5DEEE98F}" type="presParOf" srcId="{32ABFB4D-B902-4E07-8F57-7DAD78ACD0E7}" destId="{A7449439-9941-48ED-84E2-BD2D5383D878}" srcOrd="12" destOrd="0" presId="urn:microsoft.com/office/officeart/2008/layout/LinedList"/>
    <dgm:cxn modelId="{B2B0E457-2E2A-4269-9318-23B5A79E5F5A}" type="presParOf" srcId="{32ABFB4D-B902-4E07-8F57-7DAD78ACD0E7}" destId="{54FEE399-31CC-4168-99FF-7B45F979F88E}" srcOrd="13" destOrd="0" presId="urn:microsoft.com/office/officeart/2008/layout/LinedList"/>
    <dgm:cxn modelId="{4001FBF3-257F-42A8-83DF-4BE015213C37}" type="presParOf" srcId="{54FEE399-31CC-4168-99FF-7B45F979F88E}" destId="{A01EF547-7B8F-4E13-806B-8F53DB3C0EB0}" srcOrd="0" destOrd="0" presId="urn:microsoft.com/office/officeart/2008/layout/LinedList"/>
    <dgm:cxn modelId="{EFF4B371-982D-4490-B873-F954A6846DBD}" type="presParOf" srcId="{54FEE399-31CC-4168-99FF-7B45F979F88E}" destId="{13069A13-F66B-463C-9F05-67201D268F5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A6621-33A5-4B7A-968B-527AD4CEC8EF}">
      <dsp:nvSpPr>
        <dsp:cNvPr id="0" name=""/>
        <dsp:cNvSpPr/>
      </dsp:nvSpPr>
      <dsp:spPr>
        <a:xfrm>
          <a:off x="0" y="571"/>
          <a:ext cx="74540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3B6EE-609F-4BF7-9657-BF6C0921F2A6}">
      <dsp:nvSpPr>
        <dsp:cNvPr id="0" name=""/>
        <dsp:cNvSpPr/>
      </dsp:nvSpPr>
      <dsp:spPr>
        <a:xfrm>
          <a:off x="0" y="571"/>
          <a:ext cx="7454077" cy="6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err="1"/>
            <a:t>LibGuides</a:t>
          </a:r>
        </a:p>
      </dsp:txBody>
      <dsp:txXfrm>
        <a:off x="0" y="571"/>
        <a:ext cx="7454077" cy="668760"/>
      </dsp:txXfrm>
    </dsp:sp>
    <dsp:sp modelId="{00E97F33-BE78-4AFA-B46B-71BFAD131285}">
      <dsp:nvSpPr>
        <dsp:cNvPr id="0" name=""/>
        <dsp:cNvSpPr/>
      </dsp:nvSpPr>
      <dsp:spPr>
        <a:xfrm>
          <a:off x="0" y="669331"/>
          <a:ext cx="74540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9AEF60-6187-4B40-BEDD-712530278520}">
      <dsp:nvSpPr>
        <dsp:cNvPr id="0" name=""/>
        <dsp:cNvSpPr/>
      </dsp:nvSpPr>
      <dsp:spPr>
        <a:xfrm>
          <a:off x="0" y="669331"/>
          <a:ext cx="7454077" cy="6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Databases</a:t>
          </a:r>
        </a:p>
      </dsp:txBody>
      <dsp:txXfrm>
        <a:off x="0" y="669331"/>
        <a:ext cx="7454077" cy="668760"/>
      </dsp:txXfrm>
    </dsp:sp>
    <dsp:sp modelId="{653DB9D8-C28C-4DE5-B317-EFE4BC39A9E1}">
      <dsp:nvSpPr>
        <dsp:cNvPr id="0" name=""/>
        <dsp:cNvSpPr/>
      </dsp:nvSpPr>
      <dsp:spPr>
        <a:xfrm>
          <a:off x="0" y="1338091"/>
          <a:ext cx="74540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76869F-962F-408E-9DC9-8BB37D7AB186}">
      <dsp:nvSpPr>
        <dsp:cNvPr id="0" name=""/>
        <dsp:cNvSpPr/>
      </dsp:nvSpPr>
      <dsp:spPr>
        <a:xfrm>
          <a:off x="0" y="1338091"/>
          <a:ext cx="7454077" cy="6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Journals</a:t>
          </a:r>
        </a:p>
      </dsp:txBody>
      <dsp:txXfrm>
        <a:off x="0" y="1338091"/>
        <a:ext cx="7454077" cy="668760"/>
      </dsp:txXfrm>
    </dsp:sp>
    <dsp:sp modelId="{F61B9523-8280-4BA0-BE38-A7E80B2A40C3}">
      <dsp:nvSpPr>
        <dsp:cNvPr id="0" name=""/>
        <dsp:cNvSpPr/>
      </dsp:nvSpPr>
      <dsp:spPr>
        <a:xfrm>
          <a:off x="0" y="2006851"/>
          <a:ext cx="74540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88265D-8A88-4E06-B8B4-29A783F19D1B}">
      <dsp:nvSpPr>
        <dsp:cNvPr id="0" name=""/>
        <dsp:cNvSpPr/>
      </dsp:nvSpPr>
      <dsp:spPr>
        <a:xfrm>
          <a:off x="0" y="2006851"/>
          <a:ext cx="7454077" cy="6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Archives</a:t>
          </a:r>
          <a:endParaRPr lang="en-US" sz="2700" kern="1200">
            <a:latin typeface="Century Gothic" panose="020B0502020202020204"/>
          </a:endParaRPr>
        </a:p>
      </dsp:txBody>
      <dsp:txXfrm>
        <a:off x="0" y="2006851"/>
        <a:ext cx="7454077" cy="668760"/>
      </dsp:txXfrm>
    </dsp:sp>
    <dsp:sp modelId="{4F773E09-4F72-4838-9A09-60B643E3A1CB}">
      <dsp:nvSpPr>
        <dsp:cNvPr id="0" name=""/>
        <dsp:cNvSpPr/>
      </dsp:nvSpPr>
      <dsp:spPr>
        <a:xfrm>
          <a:off x="0" y="2675612"/>
          <a:ext cx="74540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1CB7E3-9FE6-45A2-9FB2-1CF8BA5F7A5C}">
      <dsp:nvSpPr>
        <dsp:cNvPr id="0" name=""/>
        <dsp:cNvSpPr/>
      </dsp:nvSpPr>
      <dsp:spPr>
        <a:xfrm>
          <a:off x="0" y="2675612"/>
          <a:ext cx="7454077" cy="6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Special Collections</a:t>
          </a:r>
        </a:p>
      </dsp:txBody>
      <dsp:txXfrm>
        <a:off x="0" y="2675612"/>
        <a:ext cx="7454077" cy="668760"/>
      </dsp:txXfrm>
    </dsp:sp>
    <dsp:sp modelId="{112DD9FD-5605-4B7A-A9EF-36B90BD33038}">
      <dsp:nvSpPr>
        <dsp:cNvPr id="0" name=""/>
        <dsp:cNvSpPr/>
      </dsp:nvSpPr>
      <dsp:spPr>
        <a:xfrm>
          <a:off x="0" y="3344372"/>
          <a:ext cx="74540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3C3FC6-3DCC-40AC-AAD4-C063C780D39E}">
      <dsp:nvSpPr>
        <dsp:cNvPr id="0" name=""/>
        <dsp:cNvSpPr/>
      </dsp:nvSpPr>
      <dsp:spPr>
        <a:xfrm>
          <a:off x="0" y="3344372"/>
          <a:ext cx="7454077" cy="6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Events</a:t>
          </a:r>
        </a:p>
      </dsp:txBody>
      <dsp:txXfrm>
        <a:off x="0" y="3344372"/>
        <a:ext cx="7454077" cy="668760"/>
      </dsp:txXfrm>
    </dsp:sp>
    <dsp:sp modelId="{A7449439-9941-48ED-84E2-BD2D5383D878}">
      <dsp:nvSpPr>
        <dsp:cNvPr id="0" name=""/>
        <dsp:cNvSpPr/>
      </dsp:nvSpPr>
      <dsp:spPr>
        <a:xfrm>
          <a:off x="0" y="4013132"/>
          <a:ext cx="74540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1EF547-7B8F-4E13-806B-8F53DB3C0EB0}">
      <dsp:nvSpPr>
        <dsp:cNvPr id="0" name=""/>
        <dsp:cNvSpPr/>
      </dsp:nvSpPr>
      <dsp:spPr>
        <a:xfrm>
          <a:off x="0" y="4013132"/>
          <a:ext cx="7454077" cy="6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t>Curriculum Resource Center: Hanley Library</a:t>
          </a:r>
          <a:endParaRPr lang="en-US" sz="2700" kern="1200">
            <a:latin typeface="Century Gothic" panose="020B0502020202020204"/>
          </a:endParaRPr>
        </a:p>
      </dsp:txBody>
      <dsp:txXfrm>
        <a:off x="0" y="4013132"/>
        <a:ext cx="7454077" cy="6687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7A243-7A88-4594-912D-598CEC21D45E}" type="datetimeFigureOut">
              <a:rPr lang="en-US"/>
              <a:t>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234EE-A052-4726-BDD5-E95169D078BD}" type="slidenum">
              <a:rPr lang="en-US"/>
              <a:t>‹#›</a:t>
            </a:fld>
            <a:endParaRPr lang="en-US"/>
          </a:p>
        </p:txBody>
      </p:sp>
    </p:spTree>
    <p:extLst>
      <p:ext uri="{BB962C8B-B14F-4D97-AF65-F5344CB8AC3E}">
        <p14:creationId xmlns:p14="http://schemas.microsoft.com/office/powerpoint/2010/main" val="1979246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pittwire.pitt.edu/news/film-students-spotlight-pitt-alum-s-iconic-role-night-living-dead"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pittwire.pitt.edu/news/perspective-appreciation-duane-jone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Good afternoon and thank you for joining Hanley Library to celebrate Black History Month!</a:t>
            </a:r>
          </a:p>
          <a:p>
            <a:r>
              <a:rPr lang="en-US">
                <a:cs typeface="Calibri"/>
              </a:rPr>
              <a:t>Today, we will share resources available through the University Library System, or the ULS, which can be utilized for individual research as well as the development of new majors and existing courses.</a:t>
            </a:r>
            <a:endParaRPr lang="en-US"/>
          </a:p>
          <a:p>
            <a:r>
              <a:rPr lang="en-US">
                <a:cs typeface="Calibri"/>
              </a:rPr>
              <a:t>    I am Catherine Baldwin, an instruction services librarian and one of three librarians at Pitt Bradford.  Kim Bailey will join me during this presentation, followed by our director Marietta Frank.</a:t>
            </a:r>
          </a:p>
          <a:p>
            <a:endParaRPr lang="en-US">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1</a:t>
            </a:fld>
            <a:endParaRPr lang="en-US"/>
          </a:p>
        </p:txBody>
      </p:sp>
    </p:spTree>
    <p:extLst>
      <p:ext uri="{BB962C8B-B14F-4D97-AF65-F5344CB8AC3E}">
        <p14:creationId xmlns:p14="http://schemas.microsoft.com/office/powerpoint/2010/main" val="70179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African American Communities database is also important to study black lives.  </a:t>
            </a:r>
            <a:endParaRPr lang="en-US" dirty="0"/>
          </a:p>
          <a:p>
            <a:endParaRPr lang="en-US" dirty="0">
              <a:cs typeface="Calibri"/>
            </a:endParaRPr>
          </a:p>
          <a:p>
            <a:r>
              <a:rPr lang="en-US">
                <a:cs typeface="Calibri"/>
              </a:rPr>
              <a:t>It contains primary sources on the social political, cultural, and religious areas of race relations.  </a:t>
            </a:r>
          </a:p>
          <a:p>
            <a:pPr marL="285750" indent="-285750">
              <a:lnSpc>
                <a:spcPct val="90000"/>
              </a:lnSpc>
              <a:spcBef>
                <a:spcPts val="1000"/>
              </a:spcBef>
              <a:buFont typeface="Arial,Sans-Serif"/>
              <a:buChar char="•"/>
            </a:pPr>
            <a:r>
              <a:rPr lang="en-US"/>
              <a:t>Focuses on Atlanta, Chicago, New York and North Carolina  </a:t>
            </a:r>
          </a:p>
          <a:p>
            <a:pPr marL="285750" indent="-285750">
              <a:lnSpc>
                <a:spcPct val="90000"/>
              </a:lnSpc>
              <a:spcBef>
                <a:spcPts val="1000"/>
              </a:spcBef>
              <a:buFont typeface="Arial,Sans-Serif"/>
              <a:buChar char="•"/>
            </a:pPr>
            <a:r>
              <a:rPr lang="en-US"/>
              <a:t>Information on  racism, discrimination, desegregation, urban renewal and housing, civil rights movements and protests, community integration </a:t>
            </a:r>
          </a:p>
          <a:p>
            <a:pPr marL="285750" indent="-285750">
              <a:lnSpc>
                <a:spcPct val="90000"/>
              </a:lnSpc>
              <a:spcBef>
                <a:spcPts val="1000"/>
              </a:spcBef>
              <a:buFont typeface="Arial,Sans-Serif"/>
              <a:buChar char="•"/>
            </a:pPr>
            <a:r>
              <a:rPr lang="en-US"/>
              <a:t>African American culture via artists, writers, actors and musicians</a:t>
            </a:r>
          </a:p>
          <a:p>
            <a:pPr marL="285750" indent="-285750">
              <a:lnSpc>
                <a:spcPct val="90000"/>
              </a:lnSpc>
              <a:spcBef>
                <a:spcPts val="1000"/>
              </a:spcBef>
              <a:buFont typeface="Arial,Sans-Serif"/>
              <a:buChar char="•"/>
            </a:pPr>
            <a:r>
              <a:rPr lang="en-US"/>
              <a:t>Many document types, case studies, essays, and in-depth oral histories in audio and video </a:t>
            </a:r>
          </a:p>
          <a:p>
            <a:pPr marL="285750" indent="-285750">
              <a:lnSpc>
                <a:spcPct val="90000"/>
              </a:lnSpc>
              <a:spcBef>
                <a:spcPts val="1000"/>
              </a:spcBef>
              <a:buFont typeface="Arial,Sans-Serif"/>
              <a:buChar char="•"/>
            </a:pPr>
            <a:r>
              <a:rPr lang="en-US"/>
              <a:t>Interactive exhibition: African American community of Weeksville</a:t>
            </a:r>
          </a:p>
          <a:p>
            <a:pPr marL="285750" indent="-285750">
              <a:lnSpc>
                <a:spcPct val="90000"/>
              </a:lnSpc>
              <a:spcBef>
                <a:spcPts val="1000"/>
              </a:spcBef>
              <a:buFont typeface="Arial,Sans-Serif"/>
              <a:buChar char="•"/>
            </a:pPr>
            <a:r>
              <a:rPr lang="en-US"/>
              <a:t>Vital resource for students, teachers and researchers of African American and American studies</a:t>
            </a:r>
          </a:p>
          <a:p>
            <a:endParaRPr lang="en-US" dirty="0">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10</a:t>
            </a:fld>
            <a:endParaRPr lang="en-US"/>
          </a:p>
        </p:txBody>
      </p:sp>
    </p:spTree>
    <p:extLst>
      <p:ext uri="{BB962C8B-B14F-4D97-AF65-F5344CB8AC3E}">
        <p14:creationId xmlns:p14="http://schemas.microsoft.com/office/powerpoint/2010/main" val="2434569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suggested databases to find research on black presence.  Many of the prior mentioned databases under black history and black lives could be used to research black presence.       </a:t>
            </a:r>
            <a:endParaRPr lang="en-US" dirty="0"/>
          </a:p>
          <a:p>
            <a:endParaRPr lang="en-US" dirty="0"/>
          </a:p>
          <a:p>
            <a:r>
              <a:rPr lang="en-US">
                <a:cs typeface="Calibri"/>
              </a:rPr>
              <a:t>This is a poem by Georgia Douglas Johnson that I obtained from the Black women Writers database.  According to a blog post by  Jone Johnson Lewis "Georgia Douglas Johnson was </a:t>
            </a:r>
            <a:r>
              <a:rPr lang="en-US" dirty="0"/>
              <a:t>a poet, playwright, editor, music teacher, school principal, and pioneer in the Black theater movement and wrote more than 200 poems, 40 plays, 30 songs, and edited 100 books."</a:t>
            </a:r>
            <a:r>
              <a:rPr lang="en-US" dirty="0">
                <a:cs typeface="Calibri"/>
              </a:rPr>
              <a:t>  She goes on to say that "Georgia Douglas Johnson was a key Harlem Renaissance figure who won first prize in the 1927 Literary Contest sponsored by the National Urban League's African American Magazine, Opportunity.  She was granted an honorary doctorate in literature from Atlantic university in 1965, and in 2010 she was inducted into the Georgia Writers Hall of Fame. "</a:t>
            </a:r>
            <a:endParaRPr lang="en-US" dirty="0"/>
          </a:p>
          <a:p>
            <a:endParaRPr lang="en-US" dirty="0">
              <a:cs typeface="Calibri" panose="020F0502020204030204"/>
            </a:endParaRPr>
          </a:p>
          <a:p>
            <a:endParaRPr lang="en-US" dirty="0">
              <a:cs typeface="Calibri" panose="020F0502020204030204"/>
            </a:endParaRPr>
          </a:p>
          <a:p>
            <a:r>
              <a:rPr lang="en-US"/>
              <a:t>Fast Facts: Georgia Douglas Johnson (from Jone Johnson Lewis's blog post on ThoughtCo. Website.)</a:t>
            </a:r>
          </a:p>
          <a:p>
            <a:pPr marL="285750" indent="-285750">
              <a:buFont typeface="Arial"/>
              <a:buChar char="•"/>
            </a:pPr>
            <a:r>
              <a:rPr lang="en-US" b="1"/>
              <a:t>Known For: </a:t>
            </a:r>
            <a:r>
              <a:rPr lang="en-US"/>
              <a:t>Black poet and writer and key Harlem Renaissance figure</a:t>
            </a:r>
          </a:p>
          <a:p>
            <a:pPr marL="285750" indent="-285750">
              <a:buFont typeface="Arial"/>
              <a:buChar char="•"/>
            </a:pPr>
            <a:r>
              <a:rPr lang="en-US" b="1"/>
              <a:t>Also Known As: </a:t>
            </a:r>
            <a:r>
              <a:rPr lang="en-US"/>
              <a:t>Georgia Douglas Camp</a:t>
            </a:r>
          </a:p>
          <a:p>
            <a:pPr marL="285750" indent="-285750">
              <a:buFont typeface="Arial"/>
              <a:buChar char="•"/>
            </a:pPr>
            <a:r>
              <a:rPr lang="en-US" b="1"/>
              <a:t>Born: </a:t>
            </a:r>
            <a:r>
              <a:rPr lang="en-US"/>
              <a:t>September 10, 1880, in Atlanta, Georgia (Some sources list her year of birth as 1877)</a:t>
            </a:r>
          </a:p>
          <a:p>
            <a:pPr marL="285750" indent="-285750">
              <a:buFont typeface="Arial"/>
              <a:buChar char="•"/>
            </a:pPr>
            <a:r>
              <a:rPr lang="en-US" b="1"/>
              <a:t>Parents: </a:t>
            </a:r>
            <a:r>
              <a:rPr lang="en-US"/>
              <a:t>Laura Douglas and George Camp</a:t>
            </a:r>
          </a:p>
          <a:p>
            <a:pPr marL="285750" indent="-285750">
              <a:buFont typeface="Arial"/>
              <a:buChar char="•"/>
            </a:pPr>
            <a:r>
              <a:rPr lang="en-US" b="1"/>
              <a:t>Died: </a:t>
            </a:r>
            <a:r>
              <a:rPr lang="en-US"/>
              <a:t>May 15, 1966, in Washington, D.C.</a:t>
            </a:r>
          </a:p>
          <a:p>
            <a:pPr marL="285750" indent="-285750">
              <a:buFont typeface="Arial"/>
              <a:buChar char="•"/>
            </a:pPr>
            <a:r>
              <a:rPr lang="en-US" b="1"/>
              <a:t>Education: </a:t>
            </a:r>
            <a:r>
              <a:rPr lang="en-US"/>
              <a:t>Atlanta University's Normal School (Graduated in 1896); Oberlin Conservatory, Cleveland College of Music (Studied Music)</a:t>
            </a:r>
          </a:p>
          <a:p>
            <a:pPr marL="285750" indent="-285750">
              <a:buFont typeface="Arial"/>
              <a:buChar char="•"/>
            </a:pPr>
            <a:r>
              <a:rPr lang="en-US" b="1"/>
              <a:t>Published Works: "</a:t>
            </a:r>
            <a:r>
              <a:rPr lang="en-US"/>
              <a:t>The Heart of a Woman" (1918), "Bronze" (1922), "An Autumn Love Cycle" (1928), "Share My World" (1962)</a:t>
            </a:r>
          </a:p>
          <a:p>
            <a:pPr marL="285750" indent="-285750">
              <a:buFont typeface="Arial"/>
              <a:buChar char="•"/>
            </a:pPr>
            <a:r>
              <a:rPr lang="en-US" b="1"/>
              <a:t>Awards and Honors: </a:t>
            </a:r>
            <a:r>
              <a:rPr lang="en-US"/>
              <a:t>First prize, Literary Contest Sponsored by the National Urban League's African American magazine </a:t>
            </a:r>
            <a:r>
              <a:rPr lang="en-US" i="1"/>
              <a:t>Opportunity </a:t>
            </a:r>
            <a:r>
              <a:rPr lang="en-US"/>
              <a:t>(1927); Honorary doctorate in literature from Atlanta University (1965); Georgia Writers Hall of Fame (Inducted 2010)</a:t>
            </a:r>
          </a:p>
          <a:p>
            <a:pPr marL="285750" indent="-285750">
              <a:buFont typeface="Arial"/>
              <a:buChar char="•"/>
            </a:pPr>
            <a:r>
              <a:rPr lang="en-US" b="1"/>
              <a:t>Spouse: </a:t>
            </a:r>
            <a:r>
              <a:rPr lang="en-US"/>
              <a:t>Henry Lincoln Johnson (September 28, 1903–September 10, 1925)</a:t>
            </a:r>
          </a:p>
          <a:p>
            <a:pPr marL="285750" indent="-285750">
              <a:buFont typeface="Arial"/>
              <a:buChar char="•"/>
            </a:pPr>
            <a:r>
              <a:rPr lang="en-US" b="1"/>
              <a:t>Children: </a:t>
            </a:r>
            <a:r>
              <a:rPr lang="en-US"/>
              <a:t>Henry Lincoln Johnson, Jr., Peter Douglas Johnson</a:t>
            </a:r>
          </a:p>
          <a:p>
            <a:pPr marL="285750" indent="-285750">
              <a:buFont typeface="Arial"/>
              <a:buChar char="•"/>
            </a:pPr>
            <a:r>
              <a:rPr lang="en-US" b="1"/>
              <a:t>Notable Quote: </a:t>
            </a:r>
            <a:r>
              <a:rPr lang="en-US"/>
              <a:t>“Your world is as big as you make it. / I know, for I used to abide / In the narrowest nest in a corner, / My wings pressing close to my side.”</a:t>
            </a:r>
          </a:p>
          <a:p>
            <a:endParaRPr lang="en-US">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11</a:t>
            </a:fld>
            <a:endParaRPr lang="en-US"/>
          </a:p>
        </p:txBody>
      </p:sp>
    </p:spTree>
    <p:extLst>
      <p:ext uri="{BB962C8B-B14F-4D97-AF65-F5344CB8AC3E}">
        <p14:creationId xmlns:p14="http://schemas.microsoft.com/office/powerpoint/2010/main" val="4017838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Of course, when we consider the library, we quickly turn our attention to journals.</a:t>
            </a:r>
          </a:p>
          <a:p>
            <a:r>
              <a:rPr lang="en-US">
                <a:cs typeface="Calibri"/>
              </a:rPr>
              <a:t>To </a:t>
            </a:r>
            <a:r>
              <a:rPr lang="en-US"/>
              <a:t>locate suggested journals for your discipline, </a:t>
            </a:r>
            <a:r>
              <a:rPr lang="en-US">
                <a:cs typeface="Calibri"/>
              </a:rPr>
              <a:t>search the "collections" tab and click "Journal Finder".</a:t>
            </a:r>
          </a:p>
          <a:p>
            <a:r>
              <a:rPr lang="en-US">
                <a:cs typeface="Calibri"/>
              </a:rPr>
              <a:t>Here, you can see a few of the journals the library system holds pertaining to Black culture and history.</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12</a:t>
            </a:fld>
            <a:endParaRPr lang="en-US"/>
          </a:p>
        </p:txBody>
      </p:sp>
    </p:spTree>
    <p:extLst>
      <p:ext uri="{BB962C8B-B14F-4D97-AF65-F5344CB8AC3E}">
        <p14:creationId xmlns:p14="http://schemas.microsoft.com/office/powerpoint/2010/main" val="3123946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Of course with the cataloging of journals in mind and discovery, the keywords used during a search will affect your results.</a:t>
            </a:r>
            <a:endParaRPr lang="en-US" dirty="0"/>
          </a:p>
          <a:p>
            <a:r>
              <a:rPr lang="en-US" dirty="0"/>
              <a:t>You may search the "journal finder" under the "collections" link using the keywords "African American" or "Black Studies".</a:t>
            </a:r>
            <a:endParaRPr lang="en-US" dirty="0">
              <a:cs typeface="Calibri"/>
            </a:endParaRPr>
          </a:p>
          <a:p>
            <a:r>
              <a:rPr lang="en-US" dirty="0">
                <a:cs typeface="Calibri"/>
              </a:rPr>
              <a:t>Each keyword set will yield slightly different results, with some overlap.</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13</a:t>
            </a:fld>
            <a:endParaRPr lang="en-US"/>
          </a:p>
        </p:txBody>
      </p:sp>
    </p:spTree>
    <p:extLst>
      <p:ext uri="{BB962C8B-B14F-4D97-AF65-F5344CB8AC3E}">
        <p14:creationId xmlns:p14="http://schemas.microsoft.com/office/powerpoint/2010/main" val="2537431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In addition to journal holdings, the University Library System holds and manages many fascinating archives.</a:t>
            </a:r>
          </a:p>
          <a:p>
            <a:r>
              <a:rPr lang="en-US" dirty="0">
                <a:cs typeface="Calibri"/>
              </a:rPr>
              <a:t>One such archive is a collection of Erroll Garner memorabilia.</a:t>
            </a:r>
          </a:p>
          <a:p>
            <a:r>
              <a:rPr lang="en-US" dirty="0">
                <a:cs typeface="Calibri"/>
              </a:rPr>
              <a:t>Born in 1921, Erroll Garner was a celebrated jazz pianist and composer who hailed from Pittsburgh and rose to world acclaim, despite his inability to read written music.  Being very short in stature, it is also said that Erroll often sat upon several telephone directories while playing the piano.  </a:t>
            </a:r>
          </a:p>
          <a:p>
            <a:r>
              <a:rPr lang="en-US" dirty="0">
                <a:cs typeface="Calibri"/>
              </a:rPr>
              <a:t>        In celebration of Mr. Garner, a weekly blogpost is available through the ULS archives each Tuesday, featuring items from the Erroll Garner collection.</a:t>
            </a:r>
          </a:p>
          <a:p>
            <a:r>
              <a:rPr lang="en-US" dirty="0">
                <a:cs typeface="Calibri"/>
              </a:rPr>
              <a:t>       </a:t>
            </a:r>
          </a:p>
        </p:txBody>
      </p:sp>
      <p:sp>
        <p:nvSpPr>
          <p:cNvPr id="4" name="Slide Number Placeholder 3"/>
          <p:cNvSpPr>
            <a:spLocks noGrp="1"/>
          </p:cNvSpPr>
          <p:nvPr>
            <p:ph type="sldNum" sz="quarter" idx="5"/>
          </p:nvPr>
        </p:nvSpPr>
        <p:spPr/>
        <p:txBody>
          <a:bodyPr/>
          <a:lstStyle/>
          <a:p>
            <a:fld id="{644234EE-A052-4726-BDD5-E95169D078BD}" type="slidenum">
              <a:rPr lang="en-US" smtClean="0"/>
              <a:t>14</a:t>
            </a:fld>
            <a:endParaRPr lang="en-US"/>
          </a:p>
        </p:txBody>
      </p:sp>
    </p:spTree>
    <p:extLst>
      <p:ext uri="{BB962C8B-B14F-4D97-AF65-F5344CB8AC3E}">
        <p14:creationId xmlns:p14="http://schemas.microsoft.com/office/powerpoint/2010/main" val="4286984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Here you can see an example of a Subject </a:t>
            </a:r>
            <a:r>
              <a:rPr lang="en-US" err="1">
                <a:cs typeface="Calibri"/>
              </a:rPr>
              <a:t>libguide</a:t>
            </a:r>
            <a:r>
              <a:rPr lang="en-US">
                <a:cs typeface="Calibri"/>
              </a:rPr>
              <a:t> which was created to document and support the Erroll Garner Exhibit at the Oakland campus.   This photo is an item from the collection.</a:t>
            </a:r>
            <a:endParaRPr lang="en-US"/>
          </a:p>
          <a:p>
            <a:r>
              <a:rPr lang="en-US">
                <a:cs typeface="Calibri"/>
              </a:rPr>
              <a:t>Next, I would like you to relax and listen to an excerpt of Mr. Garner playing his best known, and my parents' favorite, song, "Misty".</a:t>
            </a:r>
          </a:p>
        </p:txBody>
      </p:sp>
      <p:sp>
        <p:nvSpPr>
          <p:cNvPr id="4" name="Slide Number Placeholder 3"/>
          <p:cNvSpPr>
            <a:spLocks noGrp="1"/>
          </p:cNvSpPr>
          <p:nvPr>
            <p:ph type="sldNum" sz="quarter" idx="5"/>
          </p:nvPr>
        </p:nvSpPr>
        <p:spPr/>
        <p:txBody>
          <a:bodyPr/>
          <a:lstStyle/>
          <a:p>
            <a:fld id="{644234EE-A052-4726-BDD5-E95169D078BD}" type="slidenum">
              <a:rPr lang="en-US" smtClean="0"/>
              <a:t>15</a:t>
            </a:fld>
            <a:endParaRPr lang="en-US"/>
          </a:p>
        </p:txBody>
      </p:sp>
    </p:spTree>
    <p:extLst>
      <p:ext uri="{BB962C8B-B14F-4D97-AF65-F5344CB8AC3E}">
        <p14:creationId xmlns:p14="http://schemas.microsoft.com/office/powerpoint/2010/main" val="1410952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Another collection held by the library system is the August Wilson Archive, which is now at your fingertips.  Wilson's unprecedented work as a playwright is now available and can be enjoyed for classroom study and research projects.</a:t>
            </a:r>
          </a:p>
          <a:p>
            <a:r>
              <a:rPr lang="en-US">
                <a:cs typeface="Calibri"/>
              </a:rPr>
              <a:t>         Of course many other collections are available on many topics, and not only are the collections fascinating, but they bring your teaching to life and provide interesting project opportunities for your students by involving them in real, meaningful research.</a:t>
            </a:r>
          </a:p>
        </p:txBody>
      </p:sp>
      <p:sp>
        <p:nvSpPr>
          <p:cNvPr id="4" name="Slide Number Placeholder 3"/>
          <p:cNvSpPr>
            <a:spLocks noGrp="1"/>
          </p:cNvSpPr>
          <p:nvPr>
            <p:ph type="sldNum" sz="quarter" idx="5"/>
          </p:nvPr>
        </p:nvSpPr>
        <p:spPr/>
        <p:txBody>
          <a:bodyPr/>
          <a:lstStyle/>
          <a:p>
            <a:fld id="{644234EE-A052-4726-BDD5-E95169D078BD}" type="slidenum">
              <a:rPr lang="en-US" smtClean="0"/>
              <a:t>16</a:t>
            </a:fld>
            <a:endParaRPr lang="en-US"/>
          </a:p>
        </p:txBody>
      </p:sp>
    </p:spTree>
    <p:extLst>
      <p:ext uri="{BB962C8B-B14F-4D97-AF65-F5344CB8AC3E}">
        <p14:creationId xmlns:p14="http://schemas.microsoft.com/office/powerpoint/2010/main" val="1038009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This is another example of an archived item held within the ULS, and to which you have access.</a:t>
            </a:r>
            <a:endParaRPr lang="en-US" dirty="0"/>
          </a:p>
          <a:p>
            <a:r>
              <a:rPr lang="en-US" dirty="0">
                <a:cs typeface="Calibri"/>
              </a:rPr>
              <a:t>You may have seen recent press about the library's acquisition of the George Romero collection.</a:t>
            </a:r>
          </a:p>
          <a:p>
            <a:r>
              <a:rPr lang="en-US" dirty="0">
                <a:cs typeface="Calibri"/>
              </a:rPr>
              <a:t>I will read an excerpt from "</a:t>
            </a:r>
            <a:r>
              <a:rPr lang="en-US" dirty="0" err="1">
                <a:cs typeface="Calibri"/>
              </a:rPr>
              <a:t>Pittwire</a:t>
            </a:r>
            <a:r>
              <a:rPr lang="en-US" dirty="0">
                <a:cs typeface="Calibri"/>
              </a:rPr>
              <a:t>" about alumnus Duane Jones and his starring role which has become increasingly important.</a:t>
            </a:r>
          </a:p>
          <a:p>
            <a:endParaRPr lang="en-US"/>
          </a:p>
          <a:p>
            <a:r>
              <a:rPr lang="en-US" dirty="0">
                <a:hlinkClick r:id="rId3"/>
              </a:rPr>
              <a:t>www.pittwire.pitt.edu/news/film-students-spotlight-pitt-alum-s-iconic-role-night-living-dead</a:t>
            </a:r>
            <a:endParaRPr lang="en-US" dirty="0">
              <a:cs typeface="Calibri"/>
            </a:endParaRPr>
          </a:p>
          <a:p>
            <a:r>
              <a:rPr lang="en-US" dirty="0">
                <a:cs typeface="Calibri"/>
              </a:rPr>
              <a:t>"</a:t>
            </a:r>
            <a:r>
              <a:rPr lang="en-US" dirty="0"/>
              <a:t>In 1968, Pitt grad Duane Jones starred alongside a horde of zombies in a movie that would break new ground not only in the horror film genre, but in the depictions of African Americans on screen....</a:t>
            </a:r>
            <a:endParaRPr lang="en-US" dirty="0">
              <a:cs typeface="Calibri"/>
            </a:endParaRPr>
          </a:p>
          <a:p>
            <a:endParaRPr lang="en-US">
              <a:cs typeface="Calibri"/>
            </a:endParaRPr>
          </a:p>
          <a:p>
            <a:r>
              <a:rPr lang="en-US" dirty="0"/>
              <a:t>Jones’ role was a first: a Black man who was not only the lead, but the hero of a horror film. That it happened in 1968 during the height of the civil rights movement as well has made the casting and the performance a topic of discussion amongst film critics and historians ever since. (</a:t>
            </a:r>
            <a:r>
              <a:rPr lang="en-US" dirty="0">
                <a:hlinkClick r:id="rId4"/>
              </a:rPr>
              <a:t>Read Kurlander’s Perspective: An Appreciation of Duane Jones for more</a:t>
            </a:r>
            <a:r>
              <a:rPr lang="en-US" dirty="0"/>
              <a:t>.)</a:t>
            </a:r>
            <a:endParaRPr lang="en-US" dirty="0">
              <a:cs typeface="Calibri"/>
            </a:endParaRPr>
          </a:p>
          <a:p>
            <a:endParaRPr lang="en-US"/>
          </a:p>
          <a:p>
            <a:r>
              <a:rPr lang="en-US" dirty="0"/>
              <a:t>As part of their research, members of Carl Kurlander's "Making the Documentary" class, held in Spring of 2020, explored the George A. Romero Archival Collection.   What they found not only informed the main documentary piece, but also led to a mini-documentary about Duane Jones.</a:t>
            </a:r>
            <a:endParaRPr lang="en-US" dirty="0">
              <a:cs typeface="Calibri"/>
            </a:endParaRPr>
          </a:p>
          <a:p>
            <a:endParaRPr lang="en-US"/>
          </a:p>
          <a:p>
            <a:r>
              <a:rPr lang="en-US" dirty="0"/>
              <a:t>“Duane paved the road for others to follow, and that is what pioneers do,” said Suz Romero, the widow of the acclaimed filmmaker." </a:t>
            </a:r>
            <a:endParaRPr lang="en-US" dirty="0">
              <a:cs typeface="Calibri"/>
            </a:endParaRPr>
          </a:p>
          <a:p>
            <a:endParaRPr lang="en-US">
              <a:cs typeface="Calibri"/>
            </a:endParaRPr>
          </a:p>
          <a:p>
            <a:r>
              <a:rPr lang="en-US" dirty="0">
                <a:cs typeface="Calibri"/>
              </a:rPr>
              <a:t>Here you can see Jones in the movie "Night of the Living Dead," as well as an excerpt regarding the historic timing of the publication of the film.</a:t>
            </a:r>
          </a:p>
          <a:p>
            <a:endParaRPr lang="en-US">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17</a:t>
            </a:fld>
            <a:endParaRPr lang="en-US"/>
          </a:p>
        </p:txBody>
      </p:sp>
    </p:spTree>
    <p:extLst>
      <p:ext uri="{BB962C8B-B14F-4D97-AF65-F5344CB8AC3E}">
        <p14:creationId xmlns:p14="http://schemas.microsoft.com/office/powerpoint/2010/main" val="3959780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1C2957"/>
                </a:solidFill>
                <a:latin typeface="Roboto"/>
              </a:rPr>
              <a:t>     The library system also offers other active connections to amazing resources.  </a:t>
            </a:r>
            <a:endParaRPr lang="en-US">
              <a:solidFill>
                <a:srgbClr val="000000"/>
              </a:solidFill>
              <a:latin typeface="Calibri" panose="020F0502020204030204"/>
              <a:cs typeface="Calibri" panose="020F0502020204030204"/>
            </a:endParaRPr>
          </a:p>
          <a:p>
            <a:pPr>
              <a:defRPr/>
            </a:pPr>
            <a:r>
              <a:rPr lang="en-US">
                <a:solidFill>
                  <a:srgbClr val="1C2957"/>
                </a:solidFill>
                <a:latin typeface="Roboto"/>
              </a:rPr>
              <a:t>Each February, the ULS offers a variety of events that you and your students may attend, such as this year's Black History Month Film Series, which is offered in collaboration with </a:t>
            </a:r>
            <a:r>
              <a:rPr lang="en-US" sz="1200">
                <a:effectLst/>
                <a:latin typeface="Arial"/>
                <a:ea typeface="Calibri" panose="020F0502020204030204" pitchFamily="34" charset="0"/>
                <a:cs typeface="Arial"/>
              </a:rPr>
              <a:t>The </a:t>
            </a:r>
            <a:r>
              <a:rPr lang="en-US" sz="1200" err="1">
                <a:effectLst/>
                <a:latin typeface="Arial"/>
                <a:ea typeface="Calibri" panose="020F0502020204030204" pitchFamily="34" charset="0"/>
                <a:cs typeface="Arial"/>
              </a:rPr>
              <a:t>PittEd</a:t>
            </a:r>
            <a:r>
              <a:rPr lang="en-US" sz="1200">
                <a:effectLst/>
                <a:latin typeface="Arial"/>
                <a:ea typeface="Calibri" panose="020F0502020204030204" pitchFamily="34" charset="0"/>
                <a:cs typeface="Arial"/>
              </a:rPr>
              <a:t> Justice Collective</a:t>
            </a:r>
            <a:r>
              <a:rPr lang="en-US">
                <a:latin typeface="Arial"/>
                <a:ea typeface="Calibri" panose="020F0502020204030204" pitchFamily="34" charset="0"/>
                <a:cs typeface="Arial"/>
              </a:rPr>
              <a:t>.</a:t>
            </a:r>
            <a:endParaRPr lang="en-US" sz="1000">
              <a:latin typeface="Arial"/>
              <a:cs typeface="Arial"/>
            </a:endParaRPr>
          </a:p>
          <a:p>
            <a:endParaRPr lang="en-US" b="0" i="0">
              <a:solidFill>
                <a:srgbClr val="1C2957"/>
              </a:solidFill>
              <a:effectLst/>
              <a:latin typeface="Roboto"/>
            </a:endParaRPr>
          </a:p>
          <a:p>
            <a:r>
              <a:rPr lang="en-US" b="0" i="0">
                <a:solidFill>
                  <a:srgbClr val="1C2957"/>
                </a:solidFill>
                <a:effectLst/>
                <a:latin typeface="Roboto"/>
              </a:rPr>
              <a:t>This asynchronous event will provide the Pitt community with free streaming access to </a:t>
            </a:r>
            <a:r>
              <a:rPr lang="en-US">
                <a:solidFill>
                  <a:srgbClr val="1C2957"/>
                </a:solidFill>
                <a:latin typeface="Roboto"/>
              </a:rPr>
              <a:t>these</a:t>
            </a:r>
            <a:r>
              <a:rPr lang="en-US" b="0" i="0">
                <a:solidFill>
                  <a:srgbClr val="1C2957"/>
                </a:solidFill>
                <a:effectLst/>
                <a:latin typeface="Roboto"/>
              </a:rPr>
              <a:t> </a:t>
            </a:r>
            <a:r>
              <a:rPr lang="en-US">
                <a:solidFill>
                  <a:srgbClr val="1C2957"/>
                </a:solidFill>
                <a:latin typeface="Roboto"/>
              </a:rPr>
              <a:t>films </a:t>
            </a:r>
            <a:r>
              <a:rPr lang="en-US" b="0" i="0">
                <a:solidFill>
                  <a:srgbClr val="1C2957"/>
                </a:solidFill>
                <a:effectLst/>
                <a:latin typeface="Roboto"/>
              </a:rPr>
              <a:t>through the database </a:t>
            </a:r>
            <a:r>
              <a:rPr lang="en-US">
                <a:solidFill>
                  <a:srgbClr val="1C2957"/>
                </a:solidFill>
                <a:latin typeface="Roboto"/>
              </a:rPr>
              <a:t>Kanopy that</a:t>
            </a:r>
            <a:r>
              <a:rPr lang="en-US" b="0" i="0">
                <a:solidFill>
                  <a:srgbClr val="1C2957"/>
                </a:solidFill>
                <a:effectLst/>
                <a:latin typeface="Roboto"/>
              </a:rPr>
              <a:t> are about Black life, love, joy, struggle, and history.</a:t>
            </a:r>
            <a:r>
              <a:rPr lang="en-US">
                <a:solidFill>
                  <a:srgbClr val="1C2957"/>
                </a:solidFill>
                <a:latin typeface="Roboto"/>
              </a:rPr>
              <a:t>  </a:t>
            </a:r>
          </a:p>
          <a:p>
            <a:endParaRPr lang="en-US">
              <a:solidFill>
                <a:srgbClr val="1C2957"/>
              </a:solidFill>
              <a:latin typeface="Roboto"/>
            </a:endParaRPr>
          </a:p>
          <a:p>
            <a:r>
              <a:rPr lang="en-US">
                <a:solidFill>
                  <a:srgbClr val="1C2957"/>
                </a:solidFill>
                <a:latin typeface="Roboto"/>
              </a:rPr>
              <a:t>You may view the films at your convenience, and there</a:t>
            </a:r>
            <a:r>
              <a:rPr lang="en-US" b="0" i="0">
                <a:solidFill>
                  <a:srgbClr val="1C2957"/>
                </a:solidFill>
                <a:effectLst/>
                <a:latin typeface="Roboto"/>
              </a:rPr>
              <a:t> will be </a:t>
            </a:r>
            <a:r>
              <a:rPr lang="en-US">
                <a:solidFill>
                  <a:srgbClr val="1C2957"/>
                </a:solidFill>
                <a:latin typeface="Roboto"/>
              </a:rPr>
              <a:t>opportunities</a:t>
            </a:r>
            <a:r>
              <a:rPr lang="en-US" b="0" i="0">
                <a:solidFill>
                  <a:srgbClr val="1C2957"/>
                </a:solidFill>
                <a:effectLst/>
                <a:latin typeface="Roboto"/>
              </a:rPr>
              <a:t> to discuss each film in </a:t>
            </a:r>
            <a:r>
              <a:rPr lang="en-US">
                <a:solidFill>
                  <a:srgbClr val="1C2957"/>
                </a:solidFill>
                <a:latin typeface="Roboto"/>
              </a:rPr>
              <a:t>hour-long</a:t>
            </a:r>
            <a:r>
              <a:rPr lang="en-US" b="0" i="0">
                <a:solidFill>
                  <a:srgbClr val="1C2957"/>
                </a:solidFill>
                <a:effectLst/>
                <a:latin typeface="Roboto"/>
              </a:rPr>
              <a:t> facilitated </a:t>
            </a:r>
            <a:r>
              <a:rPr lang="en-US">
                <a:solidFill>
                  <a:srgbClr val="1C2957"/>
                </a:solidFill>
                <a:latin typeface="Roboto"/>
              </a:rPr>
              <a:t>sessions</a:t>
            </a:r>
            <a:r>
              <a:rPr lang="en-US" b="0" i="0">
                <a:solidFill>
                  <a:srgbClr val="1C2957"/>
                </a:solidFill>
                <a:effectLst/>
                <a:latin typeface="Roboto"/>
              </a:rPr>
              <a:t>.</a:t>
            </a:r>
            <a:r>
              <a:rPr lang="en-US">
                <a:solidFill>
                  <a:srgbClr val="1C2957"/>
                </a:solidFill>
                <a:latin typeface="Roboto"/>
              </a:rPr>
              <a:t> </a:t>
            </a:r>
            <a:endParaRPr lang="en-US" b="0" i="0">
              <a:solidFill>
                <a:srgbClr val="1C2957"/>
              </a:solidFill>
              <a:effectLst/>
              <a:latin typeface="Roboto"/>
            </a:endParaRPr>
          </a:p>
          <a:p>
            <a:r>
              <a:rPr lang="en-US">
                <a:solidFill>
                  <a:srgbClr val="1C2957"/>
                </a:solidFill>
                <a:latin typeface="Roboto"/>
              </a:rPr>
              <a:t>RSVP</a:t>
            </a:r>
            <a:r>
              <a:rPr lang="en-US" b="0" i="0">
                <a:solidFill>
                  <a:srgbClr val="1C2957"/>
                </a:solidFill>
                <a:effectLst/>
                <a:latin typeface="Roboto"/>
              </a:rPr>
              <a:t> for </a:t>
            </a:r>
            <a:r>
              <a:rPr lang="en-US">
                <a:solidFill>
                  <a:srgbClr val="1C2957"/>
                </a:solidFill>
                <a:latin typeface="Roboto"/>
              </a:rPr>
              <a:t>these </a:t>
            </a:r>
            <a:r>
              <a:rPr lang="en-US" b="0" i="0">
                <a:solidFill>
                  <a:srgbClr val="1C2957"/>
                </a:solidFill>
                <a:effectLst/>
                <a:latin typeface="Roboto"/>
              </a:rPr>
              <a:t>sessions and find all streaming information for the </a:t>
            </a:r>
            <a:r>
              <a:rPr lang="en-US">
                <a:solidFill>
                  <a:srgbClr val="1C2957"/>
                </a:solidFill>
                <a:latin typeface="Roboto"/>
              </a:rPr>
              <a:t>films through</a:t>
            </a:r>
            <a:r>
              <a:rPr lang="en-US" b="0" i="0">
                <a:solidFill>
                  <a:srgbClr val="1C2957"/>
                </a:solidFill>
                <a:effectLst/>
                <a:latin typeface="Roboto"/>
              </a:rPr>
              <a:t> ”calendar.pitt.edu.”</a:t>
            </a:r>
            <a:r>
              <a:rPr lang="en-US">
                <a:solidFill>
                  <a:srgbClr val="1C2957"/>
                </a:solidFill>
                <a:latin typeface="Roboto"/>
              </a:rPr>
              <a:t>  </a:t>
            </a:r>
            <a:endParaRPr lang="en-US">
              <a:solidFill>
                <a:srgbClr val="1C2957"/>
              </a:solidFill>
              <a:latin typeface="Arial"/>
              <a:cs typeface="Arial"/>
            </a:endParaRPr>
          </a:p>
          <a:p>
            <a:r>
              <a:rPr lang="en-US" sz="1200">
                <a:effectLst/>
                <a:latin typeface="Arial"/>
                <a:ea typeface="Calibri" panose="020F0502020204030204" pitchFamily="34" charset="0"/>
                <a:cs typeface="Arial"/>
              </a:rPr>
              <a:t>(ULS Weekly, 2/12/2021)</a:t>
            </a:r>
            <a:endParaRPr lang="en-US" b="0" i="0">
              <a:solidFill>
                <a:srgbClr val="1C2957"/>
              </a:solidFill>
              <a:effectLst/>
              <a:latin typeface="Arial"/>
              <a:cs typeface="Arial"/>
            </a:endParaRPr>
          </a:p>
          <a:p>
            <a:endParaRPr lang="en-US"/>
          </a:p>
        </p:txBody>
      </p:sp>
      <p:sp>
        <p:nvSpPr>
          <p:cNvPr id="4" name="Slide Number Placeholder 3"/>
          <p:cNvSpPr>
            <a:spLocks noGrp="1"/>
          </p:cNvSpPr>
          <p:nvPr>
            <p:ph type="sldNum" sz="quarter" idx="5"/>
          </p:nvPr>
        </p:nvSpPr>
        <p:spPr/>
        <p:txBody>
          <a:bodyPr/>
          <a:lstStyle/>
          <a:p>
            <a:fld id="{644234EE-A052-4726-BDD5-E95169D078BD}" type="slidenum">
              <a:rPr lang="en-US" smtClean="0"/>
              <a:t>18</a:t>
            </a:fld>
            <a:endParaRPr lang="en-US"/>
          </a:p>
        </p:txBody>
      </p:sp>
    </p:spTree>
    <p:extLst>
      <p:ext uri="{BB962C8B-B14F-4D97-AF65-F5344CB8AC3E}">
        <p14:creationId xmlns:p14="http://schemas.microsoft.com/office/powerpoint/2010/main" val="3401476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Another event in which the ULS is participating is The African American Read-In.  The Read-In is a national movement created by the National Council of Teachers of English.  It is a movement that celebrates African American writers and encourages communities to read together. </a:t>
            </a:r>
            <a:endParaRPr lang="en-US">
              <a:cs typeface="Calibri"/>
            </a:endParaRPr>
          </a:p>
          <a:p>
            <a:r>
              <a:rPr lang="en-US">
                <a:cs typeface="Calibri"/>
              </a:rPr>
              <a:t>       This year members of the university will participate in the Read-in on February 18 through the university's You Tube channel.  </a:t>
            </a:r>
          </a:p>
          <a:p>
            <a:r>
              <a:rPr lang="en-US">
                <a:cs typeface="Calibri"/>
              </a:rPr>
              <a:t>The event is again co-sponsored by the </a:t>
            </a:r>
            <a:r>
              <a:rPr lang="en-US" err="1">
                <a:cs typeface="Calibri"/>
              </a:rPr>
              <a:t>PittEd</a:t>
            </a:r>
            <a:r>
              <a:rPr lang="en-US">
                <a:cs typeface="Calibri"/>
              </a:rPr>
              <a:t> Justice Collective &amp; the University Library System.</a:t>
            </a:r>
          </a:p>
        </p:txBody>
      </p:sp>
      <p:sp>
        <p:nvSpPr>
          <p:cNvPr id="4" name="Slide Number Placeholder 3"/>
          <p:cNvSpPr>
            <a:spLocks noGrp="1"/>
          </p:cNvSpPr>
          <p:nvPr>
            <p:ph type="sldNum" sz="quarter" idx="5"/>
          </p:nvPr>
        </p:nvSpPr>
        <p:spPr/>
        <p:txBody>
          <a:bodyPr/>
          <a:lstStyle/>
          <a:p>
            <a:fld id="{644234EE-A052-4726-BDD5-E95169D078BD}" type="slidenum">
              <a:rPr lang="en-US"/>
              <a:t>19</a:t>
            </a:fld>
            <a:endParaRPr lang="en-US"/>
          </a:p>
        </p:txBody>
      </p:sp>
    </p:spTree>
    <p:extLst>
      <p:ext uri="{BB962C8B-B14F-4D97-AF65-F5344CB8AC3E}">
        <p14:creationId xmlns:p14="http://schemas.microsoft.com/office/powerpoint/2010/main" val="36282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The university's library system holds a rich variety of resources pertaining to Black History, and I encourage you to enjoy browsing through them to discover resources to supplement and enliven your classroom and flipped learning experiences.</a:t>
            </a:r>
          </a:p>
          <a:p>
            <a:endParaRPr lang="en-US">
              <a:cs typeface="Calibri"/>
            </a:endParaRPr>
          </a:p>
          <a:p>
            <a:r>
              <a:rPr lang="en-US">
                <a:cs typeface="Calibri"/>
              </a:rPr>
              <a:t>These are some of the resource types we will address today.</a:t>
            </a:r>
            <a:endParaRPr lang="en-US"/>
          </a:p>
        </p:txBody>
      </p:sp>
      <p:sp>
        <p:nvSpPr>
          <p:cNvPr id="4" name="Slide Number Placeholder 3"/>
          <p:cNvSpPr>
            <a:spLocks noGrp="1"/>
          </p:cNvSpPr>
          <p:nvPr>
            <p:ph type="sldNum" sz="quarter" idx="5"/>
          </p:nvPr>
        </p:nvSpPr>
        <p:spPr/>
        <p:txBody>
          <a:bodyPr/>
          <a:lstStyle/>
          <a:p>
            <a:fld id="{644234EE-A052-4726-BDD5-E95169D078BD}" type="slidenum">
              <a:rPr lang="en-US"/>
              <a:t>2</a:t>
            </a:fld>
            <a:endParaRPr lang="en-US"/>
          </a:p>
        </p:txBody>
      </p:sp>
    </p:spTree>
    <p:extLst>
      <p:ext uri="{BB962C8B-B14F-4D97-AF65-F5344CB8AC3E}">
        <p14:creationId xmlns:p14="http://schemas.microsoft.com/office/powerpoint/2010/main" val="3335181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this time, I would like you to please take note of our contact information.</a:t>
            </a:r>
          </a:p>
          <a:p>
            <a:r>
              <a:rPr lang="en-US">
                <a:cs typeface="Calibri"/>
              </a:rPr>
              <a:t>Marietta, Kim, and I are always available to support your teaching with the library's resources.</a:t>
            </a:r>
          </a:p>
        </p:txBody>
      </p:sp>
      <p:sp>
        <p:nvSpPr>
          <p:cNvPr id="4" name="Slide Number Placeholder 3"/>
          <p:cNvSpPr>
            <a:spLocks noGrp="1"/>
          </p:cNvSpPr>
          <p:nvPr>
            <p:ph type="sldNum" sz="quarter" idx="5"/>
          </p:nvPr>
        </p:nvSpPr>
        <p:spPr/>
        <p:txBody>
          <a:bodyPr/>
          <a:lstStyle/>
          <a:p>
            <a:fld id="{644234EE-A052-4726-BDD5-E95169D078BD}" type="slidenum">
              <a:rPr lang="en-US"/>
              <a:t>20</a:t>
            </a:fld>
            <a:endParaRPr lang="en-US"/>
          </a:p>
        </p:txBody>
      </p:sp>
    </p:spTree>
    <p:extLst>
      <p:ext uri="{BB962C8B-B14F-4D97-AF65-F5344CB8AC3E}">
        <p14:creationId xmlns:p14="http://schemas.microsoft.com/office/powerpoint/2010/main" val="3575604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Now we are going to join Marietta for her presentation on Children's and Young Adult Literature.</a:t>
            </a:r>
          </a:p>
          <a:p>
            <a:r>
              <a:rPr lang="en-US">
                <a:cs typeface="Calibri"/>
              </a:rPr>
              <a:t>Marietta is an expert in this specialty and offers very interesting information on the topic in regard to diversity, equity, and inclusion as well as Black History Month.</a:t>
            </a:r>
          </a:p>
          <a:p>
            <a:r>
              <a:rPr lang="en-US">
                <a:cs typeface="Calibri"/>
              </a:rPr>
              <a:t>        Thank you.</a:t>
            </a:r>
          </a:p>
          <a:p>
            <a:endParaRPr lang="en-US" b="1">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22</a:t>
            </a:fld>
            <a:endParaRPr lang="en-US"/>
          </a:p>
        </p:txBody>
      </p:sp>
    </p:spTree>
    <p:extLst>
      <p:ext uri="{BB962C8B-B14F-4D97-AF65-F5344CB8AC3E}">
        <p14:creationId xmlns:p14="http://schemas.microsoft.com/office/powerpoint/2010/main" val="2566162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One of the most useful tools which is sometimes overlooked within the library system is the </a:t>
            </a:r>
            <a:r>
              <a:rPr lang="en-US" err="1">
                <a:cs typeface="Calibri"/>
              </a:rPr>
              <a:t>libguide</a:t>
            </a:r>
            <a:r>
              <a:rPr lang="en-US">
                <a:cs typeface="Calibri"/>
              </a:rPr>
              <a:t>.</a:t>
            </a:r>
          </a:p>
          <a:p>
            <a:r>
              <a:rPr lang="en-US" err="1">
                <a:cs typeface="Calibri"/>
              </a:rPr>
              <a:t>Libguides</a:t>
            </a:r>
            <a:r>
              <a:rPr lang="en-US">
                <a:cs typeface="Calibri"/>
              </a:rPr>
              <a:t> are library guides created to support courses and areas of discipline with links to suggested resources.</a:t>
            </a:r>
            <a:endParaRPr lang="en-US"/>
          </a:p>
          <a:p>
            <a:r>
              <a:rPr lang="en-US">
                <a:cs typeface="Calibri"/>
              </a:rPr>
              <a:t>As faculty, you are always welcome to contact me, Kim, or Marietta to create a </a:t>
            </a:r>
            <a:r>
              <a:rPr lang="en-US" err="1">
                <a:cs typeface="Calibri"/>
              </a:rPr>
              <a:t>libguide</a:t>
            </a:r>
            <a:r>
              <a:rPr lang="en-US">
                <a:cs typeface="Calibri"/>
              </a:rPr>
              <a:t> for you and your students to utilize.</a:t>
            </a:r>
          </a:p>
          <a:p>
            <a:r>
              <a:rPr lang="en-US" err="1">
                <a:cs typeface="Calibri"/>
              </a:rPr>
              <a:t>Libguide</a:t>
            </a:r>
            <a:r>
              <a:rPr lang="en-US">
                <a:cs typeface="Calibri"/>
              </a:rPr>
              <a:t> links can even be added directly into your Canvas course sites for ease of access.</a:t>
            </a:r>
          </a:p>
          <a:p>
            <a:endParaRPr lang="en-US">
              <a:cs typeface="Calibri"/>
            </a:endParaRPr>
          </a:p>
          <a:p>
            <a:r>
              <a:rPr lang="en-US">
                <a:cs typeface="Calibri"/>
              </a:rPr>
              <a:t>Faculty developing new majors and courses should definitely consider requesting that a </a:t>
            </a:r>
            <a:r>
              <a:rPr lang="en-US" err="1">
                <a:cs typeface="Calibri"/>
              </a:rPr>
              <a:t>libguide</a:t>
            </a:r>
            <a:r>
              <a:rPr lang="en-US">
                <a:cs typeface="Calibri"/>
              </a:rPr>
              <a:t> be created to support them.</a:t>
            </a:r>
          </a:p>
          <a:p>
            <a:r>
              <a:rPr lang="en-US">
                <a:cs typeface="Calibri"/>
              </a:rPr>
              <a:t>Here are a number of </a:t>
            </a:r>
            <a:r>
              <a:rPr lang="en-US" err="1">
                <a:cs typeface="Calibri"/>
              </a:rPr>
              <a:t>libguides</a:t>
            </a:r>
            <a:r>
              <a:rPr lang="en-US">
                <a:cs typeface="Calibri"/>
              </a:rPr>
              <a:t> currently existing within the ULS and supporting the Black experience.</a:t>
            </a:r>
          </a:p>
        </p:txBody>
      </p:sp>
      <p:sp>
        <p:nvSpPr>
          <p:cNvPr id="4" name="Slide Number Placeholder 3"/>
          <p:cNvSpPr>
            <a:spLocks noGrp="1"/>
          </p:cNvSpPr>
          <p:nvPr>
            <p:ph type="sldNum" sz="quarter" idx="5"/>
          </p:nvPr>
        </p:nvSpPr>
        <p:spPr/>
        <p:txBody>
          <a:bodyPr/>
          <a:lstStyle/>
          <a:p>
            <a:fld id="{644234EE-A052-4726-BDD5-E95169D078BD}" type="slidenum">
              <a:rPr lang="en-US"/>
              <a:t>3</a:t>
            </a:fld>
            <a:endParaRPr lang="en-US"/>
          </a:p>
        </p:txBody>
      </p:sp>
    </p:spTree>
    <p:extLst>
      <p:ext uri="{BB962C8B-B14F-4D97-AF65-F5344CB8AC3E}">
        <p14:creationId xmlns:p14="http://schemas.microsoft.com/office/powerpoint/2010/main" val="3087647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While these </a:t>
            </a:r>
            <a:r>
              <a:rPr lang="en-US" err="1">
                <a:cs typeface="Calibri"/>
              </a:rPr>
              <a:t>libguides</a:t>
            </a:r>
            <a:r>
              <a:rPr lang="en-US">
                <a:cs typeface="Calibri"/>
              </a:rPr>
              <a:t> are relevant to Black History Month and related topics, they should also be considered resources for expanding course curriculum to improve representation and diversity of content and perspective.</a:t>
            </a:r>
          </a:p>
        </p:txBody>
      </p:sp>
      <p:sp>
        <p:nvSpPr>
          <p:cNvPr id="4" name="Slide Number Placeholder 3"/>
          <p:cNvSpPr>
            <a:spLocks noGrp="1"/>
          </p:cNvSpPr>
          <p:nvPr>
            <p:ph type="sldNum" sz="quarter" idx="5"/>
          </p:nvPr>
        </p:nvSpPr>
        <p:spPr/>
        <p:txBody>
          <a:bodyPr/>
          <a:lstStyle/>
          <a:p>
            <a:fld id="{644234EE-A052-4726-BDD5-E95169D078BD}" type="slidenum">
              <a:rPr lang="en-US"/>
              <a:t>4</a:t>
            </a:fld>
            <a:endParaRPr lang="en-US"/>
          </a:p>
        </p:txBody>
      </p:sp>
    </p:spTree>
    <p:extLst>
      <p:ext uri="{BB962C8B-B14F-4D97-AF65-F5344CB8AC3E}">
        <p14:creationId xmlns:p14="http://schemas.microsoft.com/office/powerpoint/2010/main" val="669007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 second category of library resources is the database.</a:t>
            </a:r>
          </a:p>
          <a:p>
            <a:r>
              <a:rPr lang="en-US">
                <a:cs typeface="Calibri"/>
              </a:rPr>
              <a:t>Databases are digital collections including a variety of media.</a:t>
            </a:r>
            <a:endParaRPr lang="en-US"/>
          </a:p>
          <a:p>
            <a:r>
              <a:rPr lang="en-US">
                <a:cs typeface="Calibri"/>
              </a:rPr>
              <a:t>However, most databases contain journals with articles.</a:t>
            </a:r>
          </a:p>
          <a:p>
            <a:r>
              <a:rPr lang="en-US">
                <a:cs typeface="Calibri"/>
              </a:rPr>
              <a:t>         In the box on the right, I have listed the simple pathway to locating databases within the library system.</a:t>
            </a:r>
          </a:p>
          <a:p>
            <a:r>
              <a:rPr lang="en-US">
                <a:cs typeface="Calibri"/>
              </a:rPr>
              <a:t>The keyword selection available within the drop down menu is "Africana Studies."  </a:t>
            </a:r>
          </a:p>
          <a:p>
            <a:r>
              <a:rPr lang="en-US">
                <a:cs typeface="Calibri"/>
              </a:rPr>
              <a:t>This will yield results for African American related information as well as that regarding the African global diaspora.</a:t>
            </a:r>
          </a:p>
          <a:p>
            <a:r>
              <a:rPr lang="en-US">
                <a:cs typeface="Calibri"/>
              </a:rPr>
              <a:t>         Kim will focus upon a few interesting databases you may like to review.</a:t>
            </a:r>
          </a:p>
        </p:txBody>
      </p:sp>
      <p:sp>
        <p:nvSpPr>
          <p:cNvPr id="4" name="Slide Number Placeholder 3"/>
          <p:cNvSpPr>
            <a:spLocks noGrp="1"/>
          </p:cNvSpPr>
          <p:nvPr>
            <p:ph type="sldNum" sz="quarter" idx="5"/>
          </p:nvPr>
        </p:nvSpPr>
        <p:spPr/>
        <p:txBody>
          <a:bodyPr/>
          <a:lstStyle/>
          <a:p>
            <a:fld id="{644234EE-A052-4726-BDD5-E95169D078BD}" type="slidenum">
              <a:rPr lang="en-US"/>
              <a:t>5</a:t>
            </a:fld>
            <a:endParaRPr lang="en-US"/>
          </a:p>
        </p:txBody>
      </p:sp>
    </p:spTree>
    <p:extLst>
      <p:ext uri="{BB962C8B-B14F-4D97-AF65-F5344CB8AC3E}">
        <p14:creationId xmlns:p14="http://schemas.microsoft.com/office/powerpoint/2010/main" val="54630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 I'm Kim Bailey, the reference/instruction librarian.  I'm going to highlight some of the useful databases for Africana Studies and the content within them.</a:t>
            </a:r>
            <a:endParaRPr lang="en-US"/>
          </a:p>
          <a:p>
            <a:r>
              <a:rPr lang="en-US"/>
              <a:t>I approached this task by using the conference theme of  Black History, Black Lives, and Black Presence.  Some databases will cross boarders, but this is my take on categorizing them to help you with your research.  This PowerPoint will be uploaded and faulty will be able to click directly from these pages to the databases. </a:t>
            </a:r>
          </a:p>
          <a:p>
            <a:endParaRPr lang="en-US" dirty="0">
              <a:cs typeface="Calibri"/>
            </a:endParaRPr>
          </a:p>
          <a:p>
            <a:r>
              <a:rPr lang="en-US"/>
              <a:t>On this slide you will find the list of databases I found most useful for Black History.  Many of these databases contain letters, diaries, autobiographies, government documents, pamphlets, posters, photos, and other narratives and relics of the time.  </a:t>
            </a:r>
            <a:endParaRPr lang="en-US">
              <a:cs typeface="Calibri" panose="020F0502020204030204"/>
            </a:endParaRPr>
          </a:p>
          <a:p>
            <a:endParaRPr lang="en-US" dirty="0">
              <a:cs typeface="Calibri"/>
            </a:endParaRPr>
          </a:p>
          <a:p>
            <a:r>
              <a:rPr lang="en-US" dirty="0">
                <a:cs typeface="Calibri"/>
              </a:rPr>
              <a:t>The photo shown on this slide is from the Weeksville exhibition in the </a:t>
            </a:r>
            <a:r>
              <a:rPr lang="en-US" i="1" dirty="0">
                <a:cs typeface="Calibri"/>
              </a:rPr>
              <a:t>African American Communities database</a:t>
            </a:r>
            <a:r>
              <a:rPr lang="en-US" dirty="0">
                <a:cs typeface="Calibri"/>
              </a:rPr>
              <a:t>. </a:t>
            </a:r>
            <a:r>
              <a:rPr lang="en-US" dirty="0"/>
              <a:t> Weeksville </a:t>
            </a:r>
            <a:r>
              <a:rPr lang="en-US"/>
              <a:t>was the second largest community of independent African Americans before the Civil War.  It was a town in Brooklyn, NY that had its own businesses, schools, churches, newspaper, cemetery, and two orphanges.  It's beginnings came from African American entrepreneurs and land investors to promote home ownership and better opportunities for people of color.  Weeksville was home to many of Brooklyn’s black abolitionist leaders.    </a:t>
            </a:r>
            <a:endParaRPr lang="en-US">
              <a:cs typeface="Calibri"/>
            </a:endParaRPr>
          </a:p>
          <a:p>
            <a:endParaRPr lang="en-US"/>
          </a:p>
          <a:p>
            <a:r>
              <a:rPr lang="en-US"/>
              <a:t>By 1968 the city of Brooklyn had expanded into the Weeksville community and the community had nearly disappeared.  Luckily, some researchers and interested community members came together to preserve four broken down homes on Hunterfly Road, which were residential remnants of the historic town.  The houses, which reside at 1698, 1700, 1702, and 1704 Bergen Street in Brooklyn have been restored and are now known as The Historic </a:t>
            </a:r>
            <a:r>
              <a:rPr lang="en-US" dirty="0" err="1"/>
              <a:t>Hunterfly</a:t>
            </a:r>
            <a:r>
              <a:rPr lang="en-US" dirty="0"/>
              <a:t> Road Houses.  They are all considered New York City landmarks, and are listed in the National Register of Historic Places.  </a:t>
            </a:r>
            <a:endParaRPr lang="en-US" dirty="0">
              <a:cs typeface="Calibri"/>
            </a:endParaRPr>
          </a:p>
          <a:p>
            <a:endParaRPr lang="en-US"/>
          </a:p>
          <a:p>
            <a:r>
              <a:rPr lang="en-US"/>
              <a:t>The photo shown on this slide physically hangs above the mantel in the </a:t>
            </a:r>
            <a:r>
              <a:rPr lang="en-US" dirty="0" err="1"/>
              <a:t>Parlour</a:t>
            </a:r>
            <a:r>
              <a:rPr lang="en-US" dirty="0"/>
              <a:t> Room at 1700 Bergen Street.  The online exhibit shows you photos of the relics within the homes, along with house blueprints and 360 degree views of the layout of the homes.    </a:t>
            </a:r>
            <a:endParaRPr lang="en-US" dirty="0">
              <a:cs typeface="Calibri"/>
            </a:endParaRPr>
          </a:p>
          <a:p>
            <a:endParaRPr lang="en-US"/>
          </a:p>
          <a:p>
            <a:r>
              <a:rPr lang="en-US"/>
              <a:t>This framed hand-colored lithograph is titled, "Distinguished Colored Men" and was created by George F. Crane in 1883.   Frederick Douglass is the person in the middle.  Directly above him is William Wells Brown (12 o'clock), continuing clock-wise is Richard Theodore Greener (1 o'clock), Richard Allen (3 o'clock), Joseph H. Rainey (5 o'clock), Ebenezer D. Bassett (6 o'clock), John Mercer Langston (7 o'clock), Pinckney Benton Steward Pinchback (9 o'clock) and Henry Highland Garnet (11 o'clock).   In the top-left corner is Robert Brown Elliott; top-right corner is Blanche Kelso Bruce.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6</a:t>
            </a:fld>
            <a:endParaRPr lang="en-US"/>
          </a:p>
        </p:txBody>
      </p:sp>
    </p:spTree>
    <p:extLst>
      <p:ext uri="{BB962C8B-B14F-4D97-AF65-F5344CB8AC3E}">
        <p14:creationId xmlns:p14="http://schemas.microsoft.com/office/powerpoint/2010/main" val="34019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this slide I have listed the primary historical African American newspapers and the dates that are available for viewing.  </a:t>
            </a:r>
          </a:p>
          <a:p>
            <a:endParaRPr lang="en-US">
              <a:cs typeface="Calibri"/>
            </a:endParaRPr>
          </a:p>
          <a:p>
            <a:r>
              <a:rPr lang="en-US">
                <a:cs typeface="Calibri"/>
              </a:rPr>
              <a:t>On the right I snapped a picture of the 2nd edition of the The Afro-American Newspaper published in Baltimore, MD.  It is sometimes referred to as The</a:t>
            </a:r>
            <a:r>
              <a:rPr lang="en-US"/>
              <a:t> Afro or Afro News.  Published weekly, it is the longest-running African-American family-owned newspaper in the United States, established in 1892.</a:t>
            </a:r>
            <a:endParaRPr lang="en-US">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7</a:t>
            </a:fld>
            <a:endParaRPr lang="en-US"/>
          </a:p>
        </p:txBody>
      </p:sp>
    </p:spTree>
    <p:extLst>
      <p:ext uri="{BB962C8B-B14F-4D97-AF65-F5344CB8AC3E}">
        <p14:creationId xmlns:p14="http://schemas.microsoft.com/office/powerpoint/2010/main" val="284433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Another database I suggest for historical research is the African American newspapers: 19th century.  This database is significant because it contains newspapers from the 1800s.   </a:t>
            </a:r>
            <a:endParaRPr lang="en-US"/>
          </a:p>
          <a:p>
            <a:endParaRPr lang="en-US"/>
          </a:p>
          <a:p>
            <a:r>
              <a:rPr lang="en-US"/>
              <a:t>It also contains the Freedom's Journal which was believed to be the first American newspaper that was written by African Americans for African Americans.  This newspaper was started in New York City on March 16, 1827  by Samuel E. Cornish (1795-1858) and John Brown Russwurm (1799-1851),  who were both well-educated clergymen.  The newspaper didn't last long though, as it ceased operations with the March 28, 1829 issue.</a:t>
            </a:r>
          </a:p>
        </p:txBody>
      </p:sp>
      <p:sp>
        <p:nvSpPr>
          <p:cNvPr id="4" name="Slide Number Placeholder 3"/>
          <p:cNvSpPr>
            <a:spLocks noGrp="1"/>
          </p:cNvSpPr>
          <p:nvPr>
            <p:ph type="sldNum" sz="quarter" idx="5"/>
          </p:nvPr>
        </p:nvSpPr>
        <p:spPr/>
        <p:txBody>
          <a:bodyPr/>
          <a:lstStyle/>
          <a:p>
            <a:fld id="{644234EE-A052-4726-BDD5-E95169D078BD}" type="slidenum">
              <a:rPr lang="en-US" smtClean="0"/>
              <a:t>8</a:t>
            </a:fld>
            <a:endParaRPr lang="en-US"/>
          </a:p>
        </p:txBody>
      </p:sp>
    </p:spTree>
    <p:extLst>
      <p:ext uri="{BB962C8B-B14F-4D97-AF65-F5344CB8AC3E}">
        <p14:creationId xmlns:p14="http://schemas.microsoft.com/office/powerpoint/2010/main" val="11136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databases that I feel will give you the best information about black lives from a variety of time periods and perspectives.  </a:t>
            </a:r>
          </a:p>
          <a:p>
            <a:endParaRPr lang="en-US" dirty="0">
              <a:cs typeface="Calibri"/>
            </a:endParaRPr>
          </a:p>
          <a:p>
            <a:r>
              <a:rPr lang="en-US">
                <a:cs typeface="Calibri"/>
              </a:rPr>
              <a:t>For example, Race Relations in America database documents three decades of race relations and the fight for civil rights.  This archive of primary documents from Fisk University from 1943-1970  contains chronologies, speeches, reports, surveys and interviews used to </a:t>
            </a:r>
            <a:r>
              <a:rPr lang="en-US"/>
              <a:t>engage in national discussions with community leaders, on the challenges of overcoming prejudice and segregation. Its aim was to identify problem areas in race relations and develop courses of constructive action.</a:t>
            </a:r>
            <a:endParaRPr lang="en-US">
              <a:cs typeface="Calibri"/>
            </a:endParaRPr>
          </a:p>
          <a:p>
            <a:endParaRPr lang="en-US" dirty="0">
              <a:cs typeface="Calibri"/>
            </a:endParaRPr>
          </a:p>
          <a:p>
            <a:r>
              <a:rPr lang="en-US" dirty="0">
                <a:cs typeface="Calibri"/>
              </a:rPr>
              <a:t>The Slavery, Abolition, and Social Justice database is a portal for</a:t>
            </a:r>
            <a:r>
              <a:rPr lang="en-US" dirty="0"/>
              <a:t> slavery and abolition studies</a:t>
            </a:r>
            <a:r>
              <a:rPr lang="en-US" dirty="0">
                <a:cs typeface="Calibri"/>
              </a:rPr>
              <a:t>.  </a:t>
            </a:r>
            <a:r>
              <a:rPr lang="en-US"/>
              <a:t>It contains documents from 1490 to 2007, from libraries and archives across the Atlantic world. Close attention is given to the varieties of slave experience(urban, domestic, industrial, farm, ranch and plantation), the legacy of slavery, the social-justice perspective and the continued existence of slavery today. </a:t>
            </a:r>
            <a:r>
              <a:rPr lang="en-US" dirty="0">
                <a:cs typeface="Calibri"/>
              </a:rPr>
              <a:t>  </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44234EE-A052-4726-BDD5-E95169D078BD}" type="slidenum">
              <a:rPr lang="en-US"/>
              <a:t>9</a:t>
            </a:fld>
            <a:endParaRPr lang="en-US"/>
          </a:p>
        </p:txBody>
      </p:sp>
    </p:spTree>
    <p:extLst>
      <p:ext uri="{BB962C8B-B14F-4D97-AF65-F5344CB8AC3E}">
        <p14:creationId xmlns:p14="http://schemas.microsoft.com/office/powerpoint/2010/main" val="4077017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09561" y="4314328"/>
            <a:ext cx="2910840" cy="374642"/>
          </a:xfrm>
        </p:spPr>
        <p:txBody>
          <a:bodyPr/>
          <a:lstStyle/>
          <a:p>
            <a:fld id="{ED291B17-9318-49DB-B28B-6E5994AE9581}" type="datetime1">
              <a:rPr lang="en-US" smtClean="0"/>
              <a:t>2/16/2021</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094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44822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D291B17-9318-49DB-B28B-6E5994AE9581}" type="datetime1">
              <a:rPr lang="en-US" smtClean="0"/>
              <a:t>2/16/2021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195134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D291B17-9318-49DB-B28B-6E5994AE9581}" type="datetime1">
              <a:rPr lang="en-US" smtClean="0"/>
              <a:t>2/16/2021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79251756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ED291B17-9318-49DB-B28B-6E5994AE9581}" type="datetime1">
              <a:rPr lang="en-US" smtClean="0"/>
              <a:t>2/16/2021</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1836765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7380992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9987181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36947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291B17-9318-49DB-B28B-6E5994AE9581}" type="datetime1">
              <a:rPr lang="en-US" smtClean="0"/>
              <a:t>2/16/2021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8159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D82B9-B8EE-4375-B6FF-88FA6ABB15D9}" type="datetime1">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4026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2497495-0637-405E-AE64-5CC7506D51F5}" type="datetime1">
              <a:rPr lang="en-US" smtClean="0"/>
              <a:t>2/16/2021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9094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70190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30196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0892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5230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884F1-FFEA-405F-9602-3DCA865EDA4E}" type="datetime1">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62399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2/16/2021</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4761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D291B17-9318-49DB-B28B-6E5994AE9581}" type="datetime1">
              <a:rPr lang="en-US" smtClean="0"/>
              <a:t>2/16/2021</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183262398"/>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pitt.idm.oclc.org/login?url=https://www.aac.amdigital.co.uk"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hyperlink" Target="http://pitt.idm.oclc.org/login?url=http://www.countrywatch.com/ip/default.aspx" TargetMode="External"/><Relationship Id="rId13" Type="http://schemas.openxmlformats.org/officeDocument/2006/relationships/hyperlink" Target="http://pitt.idm.oclc.org/login?url=http://find.galegroup.com/menu/start?userGroupName=upitt_main&amp;prod=LT" TargetMode="External"/><Relationship Id="rId18" Type="http://schemas.openxmlformats.org/officeDocument/2006/relationships/hyperlink" Target="http://pitt.idm.oclc.org/login?url=http://search.proquest.com/wpsa/advanced?accountid=14709" TargetMode="External"/><Relationship Id="rId3" Type="http://schemas.openxmlformats.org/officeDocument/2006/relationships/hyperlink" Target="http://pitt.idm.oclc.org/login?url=http://www.anb.org/" TargetMode="External"/><Relationship Id="rId7" Type="http://schemas.openxmlformats.org/officeDocument/2006/relationships/hyperlink" Target="http://pitt.idm.oclc.org/login?url=http://lit.alexanderstreet.com/blww" TargetMode="External"/><Relationship Id="rId12" Type="http://schemas.openxmlformats.org/officeDocument/2006/relationships/hyperlink" Target="http://pitt.idm.oclc.org/login?url=http://search.proquest.com/genderwatch/advanced?accountid=14709" TargetMode="External"/><Relationship Id="rId17" Type="http://schemas.openxmlformats.org/officeDocument/2006/relationships/hyperlink" Target="http://pitt.idm.oclc.org/login?url=https://link.gale.com/apps/GVRL.aframer?u=upitt_main" TargetMode="External"/><Relationship Id="rId2" Type="http://schemas.openxmlformats.org/officeDocument/2006/relationships/notesSlide" Target="../notesSlides/notesSlide11.xml"/><Relationship Id="rId16" Type="http://schemas.openxmlformats.org/officeDocument/2006/relationships/hyperlink" Target="http://pitt.idm.oclc.org/login?url=http://search.proquest.com/vogue/advanced?accountid=14709" TargetMode="External"/><Relationship Id="rId1" Type="http://schemas.openxmlformats.org/officeDocument/2006/relationships/slideLayout" Target="../slideLayouts/slideLayout9.xml"/><Relationship Id="rId6" Type="http://schemas.openxmlformats.org/officeDocument/2006/relationships/hyperlink" Target="http://pitt.idm.oclc.org/login?url=http://bltc.alexanderstreet.com" TargetMode="External"/><Relationship Id="rId11" Type="http://schemas.openxmlformats.org/officeDocument/2006/relationships/hyperlink" Target="http://pitt.idm.oclc.org/login?url=http://search.proquest.com/ethnicnewswatch/advanced?accountid=14709" TargetMode="External"/><Relationship Id="rId5" Type="http://schemas.openxmlformats.org/officeDocument/2006/relationships/hyperlink" Target="http://pitt.idm.oclc.org/login?url=https://search-alexanderstreet-com.pitt.idm.oclc.org/bld3" TargetMode="External"/><Relationship Id="rId15" Type="http://schemas.openxmlformats.org/officeDocument/2006/relationships/hyperlink" Target="http://pitt.idm.oclc.org/login?url=http://search.proquest.com/policyfile/advanced?accountid=14709" TargetMode="External"/><Relationship Id="rId10" Type="http://schemas.openxmlformats.org/officeDocument/2006/relationships/hyperlink" Target="http://pitt.idm.oclc.org/login?url=http://search.ebscohost.com/login.asp?profile=ericdb" TargetMode="External"/><Relationship Id="rId4" Type="http://schemas.openxmlformats.org/officeDocument/2006/relationships/hyperlink" Target="http://pitt.idm.oclc.org/login?url=http://bld2.alexanderstreet.com" TargetMode="External"/><Relationship Id="rId9" Type="http://schemas.openxmlformats.org/officeDocument/2006/relationships/hyperlink" Target="http://pitt.idm.oclc.org/login?url=http://www.oxfordreference.com/view/10.1093/acref/9780195337709.001.0001/acref-9780195337709" TargetMode="External"/><Relationship Id="rId14" Type="http://schemas.openxmlformats.org/officeDocument/2006/relationships/hyperlink" Target="http://pitt.idm.oclc.org/login?url=https://link.gale.com/apps/LitRC?u=upitt_main"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hyperlink" Target="https://www.utimes.pitt.edu/news/erroll-garner-tuesdays"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s://youtu.be/AA2_6kS45E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hyperlink" Target="https://augustwilson.library.pitt.edu/" TargetMode="External"/><Relationship Id="rId4" Type="http://schemas.openxmlformats.org/officeDocument/2006/relationships/hyperlink" Target="NUL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pittwire.pitt.edu/news/perspective-appreciation-duane-jones" TargetMode="External"/><Relationship Id="rId4" Type="http://schemas.openxmlformats.org/officeDocument/2006/relationships/hyperlink" Target="https://www.pittwire.pitt.edu/news/film-students-spotlight-pitt-alum-s-iconic-role-night-living-dea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alendar.pitt.edu/event/black_history_month_virtual_film_series"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hyperlink" Target="http://link.soemail.pitt.edu/ls/click?upn=FimG3AMQ3yyYrozjlNXW8fDc9WUY5PTfmgh7UAw-2BEOHeBhxCJbIgPRJ259odk8SrUvcBzbr90B-2Bf1EK5R6-2BtI-2BpTPgHZnyUm3-2FU6eQLws60DSlcPSXxm4KcwNWK8PxCUvqdS1QowYWW0loDibOs23-2FF10G58avGjHqVZKL1TZTqhUCSoHOYwFCzgc6lOQMEUPYsfpgXobfeS3Qyz0BtxTcg-2FJFo2-2BCr6dLovage-2B1GNINUMq63x-2FKW7m9OI9eUTxKmlA_R6TYr9iggCLbyOCqbFVXHP8VH5e0cf7-2F5SVwvmq9y5Af99T4DRiQV7xGZWwZ3uwKlJIjkyHxKVMfE-2BKN62hFDsBd5mCZE3s9ZhYph8S-2BFRfjl2C7n7CGEPumjPe6VyLIBcmPxU79g5-2Bz5-2B5WxilczROLrwtdPWiPRLsGwKlrNNLyoeKK-2FlT6EeZFq0cCCkng9K6JiY7XuV4glQrK4d7AOqOPalUCAIKP1XjNs0dszGarCWqz-2BdtOY82DEkZt9X2xD-2BargU8Q9OLsRZ-2FUFFZWYJ6FfnjzX1-2F-2B2Y5FRD8DiZY-3D"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hyperlink" Target="mailto:hanold@pitt.edu"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hyperlink" Target="mailto:Marietta@pitt.edu" TargetMode="External"/><Relationship Id="rId4" Type="http://schemas.openxmlformats.org/officeDocument/2006/relationships/hyperlink" Target="mailto:cab137@pitt.ed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hyperlink" Target="https://pitt.libguides.com/thea112" TargetMode="External"/><Relationship Id="rId3" Type="http://schemas.openxmlformats.org/officeDocument/2006/relationships/hyperlink" Target="https://pitt.libguides.com/africa" TargetMode="External"/><Relationship Id="rId7" Type="http://schemas.openxmlformats.org/officeDocument/2006/relationships/hyperlink" Target="https://pitt.libguides.com/africanalitintro"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pitt.libguides.com/AfricanaCaribbeanHistory" TargetMode="External"/><Relationship Id="rId5" Type="http://schemas.openxmlformats.org/officeDocument/2006/relationships/hyperlink" Target="https://pitt.libguides.com/AfroLatinamStudies" TargetMode="External"/><Relationship Id="rId4" Type="http://schemas.openxmlformats.org/officeDocument/2006/relationships/hyperlink" Target="https://pitt.libguides.com/africanamhistory" TargetMode="External"/><Relationship Id="rId9" Type="http://schemas.openxmlformats.org/officeDocument/2006/relationships/hyperlink" Target="https://pitt.libguides.com/eu_general"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pitt.libguides.com/transatlanticslavetrade" TargetMode="External"/><Relationship Id="rId3" Type="http://schemas.openxmlformats.org/officeDocument/2006/relationships/hyperlink" Target="https://pitt.libguides.com/fr1059" TargetMode="External"/><Relationship Id="rId7" Type="http://schemas.openxmlformats.org/officeDocument/2006/relationships/hyperlink" Target="https://pitt.libguides.com/socialjustice/ml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itt.libguides.com/pghafricanamhistory" TargetMode="External"/><Relationship Id="rId5" Type="http://schemas.openxmlformats.org/officeDocument/2006/relationships/hyperlink" Target="https://pitt.libguides.com/africabefore1800" TargetMode="External"/><Relationship Id="rId4" Type="http://schemas.openxmlformats.org/officeDocument/2006/relationships/hyperlink" Target="https://pitt.libguides.com/globaldiaspora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hyperlink" Target="http://pitt.idm.oclc.org/login?url=http://www.oxfordreference.com/view/10.1093/acref/9780195167795.001.0001/acref-9780195167795" TargetMode="External"/><Relationship Id="rId13" Type="http://schemas.openxmlformats.org/officeDocument/2006/relationships/hyperlink" Target="http://pitt.idm.oclc.org/login?url=https://hv.proquest.com/historyvault/hv.jsp?pageid=advanced_ui&amp;module=17810" TargetMode="External"/><Relationship Id="rId3" Type="http://schemas.openxmlformats.org/officeDocument/2006/relationships/hyperlink" Target="http://pitt.idm.oclc.org/login?url=http://cwld.alexanderstreet.com/" TargetMode="External"/><Relationship Id="rId7" Type="http://schemas.openxmlformats.org/officeDocument/2006/relationships/hyperlink" Target="http://pitt.idm.oclc.org/login?url=http://www.oxfordreference.com/view/10.1093/acref/9780195167771.001.0001/acref-9780195167771" TargetMode="External"/><Relationship Id="rId12" Type="http://schemas.openxmlformats.org/officeDocument/2006/relationships/hyperlink" Target="http://pitt.idm.oclc.org/login?url=https://hv.proquest.com/historyvault/hv.jsp?pageid=advanced_ui&amp;module=78582"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pitt.idm.oclc.org/login?url=http://www.empire.amdigital.co.uk/" TargetMode="External"/><Relationship Id="rId11" Type="http://schemas.openxmlformats.org/officeDocument/2006/relationships/hyperlink" Target="http://pitt.idm.oclc.org/login?url=https://link.gale.com/apps/SAS?u=upitt_main" TargetMode="External"/><Relationship Id="rId5" Type="http://schemas.openxmlformats.org/officeDocument/2006/relationships/hyperlink" Target="http://pitt.idm.oclc.org/login?url=http://eena.alexanderstreet.com" TargetMode="External"/><Relationship Id="rId10" Type="http://schemas.openxmlformats.org/officeDocument/2006/relationships/hyperlink" Target="http://pitt.idm.oclc.org/login?url=http://solomon.nwld.alexanderstreet.com/" TargetMode="External"/><Relationship Id="rId4" Type="http://schemas.openxmlformats.org/officeDocument/2006/relationships/hyperlink" Target="http://pitt.idm.oclc.org/login?url=http://infoweb.newsbank.com/?db=EVAN" TargetMode="External"/><Relationship Id="rId9" Type="http://schemas.openxmlformats.org/officeDocument/2006/relationships/hyperlink" Target="http://pitt.idm.oclc.org/login?url=http://search.ebscohost.com/login.aspx?authtype=cookie,ip,uid&amp;profile=ehost&amp;defaultdb=hia" TargetMode="External"/><Relationship Id="rId1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hyperlink" Target="http://pitt.idm.oclc.org/login?url=http://search.proquest.com/hnpclevelandcallpost?accountid=14709" TargetMode="External"/><Relationship Id="rId13" Type="http://schemas.openxmlformats.org/officeDocument/2006/relationships/hyperlink" Target="http://pitt.idm.oclc.org/login?url=http://search.proquest.com/hnpphiladelphiatribune?accountid=14709" TargetMode="External"/><Relationship Id="rId3" Type="http://schemas.openxmlformats.org/officeDocument/2006/relationships/hyperlink" Target="http://pitt.idm.oclc.org/login?url=http://www.accessible.com/accessible/preLog" TargetMode="External"/><Relationship Id="rId7" Type="http://schemas.openxmlformats.org/officeDocument/2006/relationships/hyperlink" Target="http://pitt.idm.oclc.org/login?url=http://search.proquest.com/publication/28729" TargetMode="External"/><Relationship Id="rId12" Type="http://schemas.openxmlformats.org/officeDocument/2006/relationships/hyperlink" Target="http://pitt.idm.oclc.org/login?url=http://search.proquest.com/hnpnorfolkjournalguide?accountid=14709"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pitt.idm.oclc.org/login?url=http://search.proquest.com/hnpbaltimoreafricanamerican?accountid=14709" TargetMode="External"/><Relationship Id="rId11" Type="http://schemas.openxmlformats.org/officeDocument/2006/relationships/hyperlink" Target="http://pitt.idm.oclc.org/login?url=http://search.proquest.com/hnpnewamsterdamnews?accountid=14709" TargetMode="External"/><Relationship Id="rId5" Type="http://schemas.openxmlformats.org/officeDocument/2006/relationships/hyperlink" Target="http://pitt.idm.oclc.org/login?url=http://search.proquest.com/hnpatlantadailyworld?accountid=14709" TargetMode="External"/><Relationship Id="rId15" Type="http://schemas.openxmlformats.org/officeDocument/2006/relationships/image" Target="../media/image5.jpeg"/><Relationship Id="rId10" Type="http://schemas.openxmlformats.org/officeDocument/2006/relationships/hyperlink" Target="http://pitt.idm.oclc.org/login?url=http://search.proquest.com/hnplasentinel?accountid=14709" TargetMode="External"/><Relationship Id="rId4" Type="http://schemas.openxmlformats.org/officeDocument/2006/relationships/hyperlink" Target="http://pitt.idm.oclc.org/login?url=http://pitt.idm.oclc.org/login?url=http://infoweb.newsbank.com/?db=WHNPX&amp;d_collections=WHNPAFR1" TargetMode="External"/><Relationship Id="rId9" Type="http://schemas.openxmlformats.org/officeDocument/2006/relationships/hyperlink" Target="http://pitt.idm.oclc.org/login?url=http://app.harpweek.com/" TargetMode="External"/><Relationship Id="rId14" Type="http://schemas.openxmlformats.org/officeDocument/2006/relationships/hyperlink" Target="http://pitt.idm.oclc.org/login?url=http://search.proquest.com/hnppittsburghcourier/advanced?accountid=14709"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pitt.idm.oclc.org/login?url=http://www.accessible.com/accessible/preLog"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hyperlink" Target="http://pitt.idm.oclc.org/login?url=http://search.ebscohost.com/login.asp?profile=mla" TargetMode="External"/><Relationship Id="rId13" Type="http://schemas.openxmlformats.org/officeDocument/2006/relationships/hyperlink" Target="http://pitt.idm.oclc.org/login?url=http://asp6new.alexanderstreet.com/sixt/" TargetMode="External"/><Relationship Id="rId3" Type="http://schemas.openxmlformats.org/officeDocument/2006/relationships/hyperlink" Target="http://pitt.idm.oclc.org/login?url=http://search.ebscohost.com/login.aspx?authtype=ip,uid&amp;profile=ehost&amp;defaultdb=awn" TargetMode="External"/><Relationship Id="rId7" Type="http://schemas.openxmlformats.org/officeDocument/2006/relationships/hyperlink" Target="http://pitt.idm.oclc.org/login?url=http://search.ebscohost.com/login.asp?profile=med" TargetMode="External"/><Relationship Id="rId12" Type="http://schemas.openxmlformats.org/officeDocument/2006/relationships/hyperlink" Target="http://pitt.idm.oclc.org/login?url=https://www.slavery.amdigital.co.uk" TargetMode="External"/><Relationship Id="rId17" Type="http://schemas.openxmlformats.org/officeDocument/2006/relationships/hyperlink" Target="http://pitt.idm.oclc.org/login?url=http://search.ebscohost.com/login.asp?profile=wsi" TargetMode="External"/><Relationship Id="rId2" Type="http://schemas.openxmlformats.org/officeDocument/2006/relationships/notesSlide" Target="../notesSlides/notesSlide9.xml"/><Relationship Id="rId16" Type="http://schemas.openxmlformats.org/officeDocument/2006/relationships/hyperlink" Target="http://pitt.idm.oclc.org/login?url=http://wass.alexanderstreet.com/" TargetMode="External"/><Relationship Id="rId1" Type="http://schemas.openxmlformats.org/officeDocument/2006/relationships/slideLayout" Target="../slideLayouts/slideLayout9.xml"/><Relationship Id="rId6" Type="http://schemas.openxmlformats.org/officeDocument/2006/relationships/hyperlink" Target="http://pitt.idm.oclc.org/login?url=https://search.proquest.com/aws" TargetMode="External"/><Relationship Id="rId11" Type="http://schemas.openxmlformats.org/officeDocument/2006/relationships/hyperlink" Target="http://pitt.idm.oclc.org/login?url=https://www.racerelations.amdigital.co.uk/" TargetMode="External"/><Relationship Id="rId5" Type="http://schemas.openxmlformats.org/officeDocument/2006/relationships/hyperlink" Target="http://pitt.idm.oclc.org/login?url=http://search.ebscohost.com/login.aspx?authtype=cookie,ip,uid&amp;profile=ehost&amp;defaultdb=ahl" TargetMode="External"/><Relationship Id="rId15" Type="http://schemas.openxmlformats.org/officeDocument/2006/relationships/hyperlink" Target="http://pitt.idm.oclc.org/login?url=http://search.ebscohost.com/login.aspx?authtype=ip,uid&amp;profile=ehost&amp;defaultdb=sih" TargetMode="External"/><Relationship Id="rId10" Type="http://schemas.openxmlformats.org/officeDocument/2006/relationships/hyperlink" Target="http://pitt.idm.oclc.org/login?url=http://search.alexanderstreet.com/jazz" TargetMode="External"/><Relationship Id="rId4" Type="http://schemas.openxmlformats.org/officeDocument/2006/relationships/hyperlink" Target="http://pitt.idm.oclc.org/login?url=http://www.aac.amdigital.co.uk" TargetMode="External"/><Relationship Id="rId9" Type="http://schemas.openxmlformats.org/officeDocument/2006/relationships/hyperlink" Target="http://pitt.idm.oclc.org/login?url=http://search.alexanderstreet.com/amso" TargetMode="External"/><Relationship Id="rId14" Type="http://schemas.openxmlformats.org/officeDocument/2006/relationships/hyperlink" Target="http://pitt.idm.oclc.org/login?url=https://search.proquest.com/l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7A3E4-2A61-4541-B7B8-C18686DDEC25}"/>
              </a:ext>
            </a:extLst>
          </p:cNvPr>
          <p:cNvSpPr>
            <a:spLocks noGrp="1"/>
          </p:cNvSpPr>
          <p:nvPr>
            <p:ph type="ctrTitle"/>
          </p:nvPr>
        </p:nvSpPr>
        <p:spPr>
          <a:xfrm>
            <a:off x="701301" y="1409350"/>
            <a:ext cx="10184236" cy="2910980"/>
          </a:xfrm>
          <a:solidFill>
            <a:srgbClr val="181717">
              <a:alpha val="20000"/>
            </a:srgbClr>
          </a:solidFill>
        </p:spPr>
        <p:txBody>
          <a:bodyPr>
            <a:normAutofit fontScale="90000"/>
          </a:bodyPr>
          <a:lstStyle/>
          <a:p>
            <a:r>
              <a:rPr lang="en-US" sz="4000">
                <a:solidFill>
                  <a:srgbClr val="FFFFFF"/>
                </a:solidFill>
                <a:latin typeface="Candara"/>
                <a:cs typeface="Calibri"/>
              </a:rPr>
              <a:t>University  Library System  Resources</a:t>
            </a:r>
            <a:br>
              <a:rPr lang="en-US" sz="3400">
                <a:latin typeface="Candara" panose="020E0502030303020204" pitchFamily="34" charset="0"/>
              </a:rPr>
            </a:br>
            <a:br>
              <a:rPr lang="en-US" sz="4400">
                <a:latin typeface="Candara" panose="020E0502030303020204" pitchFamily="34" charset="0"/>
                <a:cs typeface="Calibri" panose="020F0502020204030204" pitchFamily="34" charset="0"/>
              </a:rPr>
            </a:br>
            <a:r>
              <a:rPr lang="en-US" sz="4000">
                <a:solidFill>
                  <a:srgbClr val="FFFFFF"/>
                </a:solidFill>
                <a:latin typeface="Candara"/>
                <a:cs typeface="Calibri"/>
              </a:rPr>
              <a:t>for</a:t>
            </a:r>
            <a:br>
              <a:rPr lang="en-US" sz="4400">
                <a:latin typeface="Candara" panose="020E0502030303020204" pitchFamily="34" charset="0"/>
                <a:cs typeface="Calibri" panose="020F0502020204030204" pitchFamily="34" charset="0"/>
              </a:rPr>
            </a:br>
            <a:br>
              <a:rPr lang="en-US" sz="4400">
                <a:latin typeface="Candara" panose="020E0502030303020204" pitchFamily="34" charset="0"/>
                <a:cs typeface="Calibri" panose="020F0502020204030204" pitchFamily="34" charset="0"/>
              </a:rPr>
            </a:br>
            <a:r>
              <a:rPr lang="en-US" sz="6700" b="1">
                <a:solidFill>
                  <a:srgbClr val="FFFFFF"/>
                </a:solidFill>
                <a:latin typeface="Candara"/>
                <a:cs typeface="Calibri"/>
              </a:rPr>
              <a:t>Black History Month</a:t>
            </a:r>
          </a:p>
        </p:txBody>
      </p:sp>
      <p:sp>
        <p:nvSpPr>
          <p:cNvPr id="3" name="Subtitle 2">
            <a:extLst>
              <a:ext uri="{FF2B5EF4-FFF2-40B4-BE49-F238E27FC236}">
                <a16:creationId xmlns:a16="http://schemas.microsoft.com/office/drawing/2014/main" id="{D012E451-B40F-4DB3-8057-B2D1F0B97C17}"/>
              </a:ext>
            </a:extLst>
          </p:cNvPr>
          <p:cNvSpPr>
            <a:spLocks noGrp="1"/>
          </p:cNvSpPr>
          <p:nvPr>
            <p:ph type="subTitle" idx="1"/>
          </p:nvPr>
        </p:nvSpPr>
        <p:spPr>
          <a:xfrm>
            <a:off x="768413" y="5031908"/>
            <a:ext cx="8037943" cy="1288185"/>
          </a:xfrm>
        </p:spPr>
        <p:txBody>
          <a:bodyPr vert="horz" lIns="91440" tIns="45720" rIns="91440" bIns="45720" rtlCol="0" anchor="t">
            <a:noAutofit/>
          </a:bodyPr>
          <a:lstStyle/>
          <a:p>
            <a:r>
              <a:rPr lang="en-US" sz="1800" b="1">
                <a:solidFill>
                  <a:srgbClr val="FFFFFF"/>
                </a:solidFill>
              </a:rPr>
              <a:t>Presented by </a:t>
            </a:r>
            <a:endParaRPr lang="en-US" sz="1800" b="1">
              <a:solidFill>
                <a:srgbClr val="FFFFFF">
                  <a:alpha val="75000"/>
                </a:srgbClr>
              </a:solidFill>
            </a:endParaRPr>
          </a:p>
          <a:p>
            <a:r>
              <a:rPr lang="en-US" sz="1800" b="1">
                <a:solidFill>
                  <a:srgbClr val="FFFFFF"/>
                </a:solidFill>
              </a:rPr>
              <a:t>Catherine Baldwin, Kimberly Bailey, Marietta Frank</a:t>
            </a:r>
            <a:endParaRPr lang="en-US" sz="1800" b="1">
              <a:solidFill>
                <a:srgbClr val="FFFFFF">
                  <a:alpha val="75000"/>
                </a:srgbClr>
              </a:solidFill>
            </a:endParaRPr>
          </a:p>
          <a:p>
            <a:r>
              <a:rPr lang="en-US" sz="1800" b="1" i="1">
                <a:solidFill>
                  <a:srgbClr val="FFFFFF"/>
                </a:solidFill>
              </a:rPr>
              <a:t>Faculty Librarians</a:t>
            </a:r>
          </a:p>
        </p:txBody>
      </p:sp>
    </p:spTree>
    <p:extLst>
      <p:ext uri="{BB962C8B-B14F-4D97-AF65-F5344CB8AC3E}">
        <p14:creationId xmlns:p14="http://schemas.microsoft.com/office/powerpoint/2010/main" val="17395939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DB3E-D41C-46E8-8796-A491B4CE707B}"/>
              </a:ext>
            </a:extLst>
          </p:cNvPr>
          <p:cNvSpPr>
            <a:spLocks noGrp="1"/>
          </p:cNvSpPr>
          <p:nvPr>
            <p:ph type="title"/>
          </p:nvPr>
        </p:nvSpPr>
        <p:spPr>
          <a:xfrm>
            <a:off x="688700" y="1040007"/>
            <a:ext cx="7381240" cy="767080"/>
          </a:xfrm>
        </p:spPr>
        <p:txBody>
          <a:bodyPr/>
          <a:lstStyle/>
          <a:p>
            <a:pPr>
              <a:spcBef>
                <a:spcPts val="1000"/>
              </a:spcBef>
            </a:pPr>
            <a:r>
              <a:rPr lang="en-US" b="1">
                <a:ea typeface="+mj-lt"/>
                <a:cs typeface="+mj-lt"/>
                <a:hlinkClick r:id="rId3"/>
              </a:rPr>
              <a:t>African American Communities</a:t>
            </a:r>
            <a:endParaRPr lang="en-US" b="1"/>
          </a:p>
        </p:txBody>
      </p:sp>
      <p:sp>
        <p:nvSpPr>
          <p:cNvPr id="4" name="Text Placeholder 3">
            <a:extLst>
              <a:ext uri="{FF2B5EF4-FFF2-40B4-BE49-F238E27FC236}">
                <a16:creationId xmlns:a16="http://schemas.microsoft.com/office/drawing/2014/main" id="{B1C3693D-F851-45EC-B8C6-B016AB742D41}"/>
              </a:ext>
            </a:extLst>
          </p:cNvPr>
          <p:cNvSpPr>
            <a:spLocks noGrp="1"/>
          </p:cNvSpPr>
          <p:nvPr>
            <p:ph type="body" sz="half" idx="2"/>
          </p:nvPr>
        </p:nvSpPr>
        <p:spPr>
          <a:xfrm>
            <a:off x="685800" y="1837325"/>
            <a:ext cx="8117092" cy="4819433"/>
          </a:xfrm>
        </p:spPr>
        <p:txBody>
          <a:bodyPr vert="horz" lIns="91440" tIns="45720" rIns="91440" bIns="45720" rtlCol="0" anchor="t">
            <a:noAutofit/>
          </a:bodyPr>
          <a:lstStyle/>
          <a:p>
            <a:pPr marL="285750" indent="-285750">
              <a:buFont typeface="Arial,Sans-Serif"/>
              <a:buChar char="•"/>
            </a:pPr>
            <a:r>
              <a:rPr lang="en-US" sz="2000"/>
              <a:t>Primary sources on the social, political, cultural, and religious arenas of race relations </a:t>
            </a:r>
            <a:endParaRPr lang="en-US" sz="2000">
              <a:ea typeface="+mn-lt"/>
              <a:cs typeface="+mn-lt"/>
            </a:endParaRPr>
          </a:p>
          <a:p>
            <a:pPr marL="285750" indent="-285750">
              <a:buFont typeface="Arial,Sans-Serif"/>
              <a:buChar char="•"/>
            </a:pPr>
            <a:r>
              <a:rPr lang="en-US" sz="2000">
                <a:ea typeface="+mn-lt"/>
                <a:cs typeface="+mn-lt"/>
              </a:rPr>
              <a:t>Focuses on Atlanta, Chicago, New York and North Carolina  </a:t>
            </a:r>
            <a:endParaRPr lang="en-US" sz="2000"/>
          </a:p>
          <a:p>
            <a:pPr marL="285750" indent="-285750">
              <a:buFont typeface="Arial,Sans-Serif"/>
              <a:buChar char="•"/>
            </a:pPr>
            <a:r>
              <a:rPr lang="en-US" sz="2000">
                <a:ea typeface="+mn-lt"/>
                <a:cs typeface="+mn-lt"/>
              </a:rPr>
              <a:t>Information on  racism, discrimination, desegregation, urban renewal and housing, civil rights movements and protests, community integration </a:t>
            </a:r>
          </a:p>
          <a:p>
            <a:pPr marL="285750" indent="-285750">
              <a:buFont typeface="Arial,Sans-Serif"/>
              <a:buChar char="•"/>
            </a:pPr>
            <a:r>
              <a:rPr lang="en-US" sz="2000">
                <a:ea typeface="+mn-lt"/>
                <a:cs typeface="+mn-lt"/>
              </a:rPr>
              <a:t>African American culture via artists, writers, actors and musicians</a:t>
            </a:r>
            <a:endParaRPr lang="en-US" sz="2000"/>
          </a:p>
          <a:p>
            <a:pPr marL="285750" indent="-285750">
              <a:buFont typeface="Arial,Sans-Serif"/>
              <a:buChar char="•"/>
            </a:pPr>
            <a:r>
              <a:rPr lang="en-US" sz="2000"/>
              <a:t>Many document types, case studies, essays, and in-depth oral histories in audio and video </a:t>
            </a:r>
          </a:p>
          <a:p>
            <a:pPr marL="285750" indent="-285750">
              <a:buFont typeface="Arial,Sans-Serif"/>
              <a:buChar char="•"/>
            </a:pPr>
            <a:r>
              <a:rPr lang="en-US" sz="2000">
                <a:ea typeface="+mn-lt"/>
                <a:cs typeface="+mn-lt"/>
              </a:rPr>
              <a:t>Interactive exhibition: African American community of </a:t>
            </a:r>
            <a:r>
              <a:rPr lang="en-US" sz="2000" err="1">
                <a:ea typeface="+mn-lt"/>
                <a:cs typeface="+mn-lt"/>
              </a:rPr>
              <a:t>Weeksville</a:t>
            </a:r>
            <a:endParaRPr lang="en-US" sz="2000">
              <a:ea typeface="+mn-lt"/>
              <a:cs typeface="+mn-lt"/>
            </a:endParaRPr>
          </a:p>
          <a:p>
            <a:pPr marL="285750" indent="-285750">
              <a:buFont typeface="Arial,Sans-Serif"/>
              <a:buChar char="•"/>
            </a:pPr>
            <a:r>
              <a:rPr lang="en-US" sz="2000">
                <a:ea typeface="+mn-lt"/>
                <a:cs typeface="+mn-lt"/>
              </a:rPr>
              <a:t>Vital resource for students, teachers and researchers of African American and American studies</a:t>
            </a:r>
            <a:endParaRPr lang="en-US" sz="2000"/>
          </a:p>
          <a:p>
            <a:pPr marL="285750" indent="-285750">
              <a:buFont typeface="Arial,Sans-Serif"/>
              <a:buChar char="•"/>
            </a:pPr>
            <a:endParaRPr lang="en-US"/>
          </a:p>
          <a:p>
            <a:endParaRPr lang="en-US"/>
          </a:p>
        </p:txBody>
      </p:sp>
      <p:pic>
        <p:nvPicPr>
          <p:cNvPr id="10" name="Picture 10" descr="Graphical user interface, text, application&#10;&#10;Description automatically generated">
            <a:extLst>
              <a:ext uri="{FF2B5EF4-FFF2-40B4-BE49-F238E27FC236}">
                <a16:creationId xmlns:a16="http://schemas.microsoft.com/office/drawing/2014/main" id="{1242F786-1B8D-4BB8-9F51-D9D01FE65BDF}"/>
              </a:ext>
            </a:extLst>
          </p:cNvPr>
          <p:cNvPicPr>
            <a:picLocks noChangeAspect="1"/>
          </p:cNvPicPr>
          <p:nvPr/>
        </p:nvPicPr>
        <p:blipFill>
          <a:blip r:embed="rId4"/>
          <a:stretch>
            <a:fillRect/>
          </a:stretch>
        </p:blipFill>
        <p:spPr>
          <a:xfrm>
            <a:off x="9018309" y="736600"/>
            <a:ext cx="1599535" cy="5599723"/>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6DEC1FDC-3D46-40C1-9BE7-098762053883}"/>
              </a:ext>
            </a:extLst>
          </p:cNvPr>
          <p:cNvSpPr txBox="1">
            <a:spLocks/>
          </p:cNvSpPr>
          <p:nvPr/>
        </p:nvSpPr>
        <p:spPr>
          <a:xfrm>
            <a:off x="220131" y="71896"/>
            <a:ext cx="3977639" cy="11573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sz="4000" b="1"/>
              <a:t>Databases Black Lives</a:t>
            </a:r>
          </a:p>
        </p:txBody>
      </p:sp>
    </p:spTree>
    <p:extLst>
      <p:ext uri="{BB962C8B-B14F-4D97-AF65-F5344CB8AC3E}">
        <p14:creationId xmlns:p14="http://schemas.microsoft.com/office/powerpoint/2010/main" val="252043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0616-F9F2-44B9-89AB-F3945507E838}"/>
              </a:ext>
            </a:extLst>
          </p:cNvPr>
          <p:cNvSpPr>
            <a:spLocks noGrp="1"/>
          </p:cNvSpPr>
          <p:nvPr>
            <p:ph type="title"/>
          </p:nvPr>
        </p:nvSpPr>
        <p:spPr>
          <a:xfrm>
            <a:off x="279400" y="-2490"/>
            <a:ext cx="4587240" cy="1216462"/>
          </a:xfrm>
          <a:solidFill>
            <a:srgbClr val="000000">
              <a:alpha val="11000"/>
            </a:srgbClr>
          </a:solidFill>
        </p:spPr>
        <p:txBody>
          <a:bodyPr>
            <a:noAutofit/>
          </a:bodyPr>
          <a:lstStyle/>
          <a:p>
            <a:r>
              <a:rPr lang="en-US" sz="4000" b="1"/>
              <a:t>Databases</a:t>
            </a:r>
            <a:br>
              <a:rPr lang="en-US" sz="4000" b="1"/>
            </a:br>
            <a:r>
              <a:rPr lang="en-US" sz="4000" b="1"/>
              <a:t>Black Presence</a:t>
            </a:r>
          </a:p>
        </p:txBody>
      </p:sp>
      <p:sp>
        <p:nvSpPr>
          <p:cNvPr id="7" name="Scroll: Horizontal 6">
            <a:extLst>
              <a:ext uri="{FF2B5EF4-FFF2-40B4-BE49-F238E27FC236}">
                <a16:creationId xmlns:a16="http://schemas.microsoft.com/office/drawing/2014/main" id="{AD60E60A-E3E1-4920-9CBD-B5B6EAE359E0}"/>
              </a:ext>
            </a:extLst>
          </p:cNvPr>
          <p:cNvSpPr/>
          <p:nvPr/>
        </p:nvSpPr>
        <p:spPr>
          <a:xfrm rot="5760000">
            <a:off x="6009089" y="307045"/>
            <a:ext cx="5571812" cy="645657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14A882-F362-4955-8FEA-979D1DF5F83E}"/>
              </a:ext>
            </a:extLst>
          </p:cNvPr>
          <p:cNvSpPr txBox="1"/>
          <p:nvPr/>
        </p:nvSpPr>
        <p:spPr>
          <a:xfrm rot="420000">
            <a:off x="6869728" y="1713616"/>
            <a:ext cx="356122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mn-lt"/>
                <a:cs typeface="+mn-lt"/>
              </a:rPr>
              <a:t>GLAMOUR</a:t>
            </a:r>
            <a:endParaRPr lang="en-US" sz="1400"/>
          </a:p>
          <a:p>
            <a:br>
              <a:rPr lang="en-US" sz="1400"/>
            </a:br>
            <a:r>
              <a:rPr lang="en-US" sz="1400">
                <a:ea typeface="+mn-lt"/>
                <a:cs typeface="+mn-lt"/>
              </a:rPr>
              <a:t>1  O come while youth's bright rosy veil</a:t>
            </a:r>
            <a:endParaRPr lang="en-US" sz="1400"/>
          </a:p>
          <a:p>
            <a:r>
              <a:rPr lang="en-US" sz="1400">
                <a:ea typeface="+mn-lt"/>
                <a:cs typeface="+mn-lt"/>
              </a:rPr>
              <a:t>2      Beguiles your eyes and mine,</a:t>
            </a:r>
            <a:endParaRPr lang="en-US" sz="1400"/>
          </a:p>
          <a:p>
            <a:r>
              <a:rPr lang="en-US" sz="1400">
                <a:ea typeface="+mn-lt"/>
                <a:cs typeface="+mn-lt"/>
              </a:rPr>
              <a:t>3  Let's tread the asphodel of bliss,</a:t>
            </a:r>
            <a:endParaRPr lang="en-US" sz="1400"/>
          </a:p>
          <a:p>
            <a:r>
              <a:rPr lang="en-US" sz="1400">
                <a:ea typeface="+mn-lt"/>
                <a:cs typeface="+mn-lt"/>
              </a:rPr>
              <a:t>4      And drink life's magic wine:</a:t>
            </a:r>
            <a:endParaRPr lang="en-US" sz="1400"/>
          </a:p>
          <a:p>
            <a:r>
              <a:rPr lang="en-US" sz="1400">
                <a:ea typeface="+mn-lt"/>
                <a:cs typeface="+mn-lt"/>
              </a:rPr>
              <a:t>5  Soon time will rend the gossamer,</a:t>
            </a:r>
            <a:endParaRPr lang="en-US" sz="1400"/>
          </a:p>
          <a:p>
            <a:r>
              <a:rPr lang="en-US" sz="1400">
                <a:ea typeface="+mn-lt"/>
                <a:cs typeface="+mn-lt"/>
              </a:rPr>
              <a:t>6      To wisdom's cruelty,</a:t>
            </a:r>
            <a:endParaRPr lang="en-US" sz="1400"/>
          </a:p>
          <a:p>
            <a:r>
              <a:rPr lang="en-US" sz="1400">
                <a:ea typeface="+mn-lt"/>
                <a:cs typeface="+mn-lt"/>
              </a:rPr>
              <a:t>7  While we are blind, my love, be kind,</a:t>
            </a:r>
            <a:endParaRPr lang="en-US" sz="1400"/>
          </a:p>
          <a:p>
            <a:r>
              <a:rPr lang="en-US" sz="1400">
                <a:ea typeface="+mn-lt"/>
                <a:cs typeface="+mn-lt"/>
              </a:rPr>
              <a:t>8      For soon, too soon, we see!</a:t>
            </a:r>
            <a:endParaRPr lang="en-US" sz="1400"/>
          </a:p>
          <a:p>
            <a:endParaRPr lang="en-US" sz="1400">
              <a:ea typeface="+mn-lt"/>
              <a:cs typeface="+mn-lt"/>
            </a:endParaRPr>
          </a:p>
          <a:p>
            <a:r>
              <a:rPr lang="en-US" sz="1400">
                <a:ea typeface="+mn-lt"/>
                <a:cs typeface="+mn-lt"/>
              </a:rPr>
              <a:t>Word count: </a:t>
            </a:r>
            <a:r>
              <a:rPr lang="en-US" sz="1400" b="1">
                <a:ea typeface="+mn-lt"/>
                <a:cs typeface="+mn-lt"/>
              </a:rPr>
              <a:t>48</a:t>
            </a:r>
            <a:endParaRPr lang="en-US" sz="1400"/>
          </a:p>
          <a:p>
            <a:pPr algn="l"/>
            <a:endParaRPr lang="en-US" sz="1200"/>
          </a:p>
        </p:txBody>
      </p:sp>
      <p:sp>
        <p:nvSpPr>
          <p:cNvPr id="9" name="TextBox 8">
            <a:extLst>
              <a:ext uri="{FF2B5EF4-FFF2-40B4-BE49-F238E27FC236}">
                <a16:creationId xmlns:a16="http://schemas.microsoft.com/office/drawing/2014/main" id="{9BC06F2D-A0F8-44DB-B05E-0747F71286BA}"/>
              </a:ext>
            </a:extLst>
          </p:cNvPr>
          <p:cNvSpPr txBox="1"/>
          <p:nvPr/>
        </p:nvSpPr>
        <p:spPr>
          <a:xfrm rot="360000">
            <a:off x="6807556" y="4829917"/>
            <a:ext cx="3369733"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From Black Women Writers database by Georgia Douglas Johnson</a:t>
            </a:r>
            <a:endParaRPr lang="en-US" sz="1200"/>
          </a:p>
          <a:p>
            <a:pPr algn="l"/>
            <a:endParaRPr lang="en-US"/>
          </a:p>
        </p:txBody>
      </p:sp>
      <p:sp>
        <p:nvSpPr>
          <p:cNvPr id="5" name="Text Placeholder 4">
            <a:extLst>
              <a:ext uri="{FF2B5EF4-FFF2-40B4-BE49-F238E27FC236}">
                <a16:creationId xmlns:a16="http://schemas.microsoft.com/office/drawing/2014/main" id="{861F55AE-2B8B-4F12-8032-DAE576A9252D}"/>
              </a:ext>
            </a:extLst>
          </p:cNvPr>
          <p:cNvSpPr>
            <a:spLocks noGrp="1"/>
          </p:cNvSpPr>
          <p:nvPr>
            <p:ph type="body" sz="half" idx="2"/>
          </p:nvPr>
        </p:nvSpPr>
        <p:spPr>
          <a:xfrm>
            <a:off x="381000" y="1363133"/>
            <a:ext cx="4959772" cy="5422818"/>
          </a:xfrm>
          <a:solidFill>
            <a:schemeClr val="tx1"/>
          </a:solidFill>
        </p:spPr>
        <p:txBody>
          <a:bodyPr vert="horz" lIns="91440" tIns="45720" rIns="91440" bIns="45720" rtlCol="0" anchor="t">
            <a:normAutofit fontScale="92500" lnSpcReduction="10000"/>
          </a:bodyPr>
          <a:lstStyle/>
          <a:p>
            <a:pPr>
              <a:lnSpc>
                <a:spcPct val="100000"/>
              </a:lnSpc>
            </a:pPr>
            <a:r>
              <a:rPr lang="en-US">
                <a:solidFill>
                  <a:srgbClr val="0070C0"/>
                </a:solidFill>
                <a:hlinkClick r:id="rId3"/>
              </a:rPr>
              <a:t>American National Biography Online</a:t>
            </a:r>
            <a:endParaRPr lang="en-US">
              <a:ea typeface="+mn-lt"/>
              <a:cs typeface="+mn-lt"/>
            </a:endParaRPr>
          </a:p>
          <a:p>
            <a:pPr>
              <a:lnSpc>
                <a:spcPct val="100000"/>
              </a:lnSpc>
            </a:pPr>
            <a:r>
              <a:rPr lang="en-US">
                <a:solidFill>
                  <a:srgbClr val="0070C0"/>
                </a:solidFill>
                <a:hlinkClick r:id="rId4"/>
              </a:rPr>
              <a:t>Black Drama: Second Edition</a:t>
            </a:r>
            <a:endParaRPr lang="en-US">
              <a:ea typeface="+mn-lt"/>
              <a:cs typeface="+mn-lt"/>
            </a:endParaRPr>
          </a:p>
          <a:p>
            <a:pPr>
              <a:lnSpc>
                <a:spcPct val="100000"/>
              </a:lnSpc>
            </a:pPr>
            <a:r>
              <a:rPr lang="en-US">
                <a:solidFill>
                  <a:srgbClr val="0070C0"/>
                </a:solidFill>
                <a:hlinkClick r:id="rId5"/>
              </a:rPr>
              <a:t>Black Drama: Third Edition</a:t>
            </a:r>
            <a:endParaRPr lang="en-US">
              <a:ea typeface="+mn-lt"/>
              <a:cs typeface="+mn-lt"/>
            </a:endParaRPr>
          </a:p>
          <a:p>
            <a:pPr>
              <a:lnSpc>
                <a:spcPct val="100000"/>
              </a:lnSpc>
            </a:pPr>
            <a:r>
              <a:rPr lang="en-US">
                <a:solidFill>
                  <a:srgbClr val="0070C0"/>
                </a:solidFill>
                <a:hlinkClick r:id="rId6"/>
              </a:rPr>
              <a:t>Black Thought and Culture</a:t>
            </a:r>
            <a:endParaRPr lang="en-US">
              <a:ea typeface="+mn-lt"/>
              <a:cs typeface="+mn-lt"/>
            </a:endParaRPr>
          </a:p>
          <a:p>
            <a:pPr>
              <a:lnSpc>
                <a:spcPct val="100000"/>
              </a:lnSpc>
            </a:pPr>
            <a:r>
              <a:rPr lang="en-US">
                <a:solidFill>
                  <a:srgbClr val="0070C0"/>
                </a:solidFill>
                <a:hlinkClick r:id="rId7"/>
              </a:rPr>
              <a:t>Black Women Writers</a:t>
            </a:r>
            <a:endParaRPr lang="en-US">
              <a:ea typeface="+mn-lt"/>
              <a:cs typeface="+mn-lt"/>
            </a:endParaRPr>
          </a:p>
          <a:p>
            <a:pPr>
              <a:lnSpc>
                <a:spcPct val="100000"/>
              </a:lnSpc>
            </a:pPr>
            <a:r>
              <a:rPr lang="en-US">
                <a:solidFill>
                  <a:srgbClr val="0070C0"/>
                </a:solidFill>
                <a:hlinkClick r:id="rId8"/>
              </a:rPr>
              <a:t>CountryWatch </a:t>
            </a:r>
            <a:endParaRPr lang="en-US">
              <a:ea typeface="+mn-lt"/>
              <a:cs typeface="+mn-lt"/>
            </a:endParaRPr>
          </a:p>
          <a:p>
            <a:pPr>
              <a:lnSpc>
                <a:spcPct val="100000"/>
              </a:lnSpc>
            </a:pPr>
            <a:r>
              <a:rPr lang="en-US">
                <a:solidFill>
                  <a:srgbClr val="0070C0"/>
                </a:solidFill>
                <a:hlinkClick r:id="rId9"/>
              </a:rPr>
              <a:t>Encyclopedia of Africa</a:t>
            </a:r>
            <a:endParaRPr lang="en-US">
              <a:ea typeface="+mn-lt"/>
              <a:cs typeface="+mn-lt"/>
            </a:endParaRPr>
          </a:p>
          <a:p>
            <a:pPr>
              <a:lnSpc>
                <a:spcPct val="100000"/>
              </a:lnSpc>
            </a:pPr>
            <a:r>
              <a:rPr lang="en-US">
                <a:solidFill>
                  <a:srgbClr val="0070C0"/>
                </a:solidFill>
                <a:hlinkClick r:id="rId10"/>
              </a:rPr>
              <a:t>ERIC (Education Resources Information Center)</a:t>
            </a:r>
            <a:endParaRPr lang="en-US">
              <a:ea typeface="+mn-lt"/>
              <a:cs typeface="+mn-lt"/>
            </a:endParaRPr>
          </a:p>
          <a:p>
            <a:pPr>
              <a:lnSpc>
                <a:spcPct val="100000"/>
              </a:lnSpc>
            </a:pPr>
            <a:r>
              <a:rPr lang="en-US">
                <a:solidFill>
                  <a:srgbClr val="0070C0"/>
                </a:solidFill>
                <a:hlinkClick r:id="rId11"/>
              </a:rPr>
              <a:t>Ethnic NewsWatch</a:t>
            </a:r>
            <a:endParaRPr lang="en-US">
              <a:ea typeface="+mn-lt"/>
              <a:cs typeface="+mn-lt"/>
            </a:endParaRPr>
          </a:p>
          <a:p>
            <a:pPr>
              <a:lnSpc>
                <a:spcPct val="100000"/>
              </a:lnSpc>
            </a:pPr>
            <a:r>
              <a:rPr lang="en-US">
                <a:solidFill>
                  <a:srgbClr val="0070C0"/>
                </a:solidFill>
                <a:hlinkClick r:id="rId12"/>
              </a:rPr>
              <a:t>GenderWatch</a:t>
            </a:r>
            <a:endParaRPr lang="en-US">
              <a:ea typeface="+mn-lt"/>
              <a:cs typeface="+mn-lt"/>
            </a:endParaRPr>
          </a:p>
          <a:p>
            <a:pPr>
              <a:lnSpc>
                <a:spcPct val="100000"/>
              </a:lnSpc>
            </a:pPr>
            <a:r>
              <a:rPr lang="en-US">
                <a:solidFill>
                  <a:srgbClr val="0070C0"/>
                </a:solidFill>
                <a:hlinkClick r:id="rId13"/>
              </a:rPr>
              <a:t>LegalTrac </a:t>
            </a:r>
            <a:endParaRPr lang="en-US">
              <a:ea typeface="+mn-lt"/>
              <a:cs typeface="+mn-lt"/>
            </a:endParaRPr>
          </a:p>
          <a:p>
            <a:pPr>
              <a:lnSpc>
                <a:spcPct val="100000"/>
              </a:lnSpc>
            </a:pPr>
            <a:r>
              <a:rPr lang="en-US">
                <a:solidFill>
                  <a:srgbClr val="0070C0"/>
                </a:solidFill>
                <a:hlinkClick r:id="rId14"/>
              </a:rPr>
              <a:t>Literature Resource Center</a:t>
            </a:r>
            <a:endParaRPr lang="en-US">
              <a:ea typeface="+mn-lt"/>
              <a:cs typeface="+mn-lt"/>
            </a:endParaRPr>
          </a:p>
          <a:p>
            <a:pPr>
              <a:lnSpc>
                <a:spcPct val="100000"/>
              </a:lnSpc>
            </a:pPr>
            <a:r>
              <a:rPr lang="en-US">
                <a:solidFill>
                  <a:srgbClr val="0070C0"/>
                </a:solidFill>
                <a:hlinkClick r:id="rId15"/>
              </a:rPr>
              <a:t>Policy File Index</a:t>
            </a:r>
            <a:endParaRPr lang="en-US">
              <a:ea typeface="+mn-lt"/>
              <a:cs typeface="+mn-lt"/>
            </a:endParaRPr>
          </a:p>
          <a:p>
            <a:pPr>
              <a:lnSpc>
                <a:spcPct val="100000"/>
              </a:lnSpc>
            </a:pPr>
            <a:r>
              <a:rPr lang="en-US">
                <a:solidFill>
                  <a:srgbClr val="0070C0"/>
                </a:solidFill>
                <a:hlinkClick r:id="rId16"/>
              </a:rPr>
              <a:t>Vogue Archive</a:t>
            </a:r>
            <a:endParaRPr lang="en-US">
              <a:ea typeface="+mn-lt"/>
              <a:cs typeface="+mn-lt"/>
            </a:endParaRPr>
          </a:p>
          <a:p>
            <a:pPr>
              <a:lnSpc>
                <a:spcPct val="100000"/>
              </a:lnSpc>
            </a:pPr>
            <a:r>
              <a:rPr lang="en-US">
                <a:solidFill>
                  <a:srgbClr val="0070C0"/>
                </a:solidFill>
                <a:hlinkClick r:id="rId17"/>
              </a:rPr>
              <a:t>Who's Who Among African Americans</a:t>
            </a:r>
            <a:endParaRPr lang="en-US">
              <a:ea typeface="+mn-lt"/>
              <a:cs typeface="+mn-lt"/>
            </a:endParaRPr>
          </a:p>
          <a:p>
            <a:pPr>
              <a:lnSpc>
                <a:spcPct val="100000"/>
              </a:lnSpc>
            </a:pPr>
            <a:r>
              <a:rPr lang="en-US">
                <a:hlinkClick r:id="rId18"/>
              </a:rPr>
              <a:t>Worldwide Political Science Abstracts </a:t>
            </a:r>
            <a:endParaRPr lang="en-US">
              <a:ea typeface="+mn-lt"/>
              <a:cs typeface="+mn-lt"/>
            </a:endParaRPr>
          </a:p>
          <a:p>
            <a:endParaRPr lang="en-US"/>
          </a:p>
        </p:txBody>
      </p:sp>
    </p:spTree>
    <p:extLst>
      <p:ext uri="{BB962C8B-B14F-4D97-AF65-F5344CB8AC3E}">
        <p14:creationId xmlns:p14="http://schemas.microsoft.com/office/powerpoint/2010/main" val="2281038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36" name="Rectangle 35">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96537F0B-8922-4B23-9827-94B01E4C1543}"/>
              </a:ext>
            </a:extLst>
          </p:cNvPr>
          <p:cNvSpPr>
            <a:spLocks noGrp="1"/>
          </p:cNvSpPr>
          <p:nvPr>
            <p:ph type="title"/>
          </p:nvPr>
        </p:nvSpPr>
        <p:spPr>
          <a:xfrm>
            <a:off x="375259" y="35121"/>
            <a:ext cx="3977639" cy="811842"/>
          </a:xfrm>
        </p:spPr>
        <p:txBody>
          <a:bodyPr vert="horz" lIns="91440" tIns="45720" rIns="91440" bIns="45720" rtlCol="0" anchor="b">
            <a:normAutofit/>
          </a:bodyPr>
          <a:lstStyle/>
          <a:p>
            <a:r>
              <a:rPr lang="en-US" sz="4000" b="1" kern="1200" cap="all" baseline="0">
                <a:latin typeface="+mj-lt"/>
                <a:ea typeface="+mj-ea"/>
                <a:cs typeface="+mj-cs"/>
              </a:rPr>
              <a:t>journals</a:t>
            </a:r>
            <a:r>
              <a:rPr lang="en-US" sz="4800" kern="1200" cap="all" baseline="0">
                <a:latin typeface="+mj-lt"/>
                <a:ea typeface="+mj-ea"/>
                <a:cs typeface="+mj-cs"/>
              </a:rPr>
              <a:t> </a:t>
            </a:r>
          </a:p>
        </p:txBody>
      </p:sp>
      <p:pic>
        <p:nvPicPr>
          <p:cNvPr id="5" name="Picture 5" descr="Graphical user interface, text, application, email&#10;&#10;Description automatically generated">
            <a:extLst>
              <a:ext uri="{FF2B5EF4-FFF2-40B4-BE49-F238E27FC236}">
                <a16:creationId xmlns:a16="http://schemas.microsoft.com/office/drawing/2014/main" id="{E707BD7D-F92B-4D04-8DAA-F643BDCB73B7}"/>
              </a:ext>
            </a:extLst>
          </p:cNvPr>
          <p:cNvPicPr>
            <a:picLocks noChangeAspect="1"/>
          </p:cNvPicPr>
          <p:nvPr/>
        </p:nvPicPr>
        <p:blipFill rotWithShape="1">
          <a:blip r:embed="rId4"/>
          <a:srcRect t="22393" r="1226" b="10429"/>
          <a:stretch/>
        </p:blipFill>
        <p:spPr>
          <a:xfrm>
            <a:off x="688246" y="1441901"/>
            <a:ext cx="11062368" cy="4958026"/>
          </a:xfrm>
          <a:prstGeom prst="rect">
            <a:avLst/>
          </a:prstGeom>
        </p:spPr>
      </p:pic>
      <p:sp>
        <p:nvSpPr>
          <p:cNvPr id="13" name="Arrow: Left 12">
            <a:extLst>
              <a:ext uri="{FF2B5EF4-FFF2-40B4-BE49-F238E27FC236}">
                <a16:creationId xmlns:a16="http://schemas.microsoft.com/office/drawing/2014/main" id="{F7EC2E82-6FD3-4DF2-B793-2D6A20ED0BB8}"/>
              </a:ext>
            </a:extLst>
          </p:cNvPr>
          <p:cNvSpPr/>
          <p:nvPr/>
        </p:nvSpPr>
        <p:spPr>
          <a:xfrm rot="19980000">
            <a:off x="2279433" y="4296668"/>
            <a:ext cx="1207698" cy="733245"/>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0C3D8971-FA09-4DA8-B69F-4EFBC5B36E3C}"/>
              </a:ext>
            </a:extLst>
          </p:cNvPr>
          <p:cNvSpPr/>
          <p:nvPr/>
        </p:nvSpPr>
        <p:spPr>
          <a:xfrm rot="19980000">
            <a:off x="3527909" y="3069875"/>
            <a:ext cx="862642" cy="359434"/>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E7C233-163E-4F99-AC2E-0FA9153FBDBF}"/>
              </a:ext>
            </a:extLst>
          </p:cNvPr>
          <p:cNvSpPr txBox="1"/>
          <p:nvPr/>
        </p:nvSpPr>
        <p:spPr>
          <a:xfrm>
            <a:off x="4724400" y="3229154"/>
            <a:ext cx="7042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20" name="Picture 20">
            <a:extLst>
              <a:ext uri="{FF2B5EF4-FFF2-40B4-BE49-F238E27FC236}">
                <a16:creationId xmlns:a16="http://schemas.microsoft.com/office/drawing/2014/main" id="{BF286D2F-6D38-4DFB-8C04-1B1A2CB81364}"/>
              </a:ext>
            </a:extLst>
          </p:cNvPr>
          <p:cNvPicPr>
            <a:picLocks noChangeAspect="1"/>
          </p:cNvPicPr>
          <p:nvPr/>
        </p:nvPicPr>
        <p:blipFill>
          <a:blip r:embed="rId5"/>
          <a:stretch>
            <a:fillRect/>
          </a:stretch>
        </p:blipFill>
        <p:spPr>
          <a:xfrm>
            <a:off x="4727726" y="312708"/>
            <a:ext cx="1802021" cy="2810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1" descr="A picture containing text, outdoor, road, street&#10;&#10;Description automatically generated">
            <a:extLst>
              <a:ext uri="{FF2B5EF4-FFF2-40B4-BE49-F238E27FC236}">
                <a16:creationId xmlns:a16="http://schemas.microsoft.com/office/drawing/2014/main" id="{1359C329-CD80-4771-958F-12E872E4275D}"/>
              </a:ext>
            </a:extLst>
          </p:cNvPr>
          <p:cNvPicPr>
            <a:picLocks noChangeAspect="1"/>
          </p:cNvPicPr>
          <p:nvPr/>
        </p:nvPicPr>
        <p:blipFill>
          <a:blip r:embed="rId6"/>
          <a:stretch>
            <a:fillRect/>
          </a:stretch>
        </p:blipFill>
        <p:spPr>
          <a:xfrm>
            <a:off x="6306000" y="521180"/>
            <a:ext cx="1693472" cy="25807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9" descr="A picture containing text, picture frame&#10;&#10;Description automatically generated">
            <a:extLst>
              <a:ext uri="{FF2B5EF4-FFF2-40B4-BE49-F238E27FC236}">
                <a16:creationId xmlns:a16="http://schemas.microsoft.com/office/drawing/2014/main" id="{E7F026F6-D74A-40A5-B850-69EE36DECAFE}"/>
              </a:ext>
            </a:extLst>
          </p:cNvPr>
          <p:cNvPicPr>
            <a:picLocks noChangeAspect="1"/>
          </p:cNvPicPr>
          <p:nvPr/>
        </p:nvPicPr>
        <p:blipFill rotWithShape="1">
          <a:blip r:embed="rId7"/>
          <a:srcRect l="10199" t="6427" r="7147" b="4349"/>
          <a:stretch/>
        </p:blipFill>
        <p:spPr>
          <a:xfrm>
            <a:off x="7900051" y="249334"/>
            <a:ext cx="2090464" cy="2628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30" descr="Text&#10;&#10;Description automatically generated">
            <a:extLst>
              <a:ext uri="{FF2B5EF4-FFF2-40B4-BE49-F238E27FC236}">
                <a16:creationId xmlns:a16="http://schemas.microsoft.com/office/drawing/2014/main" id="{2D21024D-1D3B-4462-AD59-87B5CA22DE16}"/>
              </a:ext>
            </a:extLst>
          </p:cNvPr>
          <p:cNvPicPr>
            <a:picLocks noChangeAspect="1"/>
          </p:cNvPicPr>
          <p:nvPr/>
        </p:nvPicPr>
        <p:blipFill>
          <a:blip r:embed="rId8"/>
          <a:stretch>
            <a:fillRect/>
          </a:stretch>
        </p:blipFill>
        <p:spPr>
          <a:xfrm>
            <a:off x="9670210" y="577305"/>
            <a:ext cx="2441274" cy="3129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1">
            <a:extLst>
              <a:ext uri="{FF2B5EF4-FFF2-40B4-BE49-F238E27FC236}">
                <a16:creationId xmlns:a16="http://schemas.microsoft.com/office/drawing/2014/main" id="{9B16350E-FB89-4304-900D-FD7BAF6CD7AC}"/>
              </a:ext>
            </a:extLst>
          </p:cNvPr>
          <p:cNvPicPr>
            <a:picLocks noChangeAspect="1"/>
          </p:cNvPicPr>
          <p:nvPr/>
        </p:nvPicPr>
        <p:blipFill>
          <a:blip r:embed="rId9"/>
          <a:stretch>
            <a:fillRect/>
          </a:stretch>
        </p:blipFill>
        <p:spPr>
          <a:xfrm>
            <a:off x="5011230" y="2940168"/>
            <a:ext cx="2169543" cy="3105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2" descr="Text&#10;&#10;Description automatically generated">
            <a:extLst>
              <a:ext uri="{FF2B5EF4-FFF2-40B4-BE49-F238E27FC236}">
                <a16:creationId xmlns:a16="http://schemas.microsoft.com/office/drawing/2014/main" id="{9261BC91-6504-4432-BD87-F986420B1631}"/>
              </a:ext>
            </a:extLst>
          </p:cNvPr>
          <p:cNvPicPr>
            <a:picLocks noChangeAspect="1"/>
          </p:cNvPicPr>
          <p:nvPr/>
        </p:nvPicPr>
        <p:blipFill>
          <a:blip r:embed="rId10"/>
          <a:stretch>
            <a:fillRect/>
          </a:stretch>
        </p:blipFill>
        <p:spPr>
          <a:xfrm>
            <a:off x="7026844" y="2502110"/>
            <a:ext cx="2422765" cy="3118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4" descr="Graphical user interface&#10;&#10;Description automatically generated">
            <a:extLst>
              <a:ext uri="{FF2B5EF4-FFF2-40B4-BE49-F238E27FC236}">
                <a16:creationId xmlns:a16="http://schemas.microsoft.com/office/drawing/2014/main" id="{714751FE-8C91-4A50-A880-1A5ED2C85A62}"/>
              </a:ext>
            </a:extLst>
          </p:cNvPr>
          <p:cNvPicPr>
            <a:picLocks noChangeAspect="1"/>
          </p:cNvPicPr>
          <p:nvPr/>
        </p:nvPicPr>
        <p:blipFill>
          <a:blip r:embed="rId11"/>
          <a:stretch>
            <a:fillRect/>
          </a:stretch>
        </p:blipFill>
        <p:spPr>
          <a:xfrm>
            <a:off x="9231433" y="3081966"/>
            <a:ext cx="2384304" cy="3023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269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email&#10;&#10;Description automatically generated">
            <a:extLst>
              <a:ext uri="{FF2B5EF4-FFF2-40B4-BE49-F238E27FC236}">
                <a16:creationId xmlns:a16="http://schemas.microsoft.com/office/drawing/2014/main" id="{9560FC50-C2F8-4EE3-84EC-38C702B1A3DE}"/>
              </a:ext>
            </a:extLst>
          </p:cNvPr>
          <p:cNvPicPr>
            <a:picLocks noChangeAspect="1"/>
          </p:cNvPicPr>
          <p:nvPr/>
        </p:nvPicPr>
        <p:blipFill rotWithShape="1">
          <a:blip r:embed="rId3"/>
          <a:srcRect l="-2390" t="16592" r="23145" b="8969"/>
          <a:stretch/>
        </p:blipFill>
        <p:spPr>
          <a:xfrm>
            <a:off x="540589" y="1262871"/>
            <a:ext cx="9025611" cy="5312630"/>
          </a:xfrm>
          <a:prstGeom prst="rect">
            <a:avLst/>
          </a:prstGeom>
        </p:spPr>
      </p:pic>
      <p:sp>
        <p:nvSpPr>
          <p:cNvPr id="3" name="Oval 2">
            <a:extLst>
              <a:ext uri="{FF2B5EF4-FFF2-40B4-BE49-F238E27FC236}">
                <a16:creationId xmlns:a16="http://schemas.microsoft.com/office/drawing/2014/main" id="{0803C44E-9DE1-4A91-9D4F-A12DD5BB6B01}"/>
              </a:ext>
            </a:extLst>
          </p:cNvPr>
          <p:cNvSpPr/>
          <p:nvPr/>
        </p:nvSpPr>
        <p:spPr>
          <a:xfrm>
            <a:off x="2159481" y="1749724"/>
            <a:ext cx="3651847" cy="123645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TextBox 3">
            <a:extLst>
              <a:ext uri="{FF2B5EF4-FFF2-40B4-BE49-F238E27FC236}">
                <a16:creationId xmlns:a16="http://schemas.microsoft.com/office/drawing/2014/main" id="{5354DAA6-469B-4BAC-939B-EC39E8893972}"/>
              </a:ext>
            </a:extLst>
          </p:cNvPr>
          <p:cNvSpPr txBox="1"/>
          <p:nvPr/>
        </p:nvSpPr>
        <p:spPr>
          <a:xfrm>
            <a:off x="6635691" y="999766"/>
            <a:ext cx="4914179" cy="3656065"/>
          </a:xfrm>
          <a:prstGeom prst="rect">
            <a:avLst/>
          </a:prstGeom>
          <a:solidFill>
            <a:schemeClr val="tx2">
              <a:lumMod val="50000"/>
            </a:schemeClr>
          </a:solidFill>
          <a:ln w="57150">
            <a:solidFill>
              <a:schemeClr val="tx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lnSpc>
                <a:spcPct val="150000"/>
              </a:lnSpc>
              <a:buFont typeface="Arial"/>
              <a:buChar char="•"/>
            </a:pPr>
            <a:r>
              <a:rPr lang="en-US" sz="3200">
                <a:solidFill>
                  <a:srgbClr val="FFC000"/>
                </a:solidFill>
              </a:rPr>
              <a:t>Library.pitt.edu</a:t>
            </a:r>
            <a:endParaRPr lang="en-US"/>
          </a:p>
          <a:p>
            <a:pPr marL="285750" indent="-285750">
              <a:lnSpc>
                <a:spcPct val="150000"/>
              </a:lnSpc>
              <a:buFont typeface="Arial"/>
              <a:buChar char="•"/>
            </a:pPr>
            <a:r>
              <a:rPr lang="en-US" sz="3200">
                <a:solidFill>
                  <a:srgbClr val="FFC000"/>
                </a:solidFill>
              </a:rPr>
              <a:t>"Collections"</a:t>
            </a:r>
          </a:p>
          <a:p>
            <a:pPr marL="285750" indent="-285750">
              <a:lnSpc>
                <a:spcPct val="150000"/>
              </a:lnSpc>
              <a:buFont typeface="Arial"/>
              <a:buChar char="•"/>
            </a:pPr>
            <a:r>
              <a:rPr lang="en-US" sz="3200">
                <a:solidFill>
                  <a:srgbClr val="FFC000"/>
                </a:solidFill>
              </a:rPr>
              <a:t>"Journal Finder"</a:t>
            </a:r>
          </a:p>
          <a:p>
            <a:pPr marL="285750" indent="-285750">
              <a:buFont typeface="Arial"/>
              <a:buChar char="•"/>
            </a:pPr>
            <a:r>
              <a:rPr lang="en-US" sz="3200">
                <a:solidFill>
                  <a:srgbClr val="FFC000"/>
                </a:solidFill>
              </a:rPr>
              <a:t> "African American" or     "Black Studies"</a:t>
            </a:r>
          </a:p>
          <a:p>
            <a:pPr marL="285750" indent="-285750">
              <a:lnSpc>
                <a:spcPct val="150000"/>
              </a:lnSpc>
              <a:buFont typeface="Arial"/>
              <a:buChar char="•"/>
            </a:pPr>
            <a:endParaRPr lang="en-US"/>
          </a:p>
        </p:txBody>
      </p:sp>
      <p:sp>
        <p:nvSpPr>
          <p:cNvPr id="8" name="Title 1">
            <a:extLst>
              <a:ext uri="{FF2B5EF4-FFF2-40B4-BE49-F238E27FC236}">
                <a16:creationId xmlns:a16="http://schemas.microsoft.com/office/drawing/2014/main" id="{FCF67DAD-D8DA-4915-B684-BF0EF3BF28DF}"/>
              </a:ext>
            </a:extLst>
          </p:cNvPr>
          <p:cNvSpPr txBox="1">
            <a:spLocks/>
          </p:cNvSpPr>
          <p:nvPr/>
        </p:nvSpPr>
        <p:spPr>
          <a:xfrm>
            <a:off x="259739" y="101993"/>
            <a:ext cx="3396453" cy="735642"/>
          </a:xfrm>
          <a:prstGeom prst="rect">
            <a:avLst/>
          </a:prstGeom>
        </p:spPr>
        <p:txBody>
          <a:bodyPr vert="horz" lIns="91440" tIns="45720" rIns="91440" bIns="45720" rtlCol="0" anchor="b">
            <a:normAutofit lnSpcReduction="1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a:t>journals</a:t>
            </a:r>
            <a:r>
              <a:rPr lang="en-US" sz="4800"/>
              <a:t> </a:t>
            </a:r>
            <a:endParaRPr lang="en-US"/>
          </a:p>
        </p:txBody>
      </p:sp>
    </p:spTree>
    <p:extLst>
      <p:ext uri="{BB962C8B-B14F-4D97-AF65-F5344CB8AC3E}">
        <p14:creationId xmlns:p14="http://schemas.microsoft.com/office/powerpoint/2010/main" val="722957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9" name="Picture 18">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1" name="Rectangle 20">
            <a:extLst>
              <a:ext uri="{FF2B5EF4-FFF2-40B4-BE49-F238E27FC236}">
                <a16:creationId xmlns:a16="http://schemas.microsoft.com/office/drawing/2014/main" id="{05B7B068-8178-428D-927D-52BF95F4A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60126"/>
            <a:ext cx="12192000" cy="249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A71340-F436-4DD7-B96B-9656BD6CC472}"/>
              </a:ext>
            </a:extLst>
          </p:cNvPr>
          <p:cNvSpPr>
            <a:spLocks noGrp="1"/>
          </p:cNvSpPr>
          <p:nvPr>
            <p:ph type="title"/>
          </p:nvPr>
        </p:nvSpPr>
        <p:spPr>
          <a:xfrm>
            <a:off x="685800" y="4698999"/>
            <a:ext cx="10820400" cy="821268"/>
          </a:xfrm>
        </p:spPr>
        <p:txBody>
          <a:bodyPr vert="horz" lIns="91440" tIns="45720" rIns="91440" bIns="45720" rtlCol="0" anchor="b">
            <a:normAutofit/>
          </a:bodyPr>
          <a:lstStyle/>
          <a:p>
            <a:r>
              <a:rPr lang="en-US" sz="4400"/>
              <a:t>Erroll Garner Tuesdays</a:t>
            </a:r>
          </a:p>
        </p:txBody>
      </p:sp>
      <p:sp>
        <p:nvSpPr>
          <p:cNvPr id="4" name="Text Placeholder 3">
            <a:extLst>
              <a:ext uri="{FF2B5EF4-FFF2-40B4-BE49-F238E27FC236}">
                <a16:creationId xmlns:a16="http://schemas.microsoft.com/office/drawing/2014/main" id="{071EB5D7-7856-4D7C-A095-92F060A79603}"/>
              </a:ext>
            </a:extLst>
          </p:cNvPr>
          <p:cNvSpPr>
            <a:spLocks noGrp="1"/>
          </p:cNvSpPr>
          <p:nvPr>
            <p:ph type="body" sz="half" idx="2"/>
          </p:nvPr>
        </p:nvSpPr>
        <p:spPr>
          <a:xfrm>
            <a:off x="685800" y="5520267"/>
            <a:ext cx="10820400" cy="694266"/>
          </a:xfrm>
        </p:spPr>
        <p:txBody>
          <a:bodyPr vert="horz" lIns="91440" tIns="45720" rIns="91440" bIns="45720" rtlCol="0">
            <a:normAutofit/>
          </a:bodyPr>
          <a:lstStyle/>
          <a:p>
            <a:r>
              <a:rPr lang="en-US" sz="1800" b="1">
                <a:hlinkClick r:id="rId5"/>
              </a:rPr>
              <a:t>Erroll Garner Tuesdays</a:t>
            </a:r>
            <a:endParaRPr lang="en-US" sz="1800" b="1"/>
          </a:p>
        </p:txBody>
      </p:sp>
      <p:pic>
        <p:nvPicPr>
          <p:cNvPr id="5" name="Picture 5" descr="Graphical user interface, text&#10;&#10;Description automatically generated">
            <a:extLst>
              <a:ext uri="{FF2B5EF4-FFF2-40B4-BE49-F238E27FC236}">
                <a16:creationId xmlns:a16="http://schemas.microsoft.com/office/drawing/2014/main" id="{3C3CD2BC-8B46-4165-82B5-3B8A0D762796}"/>
              </a:ext>
            </a:extLst>
          </p:cNvPr>
          <p:cNvPicPr>
            <a:picLocks noGrp="1" noChangeAspect="1"/>
          </p:cNvPicPr>
          <p:nvPr>
            <p:ph type="pic" idx="1"/>
          </p:nvPr>
        </p:nvPicPr>
        <p:blipFill rotWithShape="1">
          <a:blip r:embed="rId6"/>
          <a:srcRect t="12397" r="1" b="30458"/>
          <a:stretch/>
        </p:blipFill>
        <p:spPr>
          <a:xfrm>
            <a:off x="681727" y="1203611"/>
            <a:ext cx="10820290" cy="3258602"/>
          </a:xfrm>
          <a:prstGeom prst="rect">
            <a:avLst/>
          </a:prstGeom>
          <a:ln>
            <a:noFill/>
          </a:ln>
          <a:effectLst>
            <a:softEdge rad="112500"/>
          </a:effectLst>
        </p:spPr>
      </p:pic>
      <p:sp>
        <p:nvSpPr>
          <p:cNvPr id="3" name="Title 1">
            <a:extLst>
              <a:ext uri="{FF2B5EF4-FFF2-40B4-BE49-F238E27FC236}">
                <a16:creationId xmlns:a16="http://schemas.microsoft.com/office/drawing/2014/main" id="{CD3E77EA-4F61-407D-9976-B9B1C15D8A0D}"/>
              </a:ext>
            </a:extLst>
          </p:cNvPr>
          <p:cNvSpPr txBox="1">
            <a:spLocks/>
          </p:cNvSpPr>
          <p:nvPr/>
        </p:nvSpPr>
        <p:spPr>
          <a:xfrm>
            <a:off x="621222" y="173926"/>
            <a:ext cx="3977639" cy="8525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sz="4400" b="1"/>
              <a:t>archives</a:t>
            </a:r>
          </a:p>
        </p:txBody>
      </p:sp>
    </p:spTree>
    <p:extLst>
      <p:ext uri="{BB962C8B-B14F-4D97-AF65-F5344CB8AC3E}">
        <p14:creationId xmlns:p14="http://schemas.microsoft.com/office/powerpoint/2010/main" val="2371496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26A9DD5-6BDB-4513-9536-7CE5BABC7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1">
            <a:extLst>
              <a:ext uri="{FF2B5EF4-FFF2-40B4-BE49-F238E27FC236}">
                <a16:creationId xmlns:a16="http://schemas.microsoft.com/office/drawing/2014/main" id="{D36EF81D-DB27-4C08-8C76-379CAF5B3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07" y="562356"/>
            <a:ext cx="5375825" cy="5733288"/>
          </a:xfrm>
          <a:prstGeom prst="roundRect">
            <a:avLst>
              <a:gd name="adj" fmla="val 3242"/>
            </a:avLst>
          </a:prstGeom>
          <a:solidFill>
            <a:srgbClr val="FFFFFF"/>
          </a:solidFill>
          <a:ln w="317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1">
            <a:extLst>
              <a:ext uri="{FF2B5EF4-FFF2-40B4-BE49-F238E27FC236}">
                <a16:creationId xmlns:a16="http://schemas.microsoft.com/office/drawing/2014/main" id="{AF337D08-4BDB-4040-8EDF-4C8634057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5207634"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text, website&#10;&#10;Description automatically generated">
            <a:extLst>
              <a:ext uri="{FF2B5EF4-FFF2-40B4-BE49-F238E27FC236}">
                <a16:creationId xmlns:a16="http://schemas.microsoft.com/office/drawing/2014/main" id="{F35C4E6B-C93B-4ECC-9852-9F0BA4979B63}"/>
              </a:ext>
            </a:extLst>
          </p:cNvPr>
          <p:cNvPicPr>
            <a:picLocks noChangeAspect="1"/>
          </p:cNvPicPr>
          <p:nvPr/>
        </p:nvPicPr>
        <p:blipFill rotWithShape="1">
          <a:blip r:embed="rId3"/>
          <a:srcRect l="6717" t="19310" r="41207" b="9545"/>
          <a:stretch/>
        </p:blipFill>
        <p:spPr>
          <a:xfrm>
            <a:off x="710094" y="1049546"/>
            <a:ext cx="5074249" cy="4373791"/>
          </a:xfrm>
          <a:prstGeom prst="rect">
            <a:avLst/>
          </a:prstGeom>
          <a:ln w="31750" cap="sq">
            <a:noFill/>
            <a:miter lim="800000"/>
          </a:ln>
        </p:spPr>
      </p:pic>
      <p:sp>
        <p:nvSpPr>
          <p:cNvPr id="19" name="Rounded Rectangle 11">
            <a:extLst>
              <a:ext uri="{FF2B5EF4-FFF2-40B4-BE49-F238E27FC236}">
                <a16:creationId xmlns:a16="http://schemas.microsoft.com/office/drawing/2014/main" id="{DF12E18F-F854-4E6E-BC45-DF1043B7D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562356"/>
            <a:ext cx="5375825" cy="5733288"/>
          </a:xfrm>
          <a:prstGeom prst="roundRect">
            <a:avLst>
              <a:gd name="adj" fmla="val 3242"/>
            </a:avLst>
          </a:prstGeom>
          <a:solidFill>
            <a:srgbClr val="FFFFFF"/>
          </a:solidFill>
          <a:ln w="317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1">
            <a:extLst>
              <a:ext uri="{FF2B5EF4-FFF2-40B4-BE49-F238E27FC236}">
                <a16:creationId xmlns:a16="http://schemas.microsoft.com/office/drawing/2014/main" id="{433AEA73-C705-40E7-9AB8-83ED305DC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962" y="643464"/>
            <a:ext cx="5207634"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3FCAAE-72D8-461C-8660-C60A0B123046}"/>
              </a:ext>
            </a:extLst>
          </p:cNvPr>
          <p:cNvSpPr txBox="1"/>
          <p:nvPr/>
        </p:nvSpPr>
        <p:spPr>
          <a:xfrm>
            <a:off x="2850620" y="4423875"/>
            <a:ext cx="1656093" cy="523220"/>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p>
            <a:pPr algn="ctr"/>
            <a:r>
              <a:rPr lang="en-US" sz="1400" b="1" u="sng">
                <a:solidFill>
                  <a:schemeClr val="bg1"/>
                </a:solidFill>
                <a:hlinkClick r:id="rId4">
                  <a:extLst>
                    <a:ext uri="{A12FA001-AC4F-418D-AE19-62706E023703}">
                      <ahyp:hlinkClr xmlns:ahyp="http://schemas.microsoft.com/office/drawing/2018/hyperlinkcolor" val="tx"/>
                    </a:ext>
                  </a:extLst>
                </a:hlinkClick>
              </a:rPr>
              <a:t>Errol Garner </a:t>
            </a:r>
            <a:endParaRPr lang="en-US" sz="1400" u="sng">
              <a:solidFill>
                <a:schemeClr val="bg1"/>
              </a:solidFill>
            </a:endParaRPr>
          </a:p>
          <a:p>
            <a:pPr algn="ctr"/>
            <a:r>
              <a:rPr lang="en-US" sz="1400" b="1" u="sng">
                <a:solidFill>
                  <a:schemeClr val="bg1"/>
                </a:solidFill>
                <a:hlinkClick r:id="rId4">
                  <a:extLst>
                    <a:ext uri="{A12FA001-AC4F-418D-AE19-62706E023703}">
                      <ahyp:hlinkClr xmlns:ahyp="http://schemas.microsoft.com/office/drawing/2018/hyperlinkcolor" val="tx"/>
                    </a:ext>
                  </a:extLst>
                </a:hlinkClick>
              </a:rPr>
              <a:t>plays "Misty"</a:t>
            </a:r>
            <a:endParaRPr lang="en-US" sz="1400" u="sng">
              <a:solidFill>
                <a:schemeClr val="bg1"/>
              </a:solidFill>
            </a:endParaRPr>
          </a:p>
        </p:txBody>
      </p:sp>
      <p:pic>
        <p:nvPicPr>
          <p:cNvPr id="5" name="Graphic 5" descr="Music notes outline">
            <a:extLst>
              <a:ext uri="{FF2B5EF4-FFF2-40B4-BE49-F238E27FC236}">
                <a16:creationId xmlns:a16="http://schemas.microsoft.com/office/drawing/2014/main" id="{BF53D262-2721-4972-A95C-EF307B1B5A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06638" y="4033774"/>
            <a:ext cx="446528" cy="417774"/>
          </a:xfrm>
          <a:prstGeom prst="rect">
            <a:avLst/>
          </a:prstGeom>
        </p:spPr>
      </p:pic>
      <p:pic>
        <p:nvPicPr>
          <p:cNvPr id="12" name="Graphic 5" descr="Music notes outline">
            <a:extLst>
              <a:ext uri="{FF2B5EF4-FFF2-40B4-BE49-F238E27FC236}">
                <a16:creationId xmlns:a16="http://schemas.microsoft.com/office/drawing/2014/main" id="{DA4539B9-6B23-4466-9858-07E0B856CD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6019" y="4926388"/>
            <a:ext cx="433613" cy="462367"/>
          </a:xfrm>
          <a:prstGeom prst="rect">
            <a:avLst/>
          </a:prstGeom>
        </p:spPr>
      </p:pic>
      <p:pic>
        <p:nvPicPr>
          <p:cNvPr id="6" name="Picture 6">
            <a:extLst>
              <a:ext uri="{FF2B5EF4-FFF2-40B4-BE49-F238E27FC236}">
                <a16:creationId xmlns:a16="http://schemas.microsoft.com/office/drawing/2014/main" id="{979BB285-C186-4EC9-A4C7-144D9E226B2C}"/>
              </a:ext>
            </a:extLst>
          </p:cNvPr>
          <p:cNvPicPr>
            <a:picLocks noChangeAspect="1"/>
          </p:cNvPicPr>
          <p:nvPr/>
        </p:nvPicPr>
        <p:blipFill>
          <a:blip r:embed="rId7"/>
          <a:stretch>
            <a:fillRect/>
          </a:stretch>
        </p:blipFill>
        <p:spPr>
          <a:xfrm>
            <a:off x="6338807" y="644375"/>
            <a:ext cx="5210011" cy="5569251"/>
          </a:xfrm>
          <a:prstGeom prst="rect">
            <a:avLst/>
          </a:prstGeom>
          <a:ln>
            <a:noFill/>
          </a:ln>
          <a:effectLst>
            <a:softEdge rad="112500"/>
          </a:effectLst>
        </p:spPr>
      </p:pic>
    </p:spTree>
    <p:extLst>
      <p:ext uri="{BB962C8B-B14F-4D97-AF65-F5344CB8AC3E}">
        <p14:creationId xmlns:p14="http://schemas.microsoft.com/office/powerpoint/2010/main" val="2456373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9B2A3CFB-7263-4904-895C-EDE1CF48FF99}"/>
              </a:ext>
            </a:extLst>
          </p:cNvPr>
          <p:cNvSpPr>
            <a:spLocks noGrp="1"/>
          </p:cNvSpPr>
          <p:nvPr>
            <p:ph type="title"/>
          </p:nvPr>
        </p:nvSpPr>
        <p:spPr>
          <a:xfrm>
            <a:off x="267720" y="260192"/>
            <a:ext cx="6257291" cy="1068789"/>
          </a:xfrm>
        </p:spPr>
        <p:txBody>
          <a:bodyPr vert="horz" lIns="91440" tIns="45720" rIns="91440" bIns="45720" rtlCol="0" anchor="ctr">
            <a:normAutofit/>
          </a:bodyPr>
          <a:lstStyle/>
          <a:p>
            <a:r>
              <a:rPr lang="en-US" sz="4000" b="1"/>
              <a:t>Special collections</a:t>
            </a:r>
            <a:endParaRPr lang="en-US"/>
          </a:p>
        </p:txBody>
      </p:sp>
      <p:sp>
        <p:nvSpPr>
          <p:cNvPr id="4" name="Text Placeholder 3">
            <a:extLst>
              <a:ext uri="{FF2B5EF4-FFF2-40B4-BE49-F238E27FC236}">
                <a16:creationId xmlns:a16="http://schemas.microsoft.com/office/drawing/2014/main" id="{62B67088-7224-45BA-B4DD-FE26B1D17B78}"/>
              </a:ext>
            </a:extLst>
          </p:cNvPr>
          <p:cNvSpPr>
            <a:spLocks noGrp="1"/>
          </p:cNvSpPr>
          <p:nvPr>
            <p:ph type="body" sz="half" idx="2"/>
          </p:nvPr>
        </p:nvSpPr>
        <p:spPr>
          <a:xfrm>
            <a:off x="477781" y="1049472"/>
            <a:ext cx="6710953" cy="4964677"/>
          </a:xfrm>
        </p:spPr>
        <p:txBody>
          <a:bodyPr vert="horz" lIns="91440" tIns="45720" rIns="91440" bIns="45720" rtlCol="0" anchor="t">
            <a:normAutofit/>
          </a:bodyPr>
          <a:lstStyle/>
          <a:p>
            <a:endParaRPr lang="en-US" b="1"/>
          </a:p>
          <a:p>
            <a:pPr algn="ctr"/>
            <a:r>
              <a:rPr lang="en-US" sz="2800" b="1">
                <a:solidFill>
                  <a:srgbClr val="FFC000"/>
                </a:solidFill>
              </a:rPr>
              <a:t>August Wilson Archive</a:t>
            </a:r>
          </a:p>
          <a:p>
            <a:endParaRPr lang="en-US" sz="1400"/>
          </a:p>
          <a:p>
            <a:r>
              <a:rPr lang="en-US" sz="1400"/>
              <a:t>“We are thrilled to announce we have acquired the archive of the </a:t>
            </a:r>
            <a:r>
              <a:rPr lang="en-US" sz="2000" b="1"/>
              <a:t>late playwright and Pittsburgh native son August Wilson</a:t>
            </a:r>
            <a:r>
              <a:rPr lang="en-US" sz="2000"/>
              <a:t>, </a:t>
            </a:r>
            <a:r>
              <a:rPr lang="en-US" sz="1400"/>
              <a:t>best known for his unprecedented </a:t>
            </a:r>
            <a:r>
              <a:rPr lang="en-US" sz="2000" b="1"/>
              <a:t>American Century Cycle </a:t>
            </a:r>
            <a:r>
              <a:rPr lang="en-US" sz="1400"/>
              <a:t>—ten plays that convey the Black experience in each decade of the 20th century. All ten of the plays have had </a:t>
            </a:r>
            <a:r>
              <a:rPr lang="en-US" sz="2000" b="1"/>
              <a:t>Broadway productions</a:t>
            </a:r>
            <a:r>
              <a:rPr lang="en-US" sz="2000"/>
              <a:t> </a:t>
            </a:r>
            <a:r>
              <a:rPr lang="en-US" sz="1400"/>
              <a:t>and two earned Wilson the </a:t>
            </a:r>
            <a:r>
              <a:rPr lang="en-US" sz="2000" b="1"/>
              <a:t>Pulitzer Prize for Drama.”</a:t>
            </a:r>
            <a:endParaRPr lang="en-US"/>
          </a:p>
          <a:p>
            <a:endParaRPr lang="en-US" sz="2600" b="1" u="sng">
              <a:hlinkClick r:id="rId4" invalidUrl="http://"/>
            </a:endParaRPr>
          </a:p>
          <a:p>
            <a:pPr algn="ctr"/>
            <a:r>
              <a:rPr lang="en-US" sz="2600" b="1" u="sng">
                <a:hlinkClick r:id="rId5">
                  <a:extLst>
                    <a:ext uri="{A12FA001-AC4F-418D-AE19-62706E023703}">
                      <ahyp:hlinkClr xmlns:ahyp="http://schemas.microsoft.com/office/drawing/2018/hyperlinkcolor" val="tx"/>
                    </a:ext>
                  </a:extLst>
                </a:hlinkClick>
              </a:rPr>
              <a:t>August Wilson Archive website </a:t>
            </a:r>
            <a:r>
              <a:rPr lang="en-US" sz="2600"/>
              <a:t>: </a:t>
            </a:r>
          </a:p>
          <a:p>
            <a:pPr algn="ctr"/>
            <a:r>
              <a:rPr lang="en-US" sz="2600">
                <a:hlinkClick r:id="rId5"/>
              </a:rPr>
              <a:t>augustwilson.library.pitt.edu</a:t>
            </a:r>
            <a:endParaRPr lang="en-US" sz="2600"/>
          </a:p>
        </p:txBody>
      </p:sp>
      <p:sp useBgFill="1">
        <p:nvSpPr>
          <p:cNvPr id="12" name="Rectangle 11">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F050C5E7-2F57-41F9-AD49-C5E4C029F365}"/>
              </a:ext>
            </a:extLst>
          </p:cNvPr>
          <p:cNvPicPr>
            <a:picLocks noGrp="1" noChangeAspect="1"/>
          </p:cNvPicPr>
          <p:nvPr>
            <p:ph type="pic" idx="1"/>
          </p:nvPr>
        </p:nvPicPr>
        <p:blipFill rotWithShape="1">
          <a:blip r:embed="rId6"/>
          <a:srcRect t="3826" r="1" b="4076"/>
          <a:stretch/>
        </p:blipFill>
        <p:spPr>
          <a:xfrm>
            <a:off x="7519416" y="10"/>
            <a:ext cx="4672584" cy="6857989"/>
          </a:xfrm>
          <a:prstGeom prst="rect">
            <a:avLst/>
          </a:prstGeom>
        </p:spPr>
      </p:pic>
    </p:spTree>
    <p:extLst>
      <p:ext uri="{BB962C8B-B14F-4D97-AF65-F5344CB8AC3E}">
        <p14:creationId xmlns:p14="http://schemas.microsoft.com/office/powerpoint/2010/main" val="1908455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E41B83-C09C-4859-AB94-511A2C0BB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E05C4E-6F76-43EC-9537-2BA7871BBE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 name="Content Placeholder 2">
            <a:extLst>
              <a:ext uri="{FF2B5EF4-FFF2-40B4-BE49-F238E27FC236}">
                <a16:creationId xmlns:a16="http://schemas.microsoft.com/office/drawing/2014/main" id="{AB95EC4C-0B6F-4839-B1F9-14E3AA2C03D7}"/>
              </a:ext>
            </a:extLst>
          </p:cNvPr>
          <p:cNvSpPr>
            <a:spLocks noGrp="1"/>
          </p:cNvSpPr>
          <p:nvPr>
            <p:ph idx="1"/>
          </p:nvPr>
        </p:nvSpPr>
        <p:spPr>
          <a:xfrm>
            <a:off x="182594" y="1559441"/>
            <a:ext cx="5501637" cy="5608150"/>
          </a:xfrm>
        </p:spPr>
        <p:txBody>
          <a:bodyPr vert="horz" lIns="91440" tIns="45720" rIns="91440" bIns="45720" rtlCol="0" anchor="t">
            <a:normAutofit/>
          </a:bodyPr>
          <a:lstStyle/>
          <a:p>
            <a:pPr marL="0" indent="0" algn="ctr">
              <a:buNone/>
            </a:pPr>
            <a:r>
              <a:rPr lang="en-US" sz="2800" b="1">
                <a:solidFill>
                  <a:srgbClr val="FFC000"/>
                </a:solidFill>
                <a:ea typeface="+mn-lt"/>
                <a:cs typeface="+mn-lt"/>
              </a:rPr>
              <a:t>George A. Romero Archive</a:t>
            </a:r>
            <a:endParaRPr lang="en-US" sz="1600">
              <a:solidFill>
                <a:srgbClr val="FFFFFF"/>
              </a:solidFill>
              <a:ea typeface="+mn-lt"/>
              <a:cs typeface="+mn-lt"/>
            </a:endParaRPr>
          </a:p>
          <a:p>
            <a:pPr marL="0" indent="0">
              <a:lnSpc>
                <a:spcPct val="100000"/>
              </a:lnSpc>
              <a:buNone/>
            </a:pPr>
            <a:r>
              <a:rPr lang="en-US" sz="1200">
                <a:ea typeface="+mn-lt"/>
                <a:cs typeface="+mn-lt"/>
              </a:rPr>
              <a:t>     </a:t>
            </a:r>
            <a:endParaRPr lang="en-US" sz="2000" b="1">
              <a:ea typeface="+mn-lt"/>
              <a:cs typeface="+mn-lt"/>
            </a:endParaRPr>
          </a:p>
          <a:p>
            <a:pPr marL="0" indent="0">
              <a:lnSpc>
                <a:spcPct val="100000"/>
              </a:lnSpc>
              <a:buNone/>
            </a:pPr>
            <a:r>
              <a:rPr lang="en-US" sz="1200">
                <a:ea typeface="+mn-lt"/>
                <a:cs typeface="+mn-lt"/>
              </a:rPr>
              <a:t>  "But what seemed at first to Romero and </a:t>
            </a:r>
            <a:r>
              <a:rPr lang="en-US" sz="1200" err="1">
                <a:ea typeface="+mn-lt"/>
                <a:cs typeface="+mn-lt"/>
              </a:rPr>
              <a:t>Streiner</a:t>
            </a:r>
            <a:r>
              <a:rPr lang="en-US" sz="1200">
                <a:ea typeface="+mn-lt"/>
                <a:cs typeface="+mn-lt"/>
              </a:rPr>
              <a:t> as just colorblind casting took on a whole new significance when, </a:t>
            </a:r>
            <a:r>
              <a:rPr lang="en-US" sz="2000" b="1">
                <a:ea typeface="+mn-lt"/>
                <a:cs typeface="+mn-lt"/>
              </a:rPr>
              <a:t>on the way to New York </a:t>
            </a:r>
            <a:r>
              <a:rPr lang="en-US" sz="1200">
                <a:ea typeface="+mn-lt"/>
                <a:cs typeface="+mn-lt"/>
              </a:rPr>
              <a:t>with a print of the film, now called “Night of the Living Dead,”</a:t>
            </a:r>
            <a:r>
              <a:rPr lang="en-US" sz="1200" b="1">
                <a:ea typeface="+mn-lt"/>
                <a:cs typeface="+mn-lt"/>
              </a:rPr>
              <a:t> </a:t>
            </a:r>
            <a:r>
              <a:rPr lang="en-US" sz="2000" b="1">
                <a:ea typeface="+mn-lt"/>
                <a:cs typeface="+mn-lt"/>
              </a:rPr>
              <a:t>they heard the news that Martin Luther King Jr. had been assassinated.</a:t>
            </a:r>
            <a:endParaRPr lang="en-US" sz="2000" b="1"/>
          </a:p>
          <a:p>
            <a:pPr>
              <a:buNone/>
            </a:pPr>
            <a:endParaRPr lang="en-US" sz="1600">
              <a:ea typeface="+mn-lt"/>
              <a:cs typeface="+mn-lt"/>
            </a:endParaRPr>
          </a:p>
          <a:p>
            <a:pPr marL="0" indent="0">
              <a:lnSpc>
                <a:spcPct val="100000"/>
              </a:lnSpc>
              <a:buNone/>
            </a:pPr>
            <a:r>
              <a:rPr lang="en-US" sz="1800">
                <a:ea typeface="+mn-lt"/>
                <a:cs typeface="+mn-lt"/>
              </a:rPr>
              <a:t>     </a:t>
            </a:r>
            <a:r>
              <a:rPr lang="en-US" sz="1200">
                <a:ea typeface="+mn-lt"/>
                <a:cs typeface="+mn-lt"/>
              </a:rPr>
              <a:t>Romero acknowledged, at that point, this film where the protagonist (spoiler alert), a Black man, is mistaken for a zombie by a white posse and shot dead,</a:t>
            </a:r>
            <a:r>
              <a:rPr lang="en-US" sz="1200" b="1">
                <a:ea typeface="+mn-lt"/>
                <a:cs typeface="+mn-lt"/>
              </a:rPr>
              <a:t> </a:t>
            </a:r>
            <a:r>
              <a:rPr lang="en-US" sz="2000" b="1">
                <a:ea typeface="+mn-lt"/>
                <a:cs typeface="+mn-lt"/>
              </a:rPr>
              <a:t>suddenly became a “Black film.”</a:t>
            </a:r>
            <a:r>
              <a:rPr lang="en-US" sz="1800" b="1">
                <a:ea typeface="+mn-lt"/>
                <a:cs typeface="+mn-lt"/>
              </a:rPr>
              <a:t> -</a:t>
            </a:r>
            <a:r>
              <a:rPr lang="en-US" sz="1200" b="1">
                <a:ea typeface="+mn-lt"/>
                <a:cs typeface="+mn-lt"/>
              </a:rPr>
              <a:t> </a:t>
            </a:r>
            <a:r>
              <a:rPr lang="en-US" sz="1200" b="1" err="1">
                <a:ea typeface="+mn-lt"/>
                <a:cs typeface="+mn-lt"/>
              </a:rPr>
              <a:t>Pittwire</a:t>
            </a:r>
            <a:r>
              <a:rPr lang="en-US" sz="1200" b="1">
                <a:ea typeface="+mn-lt"/>
                <a:cs typeface="+mn-lt"/>
              </a:rPr>
              <a:t>, 12-Feb, 2021.</a:t>
            </a:r>
            <a:endParaRPr lang="en-US" sz="1200" b="1"/>
          </a:p>
          <a:p>
            <a:pPr>
              <a:buNone/>
            </a:pPr>
            <a:endParaRPr lang="en-US" sz="1800" b="1"/>
          </a:p>
          <a:p>
            <a:pPr marL="0" indent="0" algn="ctr">
              <a:buNone/>
            </a:pPr>
            <a:r>
              <a:rPr lang="en-US" sz="2000" b="1">
                <a:hlinkClick r:id="rId4"/>
              </a:rPr>
              <a:t>Film Students Spotlight Pitt Alum</a:t>
            </a:r>
            <a:endParaRPr lang="en-US" sz="2000" b="1">
              <a:ea typeface="+mn-lt"/>
              <a:cs typeface="+mn-lt"/>
            </a:endParaRPr>
          </a:p>
          <a:p>
            <a:pPr marL="0" indent="0" algn="ctr">
              <a:buNone/>
            </a:pPr>
            <a:r>
              <a:rPr lang="en-US" sz="2000" b="1">
                <a:hlinkClick r:id="rId5"/>
              </a:rPr>
              <a:t>Documentary on Duane Jones</a:t>
            </a:r>
            <a:endParaRPr lang="en-US" sz="2000" b="1"/>
          </a:p>
          <a:p>
            <a:pPr marL="0" indent="0">
              <a:buNone/>
            </a:pPr>
            <a:endParaRPr lang="en-US" sz="1600"/>
          </a:p>
        </p:txBody>
      </p:sp>
      <p:pic>
        <p:nvPicPr>
          <p:cNvPr id="4" name="Picture 4" descr="A picture containing person, person, indoor, meal&#10;&#10;Description automatically generated">
            <a:extLst>
              <a:ext uri="{FF2B5EF4-FFF2-40B4-BE49-F238E27FC236}">
                <a16:creationId xmlns:a16="http://schemas.microsoft.com/office/drawing/2014/main" id="{56C9FB54-9459-4593-B76A-3486337CEC3A}"/>
              </a:ext>
            </a:extLst>
          </p:cNvPr>
          <p:cNvPicPr>
            <a:picLocks noChangeAspect="1"/>
          </p:cNvPicPr>
          <p:nvPr/>
        </p:nvPicPr>
        <p:blipFill rotWithShape="1">
          <a:blip r:embed="rId6"/>
          <a:srcRect l="27187" r="9538"/>
          <a:stretch/>
        </p:blipFill>
        <p:spPr>
          <a:xfrm>
            <a:off x="5677189" y="271673"/>
            <a:ext cx="6461614" cy="5472558"/>
          </a:xfrm>
          <a:prstGeom prst="rect">
            <a:avLst/>
          </a:prstGeom>
          <a:ln>
            <a:noFill/>
          </a:ln>
          <a:effectLst>
            <a:softEdge rad="112500"/>
          </a:effectLst>
        </p:spPr>
      </p:pic>
      <p:sp>
        <p:nvSpPr>
          <p:cNvPr id="5" name="TextBox 4">
            <a:extLst>
              <a:ext uri="{FF2B5EF4-FFF2-40B4-BE49-F238E27FC236}">
                <a16:creationId xmlns:a16="http://schemas.microsoft.com/office/drawing/2014/main" id="{B5828256-54AF-46BD-BED0-444DC745A8D1}"/>
              </a:ext>
            </a:extLst>
          </p:cNvPr>
          <p:cNvSpPr txBox="1"/>
          <p:nvPr/>
        </p:nvSpPr>
        <p:spPr>
          <a:xfrm>
            <a:off x="5499172" y="5753761"/>
            <a:ext cx="70120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C000"/>
                </a:solidFill>
                <a:ea typeface="+mn-lt"/>
                <a:cs typeface="+mn-lt"/>
              </a:rPr>
              <a:t>“Pitt alumnus Duane Jones (EDUC ’59) starred as Ben in</a:t>
            </a:r>
          </a:p>
          <a:p>
            <a:pPr algn="ctr"/>
            <a:r>
              <a:rPr lang="en-US" b="1">
                <a:solidFill>
                  <a:srgbClr val="FFC000"/>
                </a:solidFill>
                <a:ea typeface="+mn-lt"/>
                <a:cs typeface="+mn-lt"/>
              </a:rPr>
              <a:t> George Romero’s “Night of the Living Dead.” (ULS, 2021)</a:t>
            </a:r>
            <a:endParaRPr lang="en-US" b="1">
              <a:solidFill>
                <a:srgbClr val="FFC000"/>
              </a:solidFill>
            </a:endParaRPr>
          </a:p>
        </p:txBody>
      </p:sp>
      <p:sp>
        <p:nvSpPr>
          <p:cNvPr id="2" name="Title 1">
            <a:extLst>
              <a:ext uri="{FF2B5EF4-FFF2-40B4-BE49-F238E27FC236}">
                <a16:creationId xmlns:a16="http://schemas.microsoft.com/office/drawing/2014/main" id="{7FA43706-88D1-4E21-956C-D37BACAAA7D2}"/>
              </a:ext>
            </a:extLst>
          </p:cNvPr>
          <p:cNvSpPr>
            <a:spLocks noGrp="1"/>
          </p:cNvSpPr>
          <p:nvPr>
            <p:ph type="title"/>
          </p:nvPr>
        </p:nvSpPr>
        <p:spPr>
          <a:xfrm>
            <a:off x="8927" y="188305"/>
            <a:ext cx="5667820" cy="1068789"/>
          </a:xfrm>
        </p:spPr>
        <p:txBody>
          <a:bodyPr vert="horz" lIns="91440" tIns="45720" rIns="91440" bIns="45720" rtlCol="0" anchor="ctr">
            <a:normAutofit/>
          </a:bodyPr>
          <a:lstStyle/>
          <a:p>
            <a:pPr algn="l"/>
            <a:r>
              <a:rPr lang="en-US" sz="4000" b="1"/>
              <a:t>Special collections</a:t>
            </a:r>
            <a:endParaRPr lang="en-US"/>
          </a:p>
        </p:txBody>
      </p:sp>
    </p:spTree>
    <p:extLst>
      <p:ext uri="{BB962C8B-B14F-4D97-AF65-F5344CB8AC3E}">
        <p14:creationId xmlns:p14="http://schemas.microsoft.com/office/powerpoint/2010/main" val="3474148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70E2-B0E0-454F-8BC2-FBD17C13B8EA}"/>
              </a:ext>
            </a:extLst>
          </p:cNvPr>
          <p:cNvSpPr>
            <a:spLocks noGrp="1"/>
          </p:cNvSpPr>
          <p:nvPr>
            <p:ph type="title"/>
          </p:nvPr>
        </p:nvSpPr>
        <p:spPr>
          <a:xfrm>
            <a:off x="266700" y="1185021"/>
            <a:ext cx="11658600" cy="1056428"/>
          </a:xfrm>
        </p:spPr>
        <p:txBody>
          <a:bodyPr>
            <a:noAutofit/>
          </a:bodyPr>
          <a:lstStyle/>
          <a:p>
            <a:r>
              <a:rPr lang="en-US" sz="4000">
                <a:effectLst/>
                <a:latin typeface="+mn-lt"/>
                <a:ea typeface="Calibri" panose="020F0502020204030204" pitchFamily="34" charset="0"/>
                <a:hlinkClick r:id="rId3">
                  <a:extLst>
                    <a:ext uri="{A12FA001-AC4F-418D-AE19-62706E023703}">
                      <ahyp:hlinkClr xmlns:ahyp="http://schemas.microsoft.com/office/drawing/2018/hyperlinkcolor" val="tx"/>
                    </a:ext>
                  </a:extLst>
                </a:hlinkClick>
              </a:rPr>
              <a:t>Black History Month Virtual Film Series</a:t>
            </a:r>
            <a:endParaRPr lang="en-US" sz="4000">
              <a:latin typeface="+mn-lt"/>
            </a:endParaRPr>
          </a:p>
        </p:txBody>
      </p:sp>
      <p:sp>
        <p:nvSpPr>
          <p:cNvPr id="4" name="Text Placeholder 3">
            <a:extLst>
              <a:ext uri="{FF2B5EF4-FFF2-40B4-BE49-F238E27FC236}">
                <a16:creationId xmlns:a16="http://schemas.microsoft.com/office/drawing/2014/main" id="{A31C9A24-D742-46F5-9CC7-BDD041402143}"/>
              </a:ext>
            </a:extLst>
          </p:cNvPr>
          <p:cNvSpPr>
            <a:spLocks noGrp="1"/>
          </p:cNvSpPr>
          <p:nvPr>
            <p:ph type="body" sz="half" idx="2"/>
          </p:nvPr>
        </p:nvSpPr>
        <p:spPr>
          <a:xfrm>
            <a:off x="266700" y="2815389"/>
            <a:ext cx="11658600" cy="3635633"/>
          </a:xfrm>
        </p:spPr>
        <p:txBody>
          <a:bodyPr vert="horz" lIns="91440" tIns="45720" rIns="91440" bIns="45720" rtlCol="0" anchor="t">
            <a:normAutofit fontScale="85000" lnSpcReduction="10000"/>
          </a:bodyPr>
          <a:lstStyle/>
          <a:p>
            <a:pPr>
              <a:lnSpc>
                <a:spcPct val="100000"/>
              </a:lnSpc>
            </a:pPr>
            <a:r>
              <a:rPr lang="en-US" sz="2600" b="1" i="1">
                <a:solidFill>
                  <a:schemeClr val="tx2"/>
                </a:solidFill>
                <a:effectLst/>
                <a:latin typeface="Arial"/>
                <a:cs typeface="Arial"/>
              </a:rPr>
              <a:t>Moonlight</a:t>
            </a:r>
            <a:r>
              <a:rPr lang="en-US" sz="2600" b="1" i="1">
                <a:solidFill>
                  <a:schemeClr val="tx2"/>
                </a:solidFill>
                <a:latin typeface="Arial"/>
                <a:cs typeface="Arial"/>
              </a:rPr>
              <a:t> </a:t>
            </a:r>
            <a:r>
              <a:rPr lang="en-US" sz="2600" b="1">
                <a:solidFill>
                  <a:schemeClr val="tx2"/>
                </a:solidFill>
                <a:effectLst/>
                <a:latin typeface="Arial"/>
                <a:cs typeface="Arial"/>
              </a:rPr>
              <a:t> </a:t>
            </a:r>
            <a:r>
              <a:rPr lang="en-US" sz="2200" i="0">
                <a:solidFill>
                  <a:schemeClr val="tx2"/>
                </a:solidFill>
                <a:effectLst/>
                <a:latin typeface="Arial"/>
                <a:cs typeface="Arial"/>
              </a:rPr>
              <a:t>(</a:t>
            </a:r>
            <a:r>
              <a:rPr lang="en-US" sz="2200" i="1">
                <a:solidFill>
                  <a:schemeClr val="tx2"/>
                </a:solidFill>
                <a:effectLst/>
                <a:latin typeface="Arial"/>
                <a:cs typeface="Arial"/>
              </a:rPr>
              <a:t>February </a:t>
            </a:r>
            <a:r>
              <a:rPr lang="en-US" sz="2200" b="0" i="1">
                <a:solidFill>
                  <a:schemeClr val="tx2"/>
                </a:solidFill>
                <a:effectLst/>
                <a:latin typeface="Arial"/>
                <a:cs typeface="Arial"/>
              </a:rPr>
              <a:t>18 | 2 - 3 p.m</a:t>
            </a:r>
            <a:r>
              <a:rPr lang="en-US" sz="2200" b="0" i="0">
                <a:solidFill>
                  <a:schemeClr val="tx2"/>
                </a:solidFill>
                <a:effectLst/>
                <a:latin typeface="Arial"/>
                <a:cs typeface="Arial"/>
              </a:rPr>
              <a:t>.)</a:t>
            </a:r>
          </a:p>
          <a:p>
            <a:pPr>
              <a:lnSpc>
                <a:spcPct val="120000"/>
              </a:lnSpc>
            </a:pPr>
            <a:r>
              <a:rPr lang="en-US" sz="2600" b="1" i="1">
                <a:solidFill>
                  <a:schemeClr val="tx2"/>
                </a:solidFill>
                <a:effectLst/>
                <a:latin typeface="Arial"/>
                <a:cs typeface="Arial"/>
              </a:rPr>
              <a:t>Through a Lens Darkly</a:t>
            </a:r>
            <a:r>
              <a:rPr lang="en-US" sz="2600" b="1" i="0">
                <a:solidFill>
                  <a:schemeClr val="tx2"/>
                </a:solidFill>
                <a:effectLst/>
                <a:latin typeface="Arial"/>
                <a:cs typeface="Arial"/>
              </a:rPr>
              <a:t>: </a:t>
            </a:r>
            <a:r>
              <a:rPr lang="en-US" sz="2200" b="1" i="0">
                <a:solidFill>
                  <a:schemeClr val="tx2"/>
                </a:solidFill>
                <a:effectLst/>
                <a:latin typeface="Arial"/>
                <a:cs typeface="Arial"/>
              </a:rPr>
              <a:t>Black Photographers and the Emergence of a People</a:t>
            </a:r>
            <a:r>
              <a:rPr lang="en-US" sz="2600" b="1">
                <a:solidFill>
                  <a:schemeClr val="tx2"/>
                </a:solidFill>
                <a:latin typeface="Arial"/>
                <a:cs typeface="Arial"/>
              </a:rPr>
              <a:t>  </a:t>
            </a:r>
            <a:endParaRPr lang="en-US" sz="2600" b="1" i="0">
              <a:solidFill>
                <a:schemeClr val="tx2"/>
              </a:solidFill>
              <a:effectLst/>
              <a:latin typeface="Arial" panose="020B0604020202020204" pitchFamily="34" charset="0"/>
              <a:cs typeface="Arial" panose="020B0604020202020204" pitchFamily="34" charset="0"/>
            </a:endParaRPr>
          </a:p>
          <a:p>
            <a:pPr>
              <a:lnSpc>
                <a:spcPct val="150000"/>
              </a:lnSpc>
            </a:pPr>
            <a:r>
              <a:rPr lang="en-US" sz="2200">
                <a:solidFill>
                  <a:schemeClr val="tx2"/>
                </a:solidFill>
                <a:latin typeface="Arial"/>
                <a:cs typeface="Arial"/>
              </a:rPr>
              <a:t>                     </a:t>
            </a:r>
            <a:r>
              <a:rPr lang="en-US" sz="2200" i="0">
                <a:solidFill>
                  <a:schemeClr val="tx2"/>
                </a:solidFill>
                <a:effectLst/>
                <a:latin typeface="Arial"/>
                <a:cs typeface="Arial"/>
              </a:rPr>
              <a:t> (</a:t>
            </a:r>
            <a:r>
              <a:rPr lang="en-US" sz="2200" b="0" i="1">
                <a:solidFill>
                  <a:schemeClr val="tx2"/>
                </a:solidFill>
                <a:effectLst/>
                <a:latin typeface="Arial"/>
                <a:cs typeface="Arial"/>
              </a:rPr>
              <a:t>February 22 | 2 - 3 p.m.)</a:t>
            </a:r>
            <a:br>
              <a:rPr lang="en-US" sz="2600" b="0" i="0">
                <a:effectLst/>
                <a:latin typeface="Arial" panose="020B0604020202020204" pitchFamily="34" charset="0"/>
                <a:cs typeface="Arial" panose="020B0604020202020204" pitchFamily="34" charset="0"/>
              </a:rPr>
            </a:br>
            <a:r>
              <a:rPr lang="en-US" sz="2600" b="1" i="1">
                <a:solidFill>
                  <a:schemeClr val="tx2"/>
                </a:solidFill>
                <a:effectLst/>
                <a:latin typeface="Arial"/>
                <a:cs typeface="Arial"/>
              </a:rPr>
              <a:t>Daughters of the Dust</a:t>
            </a:r>
            <a:r>
              <a:rPr lang="en-US" sz="2600" i="1">
                <a:solidFill>
                  <a:schemeClr val="tx2"/>
                </a:solidFill>
                <a:latin typeface="Arial"/>
                <a:cs typeface="Arial"/>
              </a:rPr>
              <a:t>  </a:t>
            </a:r>
            <a:r>
              <a:rPr lang="en-US" sz="2600" b="0" i="0">
                <a:solidFill>
                  <a:schemeClr val="tx2"/>
                </a:solidFill>
                <a:effectLst/>
                <a:latin typeface="Arial"/>
                <a:cs typeface="Arial"/>
              </a:rPr>
              <a:t>(</a:t>
            </a:r>
            <a:r>
              <a:rPr lang="en-US" sz="2200" b="0" i="1">
                <a:solidFill>
                  <a:schemeClr val="tx2"/>
                </a:solidFill>
                <a:effectLst/>
                <a:latin typeface="Arial"/>
                <a:cs typeface="Arial"/>
              </a:rPr>
              <a:t>February 26 | 1 - 2 p.m.)</a:t>
            </a:r>
          </a:p>
          <a:p>
            <a:pPr>
              <a:lnSpc>
                <a:spcPct val="150000"/>
              </a:lnSpc>
            </a:pPr>
            <a:endParaRPr lang="en-US" sz="2200" i="1">
              <a:solidFill>
                <a:schemeClr val="tx2"/>
              </a:solidFill>
              <a:latin typeface="Arial" panose="020B0604020202020204" pitchFamily="34" charset="0"/>
              <a:cs typeface="Arial" panose="020B0604020202020204" pitchFamily="34" charset="0"/>
            </a:endParaRPr>
          </a:p>
          <a:p>
            <a:pPr>
              <a:lnSpc>
                <a:spcPct val="150000"/>
              </a:lnSpc>
            </a:pPr>
            <a:r>
              <a:rPr lang="en-US" sz="2200" b="1">
                <a:solidFill>
                  <a:schemeClr val="tx2"/>
                </a:solidFill>
                <a:latin typeface="Arial"/>
                <a:cs typeface="Arial"/>
              </a:rPr>
              <a:t>                                                                                                                 </a:t>
            </a:r>
            <a:endParaRPr lang="en-US" sz="2200" b="1">
              <a:solidFill>
                <a:schemeClr val="tx2"/>
              </a:solidFill>
              <a:effectLst/>
              <a:latin typeface="Arial" panose="020B0604020202020204" pitchFamily="34" charset="0"/>
              <a:cs typeface="Arial" panose="020B0604020202020204" pitchFamily="34" charset="0"/>
            </a:endParaRPr>
          </a:p>
          <a:p>
            <a:pPr>
              <a:lnSpc>
                <a:spcPct val="150000"/>
              </a:lnSpc>
            </a:pPr>
            <a:r>
              <a:rPr lang="en-US" sz="2200" b="1">
                <a:solidFill>
                  <a:schemeClr val="tx2"/>
                </a:solidFill>
                <a:latin typeface="Arial"/>
                <a:cs typeface="Arial"/>
              </a:rPr>
              <a:t>                                                                                                                                </a:t>
            </a:r>
            <a:r>
              <a:rPr lang="en-US" sz="2800" b="1">
                <a:solidFill>
                  <a:srgbClr val="FFC000"/>
                </a:solidFill>
                <a:latin typeface="Arial"/>
                <a:cs typeface="Arial"/>
              </a:rPr>
              <a:t> </a:t>
            </a:r>
            <a:r>
              <a:rPr lang="en-US" sz="2800" b="1">
                <a:solidFill>
                  <a:srgbClr val="FFC000"/>
                </a:solidFill>
                <a:effectLst/>
                <a:latin typeface="Arial"/>
                <a:cs typeface="Arial"/>
              </a:rPr>
              <a:t> (Calendar.pitt.edu)</a:t>
            </a:r>
          </a:p>
          <a:p>
            <a:pPr>
              <a:lnSpc>
                <a:spcPct val="150000"/>
              </a:lnSpc>
            </a:pPr>
            <a:endParaRPr lang="en-US" sz="2200" b="0" i="0">
              <a:solidFill>
                <a:schemeClr val="tx2"/>
              </a:solidFill>
              <a:effectLst/>
              <a:latin typeface="Arial" panose="020B0604020202020204" pitchFamily="34" charset="0"/>
              <a:cs typeface="Arial" panose="020B0604020202020204" pitchFamily="34" charset="0"/>
            </a:endParaRPr>
          </a:p>
          <a:p>
            <a:endParaRPr lang="en-US"/>
          </a:p>
        </p:txBody>
      </p:sp>
      <p:sp>
        <p:nvSpPr>
          <p:cNvPr id="5" name="Title 1">
            <a:extLst>
              <a:ext uri="{FF2B5EF4-FFF2-40B4-BE49-F238E27FC236}">
                <a16:creationId xmlns:a16="http://schemas.microsoft.com/office/drawing/2014/main" id="{0A3444B1-8249-44B2-80BF-52DD8C68545E}"/>
              </a:ext>
            </a:extLst>
          </p:cNvPr>
          <p:cNvSpPr txBox="1">
            <a:spLocks/>
          </p:cNvSpPr>
          <p:nvPr/>
        </p:nvSpPr>
        <p:spPr>
          <a:xfrm>
            <a:off x="259902" y="217356"/>
            <a:ext cx="2334262" cy="7695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sz="4000" b="1">
                <a:latin typeface="+mn-lt"/>
              </a:rPr>
              <a:t>EVENTs</a:t>
            </a:r>
          </a:p>
        </p:txBody>
      </p:sp>
      <p:pic>
        <p:nvPicPr>
          <p:cNvPr id="7" name="Graphic 6" descr="Video camera outline">
            <a:extLst>
              <a:ext uri="{FF2B5EF4-FFF2-40B4-BE49-F238E27FC236}">
                <a16:creationId xmlns:a16="http://schemas.microsoft.com/office/drawing/2014/main" id="{F084C47A-D9DA-43FD-8736-D469A4B848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V="1">
            <a:off x="9266132" y="4182047"/>
            <a:ext cx="2058136" cy="1702000"/>
          </a:xfrm>
          <a:prstGeom prst="rect">
            <a:avLst/>
          </a:prstGeom>
        </p:spPr>
      </p:pic>
    </p:spTree>
    <p:extLst>
      <p:ext uri="{BB962C8B-B14F-4D97-AF65-F5344CB8AC3E}">
        <p14:creationId xmlns:p14="http://schemas.microsoft.com/office/powerpoint/2010/main" val="2506101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85AF4E57-CF15-4F6F-A9DF-70E6FFA918B7}"/>
              </a:ext>
            </a:extLst>
          </p:cNvPr>
          <p:cNvSpPr>
            <a:spLocks noGrp="1"/>
          </p:cNvSpPr>
          <p:nvPr>
            <p:ph type="title"/>
          </p:nvPr>
        </p:nvSpPr>
        <p:spPr>
          <a:xfrm>
            <a:off x="178601" y="1205531"/>
            <a:ext cx="6404343" cy="1293028"/>
          </a:xfrm>
        </p:spPr>
        <p:txBody>
          <a:bodyPr vert="horz" lIns="91440" tIns="45720" rIns="91440" bIns="45720" rtlCol="0" anchor="ctr">
            <a:normAutofit/>
          </a:bodyPr>
          <a:lstStyle/>
          <a:p>
            <a:r>
              <a:rPr lang="en-US" sz="4000" u="sng"/>
              <a:t>African American Read-in</a:t>
            </a:r>
          </a:p>
        </p:txBody>
      </p:sp>
      <p:sp>
        <p:nvSpPr>
          <p:cNvPr id="4" name="Text Placeholder 3">
            <a:extLst>
              <a:ext uri="{FF2B5EF4-FFF2-40B4-BE49-F238E27FC236}">
                <a16:creationId xmlns:a16="http://schemas.microsoft.com/office/drawing/2014/main" id="{5DCC6235-59F0-459F-B539-88081333F9A5}"/>
              </a:ext>
            </a:extLst>
          </p:cNvPr>
          <p:cNvSpPr>
            <a:spLocks noGrp="1"/>
          </p:cNvSpPr>
          <p:nvPr>
            <p:ph type="body" sz="half" idx="2"/>
          </p:nvPr>
        </p:nvSpPr>
        <p:spPr>
          <a:xfrm>
            <a:off x="178603" y="2929822"/>
            <a:ext cx="7005920" cy="2804321"/>
          </a:xfrm>
        </p:spPr>
        <p:txBody>
          <a:bodyPr vert="horz" lIns="91440" tIns="45720" rIns="91440" bIns="45720" rtlCol="0" anchor="t">
            <a:normAutofit/>
          </a:bodyPr>
          <a:lstStyle/>
          <a:p>
            <a:pPr marL="342900" indent="-228600">
              <a:buFont typeface="Arial" panose="020B0604020202020204" pitchFamily="34" charset="0"/>
              <a:buChar char="•"/>
            </a:pPr>
            <a:r>
              <a:rPr lang="en-US" sz="2400" b="1"/>
              <a:t>Thursday, February 18  (10 - 11 a.m. ET. )</a:t>
            </a:r>
            <a:endParaRPr lang="en-US" sz="2400"/>
          </a:p>
          <a:p>
            <a:pPr marL="342900" indent="-228600">
              <a:buFont typeface="Arial" panose="020B0604020202020204" pitchFamily="34" charset="0"/>
              <a:buChar char="•"/>
            </a:pPr>
            <a:r>
              <a:rPr lang="en-US" sz="2400" b="1"/>
              <a:t>Live-streamed: </a:t>
            </a:r>
            <a:r>
              <a:rPr lang="en-US" sz="2400" b="1">
                <a:hlinkClick r:id="rId4"/>
              </a:rPr>
              <a:t>YouTube channel</a:t>
            </a:r>
            <a:r>
              <a:rPr lang="en-US" sz="2400"/>
              <a:t>.</a:t>
            </a:r>
          </a:p>
          <a:p>
            <a:pPr marL="342900" indent="-228600">
              <a:buFont typeface="Arial" panose="020B0604020202020204" pitchFamily="34" charset="0"/>
              <a:buChar char="•"/>
            </a:pPr>
            <a:r>
              <a:rPr lang="en-US" sz="2400"/>
              <a:t>No registration is required. </a:t>
            </a:r>
          </a:p>
          <a:p>
            <a:pPr marL="342900" indent="-228600">
              <a:buChar char="•"/>
            </a:pPr>
            <a:endParaRPr lang="en-US"/>
          </a:p>
          <a:p>
            <a:pPr algn="ctr"/>
            <a:r>
              <a:rPr lang="en-US" sz="2800" b="1">
                <a:solidFill>
                  <a:srgbClr val="FF0000"/>
                </a:solidFill>
                <a:latin typeface="Cambria"/>
              </a:rPr>
              <a:t>Join us to hear literary selections </a:t>
            </a:r>
          </a:p>
          <a:p>
            <a:pPr algn="ctr"/>
            <a:r>
              <a:rPr lang="en-US" sz="2800" b="1">
                <a:solidFill>
                  <a:srgbClr val="FF0000"/>
                </a:solidFill>
                <a:latin typeface="Cambria"/>
              </a:rPr>
              <a:t>from African American authors.</a:t>
            </a:r>
            <a:endParaRPr lang="en-US" sz="2800">
              <a:latin typeface="Cambria"/>
            </a:endParaRPr>
          </a:p>
        </p:txBody>
      </p:sp>
      <p:sp useBgFill="1">
        <p:nvSpPr>
          <p:cNvPr id="16" name="Rectangle 15">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text, person, indoor, working&#10;&#10;Description automatically generated">
            <a:extLst>
              <a:ext uri="{FF2B5EF4-FFF2-40B4-BE49-F238E27FC236}">
                <a16:creationId xmlns:a16="http://schemas.microsoft.com/office/drawing/2014/main" id="{2A2C599C-2495-47AF-B062-50BE07A399E1}"/>
              </a:ext>
            </a:extLst>
          </p:cNvPr>
          <p:cNvPicPr>
            <a:picLocks noChangeAspect="1"/>
          </p:cNvPicPr>
          <p:nvPr/>
        </p:nvPicPr>
        <p:blipFill rotWithShape="1">
          <a:blip r:embed="rId5"/>
          <a:srcRect l="14790" r="17077"/>
          <a:stretch/>
        </p:blipFill>
        <p:spPr>
          <a:xfrm>
            <a:off x="7198574" y="10"/>
            <a:ext cx="4993426" cy="6857989"/>
          </a:xfrm>
          <a:prstGeom prst="rect">
            <a:avLst/>
          </a:prstGeom>
        </p:spPr>
      </p:pic>
      <p:sp>
        <p:nvSpPr>
          <p:cNvPr id="7" name="Title 1">
            <a:extLst>
              <a:ext uri="{FF2B5EF4-FFF2-40B4-BE49-F238E27FC236}">
                <a16:creationId xmlns:a16="http://schemas.microsoft.com/office/drawing/2014/main" id="{6BC7E10F-7D78-4105-BC6A-96F5B7A7554D}"/>
              </a:ext>
            </a:extLst>
          </p:cNvPr>
          <p:cNvSpPr txBox="1">
            <a:spLocks/>
          </p:cNvSpPr>
          <p:nvPr/>
        </p:nvSpPr>
        <p:spPr>
          <a:xfrm>
            <a:off x="183727" y="337672"/>
            <a:ext cx="2334262" cy="7695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spcAft>
                <a:spcPts val="600"/>
              </a:spcAft>
            </a:pPr>
            <a:r>
              <a:rPr lang="en-US" sz="4000" b="1">
                <a:latin typeface="+mn-lt"/>
              </a:rPr>
              <a:t>EVENTs</a:t>
            </a:r>
          </a:p>
        </p:txBody>
      </p:sp>
      <p:sp>
        <p:nvSpPr>
          <p:cNvPr id="3" name="TextBox 2">
            <a:extLst>
              <a:ext uri="{FF2B5EF4-FFF2-40B4-BE49-F238E27FC236}">
                <a16:creationId xmlns:a16="http://schemas.microsoft.com/office/drawing/2014/main" id="{93583FB5-A71B-4E2D-8B8D-5A77C8FA7091}"/>
              </a:ext>
            </a:extLst>
          </p:cNvPr>
          <p:cNvSpPr txBox="1"/>
          <p:nvPr/>
        </p:nvSpPr>
        <p:spPr>
          <a:xfrm>
            <a:off x="6909760" y="6205269"/>
            <a:ext cx="35627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Image from ncte</a:t>
            </a:r>
            <a:r>
              <a:rPr lang="en-US">
                <a:solidFill>
                  <a:schemeClr val="bg1"/>
                </a:solidFill>
                <a:ea typeface="+mn-lt"/>
                <a:cs typeface="+mn-lt"/>
              </a:rPr>
              <a:t>.org/resources 2021.</a:t>
            </a:r>
            <a:endParaRPr lang="en-US">
              <a:solidFill>
                <a:schemeClr val="bg1"/>
              </a:solidFill>
            </a:endParaRPr>
          </a:p>
        </p:txBody>
      </p:sp>
    </p:spTree>
    <p:extLst>
      <p:ext uri="{BB962C8B-B14F-4D97-AF65-F5344CB8AC3E}">
        <p14:creationId xmlns:p14="http://schemas.microsoft.com/office/powerpoint/2010/main" val="2285389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1" name="Rectangle 10">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graphicFrame>
        <p:nvGraphicFramePr>
          <p:cNvPr id="17" name="Text Placeholder 3">
            <a:extLst>
              <a:ext uri="{FF2B5EF4-FFF2-40B4-BE49-F238E27FC236}">
                <a16:creationId xmlns:a16="http://schemas.microsoft.com/office/drawing/2014/main" id="{1CAF559B-7A59-421C-B501-6107C877FDC8}"/>
              </a:ext>
            </a:extLst>
          </p:cNvPr>
          <p:cNvGraphicFramePr/>
          <p:nvPr/>
        </p:nvGraphicFramePr>
        <p:xfrm>
          <a:off x="3932356" y="975504"/>
          <a:ext cx="7454077" cy="46824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5616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13DA-4889-4398-BE9D-270B7A394B6B}"/>
              </a:ext>
            </a:extLst>
          </p:cNvPr>
          <p:cNvSpPr>
            <a:spLocks noGrp="1"/>
          </p:cNvSpPr>
          <p:nvPr>
            <p:ph type="title"/>
          </p:nvPr>
        </p:nvSpPr>
        <p:spPr>
          <a:xfrm>
            <a:off x="452934" y="345225"/>
            <a:ext cx="4739640" cy="780691"/>
          </a:xfrm>
        </p:spPr>
        <p:txBody>
          <a:bodyPr>
            <a:normAutofit/>
          </a:bodyPr>
          <a:lstStyle/>
          <a:p>
            <a:r>
              <a:rPr lang="en-US" sz="4000" b="1"/>
              <a:t>Have a request?</a:t>
            </a:r>
            <a:endParaRPr lang="en-US" sz="4000"/>
          </a:p>
        </p:txBody>
      </p:sp>
      <p:sp>
        <p:nvSpPr>
          <p:cNvPr id="4" name="Text Placeholder 3">
            <a:extLst>
              <a:ext uri="{FF2B5EF4-FFF2-40B4-BE49-F238E27FC236}">
                <a16:creationId xmlns:a16="http://schemas.microsoft.com/office/drawing/2014/main" id="{DB1DAB16-D5D3-4643-96F0-73C5A83D87D8}"/>
              </a:ext>
            </a:extLst>
          </p:cNvPr>
          <p:cNvSpPr>
            <a:spLocks noGrp="1"/>
          </p:cNvSpPr>
          <p:nvPr>
            <p:ph type="body" sz="half" idx="2"/>
          </p:nvPr>
        </p:nvSpPr>
        <p:spPr>
          <a:xfrm>
            <a:off x="3532517" y="1615935"/>
            <a:ext cx="7333315" cy="4891494"/>
          </a:xfrm>
        </p:spPr>
        <p:txBody>
          <a:bodyPr vert="horz" lIns="91440" tIns="45720" rIns="91440" bIns="45720" rtlCol="0" anchor="t">
            <a:normAutofit/>
          </a:bodyPr>
          <a:lstStyle/>
          <a:p>
            <a:r>
              <a:rPr lang="en-US" sz="2400" b="1" i="1">
                <a:solidFill>
                  <a:srgbClr val="FFC000"/>
                </a:solidFill>
              </a:rPr>
              <a:t>Contact a librarian:</a:t>
            </a:r>
          </a:p>
          <a:p>
            <a:endParaRPr lang="en-US"/>
          </a:p>
          <a:p>
            <a:r>
              <a:rPr lang="en-US" sz="2800" b="1"/>
              <a:t>Kimberly Bailey</a:t>
            </a:r>
          </a:p>
          <a:p>
            <a:r>
              <a:rPr lang="en-US" sz="2800"/>
              <a:t>	</a:t>
            </a:r>
            <a:r>
              <a:rPr lang="en-US" sz="2800">
                <a:hlinkClick r:id="rId3"/>
              </a:rPr>
              <a:t>hanold@pitt.edu</a:t>
            </a:r>
          </a:p>
          <a:p>
            <a:endParaRPr lang="en-US" sz="2800"/>
          </a:p>
          <a:p>
            <a:r>
              <a:rPr lang="en-US" sz="2800" b="1"/>
              <a:t>Catherine Baldwin</a:t>
            </a:r>
          </a:p>
          <a:p>
            <a:r>
              <a:rPr lang="en-US" sz="2800"/>
              <a:t>	</a:t>
            </a:r>
            <a:r>
              <a:rPr lang="en-US" sz="2800">
                <a:hlinkClick r:id="rId4"/>
              </a:rPr>
              <a:t>cab137@pitt.edu</a:t>
            </a:r>
          </a:p>
          <a:p>
            <a:endParaRPr lang="en-US" sz="2800"/>
          </a:p>
          <a:p>
            <a:r>
              <a:rPr lang="en-US" sz="2800" b="1"/>
              <a:t>Marietta Frank</a:t>
            </a:r>
          </a:p>
          <a:p>
            <a:r>
              <a:rPr lang="en-US" sz="2800"/>
              <a:t>	</a:t>
            </a:r>
            <a:r>
              <a:rPr lang="en-US" sz="2800">
                <a:hlinkClick r:id="rId5"/>
              </a:rPr>
              <a:t>Marietta@pitt.edu</a:t>
            </a:r>
          </a:p>
          <a:p>
            <a:endParaRPr lang="en-US" sz="2800"/>
          </a:p>
        </p:txBody>
      </p:sp>
    </p:spTree>
    <p:extLst>
      <p:ext uri="{BB962C8B-B14F-4D97-AF65-F5344CB8AC3E}">
        <p14:creationId xmlns:p14="http://schemas.microsoft.com/office/powerpoint/2010/main" val="235826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8BF3C-2556-460A-B180-43312003EF53}"/>
              </a:ext>
            </a:extLst>
          </p:cNvPr>
          <p:cNvSpPr>
            <a:spLocks noGrp="1"/>
          </p:cNvSpPr>
          <p:nvPr>
            <p:ph type="title"/>
          </p:nvPr>
        </p:nvSpPr>
        <p:spPr>
          <a:xfrm>
            <a:off x="443752" y="229230"/>
            <a:ext cx="3316818" cy="708828"/>
          </a:xfrm>
        </p:spPr>
        <p:txBody>
          <a:bodyPr>
            <a:normAutofit/>
          </a:bodyPr>
          <a:lstStyle/>
          <a:p>
            <a:pPr algn="l"/>
            <a:r>
              <a:rPr lang="en-US" b="1"/>
              <a:t>References</a:t>
            </a:r>
          </a:p>
        </p:txBody>
      </p:sp>
      <p:sp>
        <p:nvSpPr>
          <p:cNvPr id="3" name="Content Placeholder 2">
            <a:extLst>
              <a:ext uri="{FF2B5EF4-FFF2-40B4-BE49-F238E27FC236}">
                <a16:creationId xmlns:a16="http://schemas.microsoft.com/office/drawing/2014/main" id="{A4D62FA5-B5DF-477D-93A8-018AB6367ED1}"/>
              </a:ext>
            </a:extLst>
          </p:cNvPr>
          <p:cNvSpPr>
            <a:spLocks noGrp="1"/>
          </p:cNvSpPr>
          <p:nvPr>
            <p:ph idx="1"/>
          </p:nvPr>
        </p:nvSpPr>
        <p:spPr>
          <a:xfrm>
            <a:off x="443921" y="839698"/>
            <a:ext cx="11566543" cy="5848576"/>
          </a:xfrm>
        </p:spPr>
        <p:txBody>
          <a:bodyPr vert="horz" lIns="91440" tIns="45720" rIns="91440" bIns="45720" rtlCol="0" anchor="t">
            <a:noAutofit/>
          </a:bodyPr>
          <a:lstStyle/>
          <a:p>
            <a:pPr indent="-457200">
              <a:lnSpc>
                <a:spcPct val="200000"/>
              </a:lnSpc>
              <a:spcBef>
                <a:spcPts val="0"/>
              </a:spcBef>
              <a:buNone/>
            </a:pPr>
            <a:endParaRPr lang="en-US" sz="1300" dirty="0">
              <a:ea typeface="+mn-lt"/>
              <a:cs typeface="+mn-lt"/>
            </a:endParaRPr>
          </a:p>
          <a:p>
            <a:pPr indent="-457200">
              <a:lnSpc>
                <a:spcPct val="200000"/>
              </a:lnSpc>
              <a:spcBef>
                <a:spcPts val="0"/>
              </a:spcBef>
              <a:buNone/>
            </a:pPr>
            <a:r>
              <a:rPr lang="en-US" sz="1300" dirty="0">
                <a:ea typeface="+mn-lt"/>
                <a:cs typeface="+mn-lt"/>
              </a:rPr>
              <a:t>The Afro-American. (1919, January 10).  [Screenshot of The Afro-American].  ProQuest Historical Newspapers: The Baltimore Afro-American.</a:t>
            </a:r>
            <a:endParaRPr lang="en-US" dirty="0"/>
          </a:p>
          <a:p>
            <a:pPr indent="-457200">
              <a:lnSpc>
                <a:spcPct val="200000"/>
              </a:lnSpc>
              <a:spcBef>
                <a:spcPts val="0"/>
              </a:spcBef>
              <a:buNone/>
            </a:pPr>
            <a:r>
              <a:rPr lang="en-US" sz="1300" dirty="0">
                <a:ea typeface="+mn-lt"/>
                <a:cs typeface="+mn-lt"/>
              </a:rPr>
              <a:t>August Wilson Archive. (February 2021). augustwilson.library.pitt.edu</a:t>
            </a:r>
          </a:p>
          <a:p>
            <a:pPr indent="-457200">
              <a:lnSpc>
                <a:spcPct val="200000"/>
              </a:lnSpc>
              <a:spcBef>
                <a:spcPts val="0"/>
              </a:spcBef>
              <a:buNone/>
            </a:pPr>
            <a:r>
              <a:rPr lang="en-US" sz="1300" dirty="0">
                <a:ea typeface="+mn-lt"/>
                <a:cs typeface="+mn-lt"/>
              </a:rPr>
              <a:t>Black History Month Virtual Film Series. (2021, February 12).  </a:t>
            </a:r>
            <a:r>
              <a:rPr lang="en-US" sz="1300" i="1" dirty="0">
                <a:ea typeface="+mn-lt"/>
                <a:cs typeface="+mn-lt"/>
              </a:rPr>
              <a:t>ULS Weekly.</a:t>
            </a:r>
            <a:r>
              <a:rPr lang="en-US" sz="1300" dirty="0"/>
              <a:t>  </a:t>
            </a:r>
          </a:p>
          <a:p>
            <a:pPr>
              <a:lnSpc>
                <a:spcPct val="150000"/>
              </a:lnSpc>
              <a:buNone/>
            </a:pPr>
            <a:r>
              <a:rPr lang="en-US" sz="1300" dirty="0">
                <a:ea typeface="+mn-lt"/>
                <a:cs typeface="+mn-lt"/>
              </a:rPr>
              <a:t>5th of July Resource Center for Self-Determination &amp; Freedom, </a:t>
            </a:r>
            <a:r>
              <a:rPr lang="en-US" sz="1300" dirty="0" err="1">
                <a:ea typeface="+mn-lt"/>
                <a:cs typeface="+mn-lt"/>
              </a:rPr>
              <a:t>Weeksville</a:t>
            </a:r>
            <a:r>
              <a:rPr lang="en-US" sz="1300" dirty="0">
                <a:ea typeface="+mn-lt"/>
                <a:cs typeface="+mn-lt"/>
              </a:rPr>
              <a:t> Heritage Center. (n.d.). Framed print of ‘Distinguished Colored Men’ above mantel [Image].  Adam Matthew Digital. African American Communities. http://www.aac.amdigital.co.uk.pitt.idm.oclc.org/ImageGallery/Image /WHC_1700_100_13/0</a:t>
            </a:r>
          </a:p>
          <a:p>
            <a:pPr indent="-457200">
              <a:lnSpc>
                <a:spcPct val="200000"/>
              </a:lnSpc>
              <a:spcBef>
                <a:spcPts val="0"/>
              </a:spcBef>
              <a:buNone/>
            </a:pPr>
            <a:r>
              <a:rPr lang="en-US" sz="1300" dirty="0">
                <a:ea typeface="+mn-lt"/>
                <a:cs typeface="+mn-lt"/>
              </a:rPr>
              <a:t>Film students spotlight Pitt alum's iconic role in 'Night of the Living Dead." (2021, February 12).</a:t>
            </a:r>
            <a:r>
              <a:rPr lang="en-US" sz="1300" i="1" dirty="0">
                <a:ea typeface="+mn-lt"/>
                <a:cs typeface="+mn-lt"/>
              </a:rPr>
              <a:t> </a:t>
            </a:r>
            <a:r>
              <a:rPr lang="en-US" sz="1300" i="1" dirty="0" err="1">
                <a:ea typeface="+mn-lt"/>
                <a:cs typeface="+mn-lt"/>
              </a:rPr>
              <a:t>Pittwire</a:t>
            </a:r>
            <a:r>
              <a:rPr lang="en-US" sz="1300" i="1" dirty="0">
                <a:ea typeface="+mn-lt"/>
                <a:cs typeface="+mn-lt"/>
              </a:rPr>
              <a:t>. </a:t>
            </a:r>
            <a:r>
              <a:rPr lang="en-US" sz="1300" dirty="0">
                <a:ea typeface="+mn-lt"/>
                <a:cs typeface="+mn-lt"/>
              </a:rPr>
              <a:t>pittwire.pitt.edu/news/film-students-spotlight-pitt-alum-s-iconic-role-night-living-dead</a:t>
            </a:r>
          </a:p>
          <a:p>
            <a:pPr>
              <a:buNone/>
            </a:pPr>
            <a:r>
              <a:rPr lang="en-US" sz="1300" dirty="0">
                <a:ea typeface="+mn-lt"/>
                <a:cs typeface="+mn-lt"/>
              </a:rPr>
              <a:t>Freedom's Journal. (1829, February 26). [Screenshot of Freedom's Journal].  African American Newspapers: The Nineteenth Century.</a:t>
            </a:r>
          </a:p>
          <a:p>
            <a:pPr indent="-457200">
              <a:lnSpc>
                <a:spcPct val="200000"/>
              </a:lnSpc>
              <a:spcBef>
                <a:spcPts val="0"/>
              </a:spcBef>
              <a:buNone/>
            </a:pPr>
            <a:r>
              <a:rPr lang="en-US" sz="1300" dirty="0">
                <a:ea typeface="+mn-lt"/>
                <a:cs typeface="+mn-lt"/>
              </a:rPr>
              <a:t>Johnson, G. D. (1918).  Glamour. In </a:t>
            </a:r>
            <a:r>
              <a:rPr lang="en-US" sz="1300" i="1" dirty="0">
                <a:ea typeface="+mn-lt"/>
                <a:cs typeface="+mn-lt"/>
              </a:rPr>
              <a:t>The Heart Of a Woman, and Other Poems </a:t>
            </a:r>
            <a:r>
              <a:rPr lang="en-US" sz="1300" dirty="0">
                <a:ea typeface="+mn-lt"/>
                <a:cs typeface="+mn-lt"/>
              </a:rPr>
              <a:t>(p. 59)</a:t>
            </a:r>
            <a:r>
              <a:rPr lang="en-US" sz="1300" i="1" dirty="0">
                <a:ea typeface="+mn-lt"/>
                <a:cs typeface="+mn-lt"/>
              </a:rPr>
              <a:t>. </a:t>
            </a:r>
            <a:r>
              <a:rPr lang="en-US" sz="1300" dirty="0">
                <a:ea typeface="+mn-lt"/>
                <a:cs typeface="+mn-lt"/>
              </a:rPr>
              <a:t>Boston.   http://pitt.idm.oclc.org/login?url=https://www-proquest-com.pitt.idm.oclc.org/books/glamour/docview/2148066132/se-2?accountid=14709 </a:t>
            </a:r>
          </a:p>
          <a:p>
            <a:pPr indent="-457200">
              <a:lnSpc>
                <a:spcPct val="200000"/>
              </a:lnSpc>
              <a:spcBef>
                <a:spcPts val="0"/>
              </a:spcBef>
              <a:buNone/>
            </a:pPr>
            <a:r>
              <a:rPr lang="en-US" sz="1300" dirty="0">
                <a:ea typeface="+mn-lt"/>
                <a:cs typeface="+mn-lt"/>
              </a:rPr>
              <a:t>Lewis, J. J. (2020, December 20).  Biography of Georgia Douglas Johnson, Harlem Renaissance Writer.   https://www.thoughtco.com/georgia-douglas-johnson-3529263</a:t>
            </a:r>
          </a:p>
          <a:p>
            <a:pPr indent="-457200">
              <a:lnSpc>
                <a:spcPct val="200000"/>
              </a:lnSpc>
              <a:spcBef>
                <a:spcPts val="0"/>
              </a:spcBef>
              <a:buNone/>
            </a:pPr>
            <a:endParaRPr lang="en-US" sz="1200" dirty="0">
              <a:ea typeface="+mn-lt"/>
              <a:cs typeface="+mn-lt"/>
            </a:endParaRPr>
          </a:p>
        </p:txBody>
      </p:sp>
    </p:spTree>
    <p:extLst>
      <p:ext uri="{BB962C8B-B14F-4D97-AF65-F5344CB8AC3E}">
        <p14:creationId xmlns:p14="http://schemas.microsoft.com/office/powerpoint/2010/main" val="233185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44E53D-EF94-4504-A898-39C5CF1334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extBox 1">
            <a:extLst>
              <a:ext uri="{FF2B5EF4-FFF2-40B4-BE49-F238E27FC236}">
                <a16:creationId xmlns:a16="http://schemas.microsoft.com/office/drawing/2014/main" id="{8D7D4174-7E17-4086-A7D1-C2E05E8C7740}"/>
              </a:ext>
            </a:extLst>
          </p:cNvPr>
          <p:cNvSpPr txBox="1"/>
          <p:nvPr/>
        </p:nvSpPr>
        <p:spPr>
          <a:xfrm>
            <a:off x="5348376" y="2374"/>
            <a:ext cx="6560390" cy="172434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defTabSz="914400">
              <a:lnSpc>
                <a:spcPct val="90000"/>
              </a:lnSpc>
              <a:spcBef>
                <a:spcPct val="0"/>
              </a:spcBef>
              <a:spcAft>
                <a:spcPts val="600"/>
              </a:spcAft>
            </a:pPr>
            <a:r>
              <a:rPr lang="en-US" sz="3000" b="1" cap="all">
                <a:latin typeface="+mj-lt"/>
                <a:ea typeface="+mj-ea"/>
                <a:cs typeface="+mj-cs"/>
              </a:rPr>
              <a:t>Curriculum Resource Center: </a:t>
            </a:r>
            <a:endParaRPr lang="en-US" sz="3000" cap="all">
              <a:latin typeface="+mj-lt"/>
              <a:ea typeface="+mj-ea"/>
              <a:cs typeface="+mj-cs"/>
            </a:endParaRPr>
          </a:p>
          <a:p>
            <a:pPr algn="r" defTabSz="914400">
              <a:lnSpc>
                <a:spcPct val="90000"/>
              </a:lnSpc>
              <a:spcBef>
                <a:spcPct val="0"/>
              </a:spcBef>
              <a:spcAft>
                <a:spcPts val="600"/>
              </a:spcAft>
            </a:pPr>
            <a:r>
              <a:rPr lang="en-US" sz="3000" b="1" cap="all">
                <a:latin typeface="+mj-lt"/>
                <a:ea typeface="+mj-ea"/>
                <a:cs typeface="+mj-cs"/>
              </a:rPr>
              <a:t>Hanley Library</a:t>
            </a:r>
            <a:r>
              <a:rPr lang="en-US" sz="2500" b="1" cap="all">
                <a:latin typeface="+mj-lt"/>
                <a:ea typeface="+mj-ea"/>
                <a:cs typeface="+mj-cs"/>
              </a:rPr>
              <a:t> </a:t>
            </a:r>
            <a:endParaRPr lang="en-US" sz="2500" cap="all">
              <a:latin typeface="+mj-lt"/>
              <a:ea typeface="+mj-ea"/>
              <a:cs typeface="+mj-cs"/>
            </a:endParaRPr>
          </a:p>
        </p:txBody>
      </p:sp>
      <p:sp>
        <p:nvSpPr>
          <p:cNvPr id="14" name="Rounded Rectangle 12">
            <a:extLst>
              <a:ext uri="{FF2B5EF4-FFF2-40B4-BE49-F238E27FC236}">
                <a16:creationId xmlns:a16="http://schemas.microsoft.com/office/drawing/2014/main" id="{64F83CAE-BEEF-418D-A630-A27875897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832474"/>
            <a:ext cx="2306523" cy="2202533"/>
          </a:xfrm>
          <a:prstGeom prst="roundRect">
            <a:avLst>
              <a:gd name="adj" fmla="val 3468"/>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10;&#10;Description automatically generated">
            <a:extLst>
              <a:ext uri="{FF2B5EF4-FFF2-40B4-BE49-F238E27FC236}">
                <a16:creationId xmlns:a16="http://schemas.microsoft.com/office/drawing/2014/main" id="{6428309B-FD0D-424F-9F3D-269994BA6952}"/>
              </a:ext>
            </a:extLst>
          </p:cNvPr>
          <p:cNvPicPr>
            <a:picLocks noChangeAspect="1"/>
          </p:cNvPicPr>
          <p:nvPr/>
        </p:nvPicPr>
        <p:blipFill>
          <a:blip r:embed="rId4"/>
          <a:stretch>
            <a:fillRect/>
          </a:stretch>
        </p:blipFill>
        <p:spPr>
          <a:xfrm>
            <a:off x="1140459" y="1060488"/>
            <a:ext cx="1397203" cy="1746504"/>
          </a:xfrm>
          <a:prstGeom prst="rect">
            <a:avLst/>
          </a:prstGeom>
        </p:spPr>
      </p:pic>
      <p:sp>
        <p:nvSpPr>
          <p:cNvPr id="16" name="Rounded Rectangle 13">
            <a:extLst>
              <a:ext uri="{FF2B5EF4-FFF2-40B4-BE49-F238E27FC236}">
                <a16:creationId xmlns:a16="http://schemas.microsoft.com/office/drawing/2014/main" id="{0D20B2AE-C222-4A01-ABDB-FE5D21C90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3195751"/>
            <a:ext cx="2306523" cy="2861634"/>
          </a:xfrm>
          <a:prstGeom prst="roundRect">
            <a:avLst>
              <a:gd name="adj" fmla="val 2226"/>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text&#10;&#10;Description automatically generated">
            <a:extLst>
              <a:ext uri="{FF2B5EF4-FFF2-40B4-BE49-F238E27FC236}">
                <a16:creationId xmlns:a16="http://schemas.microsoft.com/office/drawing/2014/main" id="{A104963A-2EB4-4A90-8751-F561BDD71280}"/>
              </a:ext>
            </a:extLst>
          </p:cNvPr>
          <p:cNvPicPr>
            <a:picLocks noChangeAspect="1"/>
          </p:cNvPicPr>
          <p:nvPr/>
        </p:nvPicPr>
        <p:blipFill>
          <a:blip r:embed="rId5"/>
          <a:stretch>
            <a:fillRect/>
          </a:stretch>
        </p:blipFill>
        <p:spPr>
          <a:xfrm>
            <a:off x="1009380" y="3424132"/>
            <a:ext cx="1659361" cy="2404872"/>
          </a:xfrm>
          <a:prstGeom prst="rect">
            <a:avLst/>
          </a:prstGeom>
        </p:spPr>
      </p:pic>
      <p:sp>
        <p:nvSpPr>
          <p:cNvPr id="18" name="Rounded Rectangle 19">
            <a:extLst>
              <a:ext uri="{FF2B5EF4-FFF2-40B4-BE49-F238E27FC236}">
                <a16:creationId xmlns:a16="http://schemas.microsoft.com/office/drawing/2014/main" id="{E82CEFCF-DEC8-467C-80FD-54E754D83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1182" y="841555"/>
            <a:ext cx="2306523" cy="2861634"/>
          </a:xfrm>
          <a:prstGeom prst="roundRect">
            <a:avLst>
              <a:gd name="adj" fmla="val 2226"/>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text&#10;&#10;Description automatically generated">
            <a:extLst>
              <a:ext uri="{FF2B5EF4-FFF2-40B4-BE49-F238E27FC236}">
                <a16:creationId xmlns:a16="http://schemas.microsoft.com/office/drawing/2014/main" id="{21FAAB89-98C8-467A-9F1C-C4FDA6B28C1D}"/>
              </a:ext>
            </a:extLst>
          </p:cNvPr>
          <p:cNvPicPr>
            <a:picLocks noChangeAspect="1"/>
          </p:cNvPicPr>
          <p:nvPr/>
        </p:nvPicPr>
        <p:blipFill>
          <a:blip r:embed="rId6"/>
          <a:stretch>
            <a:fillRect/>
          </a:stretch>
        </p:blipFill>
        <p:spPr>
          <a:xfrm>
            <a:off x="3390899" y="1072964"/>
            <a:ext cx="1847088" cy="2398815"/>
          </a:xfrm>
          <a:prstGeom prst="rect">
            <a:avLst/>
          </a:prstGeom>
        </p:spPr>
      </p:pic>
      <p:sp>
        <p:nvSpPr>
          <p:cNvPr id="20" name="Rounded Rectangle 15">
            <a:extLst>
              <a:ext uri="{FF2B5EF4-FFF2-40B4-BE49-F238E27FC236}">
                <a16:creationId xmlns:a16="http://schemas.microsoft.com/office/drawing/2014/main" id="{6101769F-1569-49AA-8A2D-571FA3034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1182" y="3854852"/>
            <a:ext cx="2306523" cy="2202533"/>
          </a:xfrm>
          <a:prstGeom prst="roundRect">
            <a:avLst>
              <a:gd name="adj" fmla="val 3468"/>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10;&#10;Description automatically generated">
            <a:extLst>
              <a:ext uri="{FF2B5EF4-FFF2-40B4-BE49-F238E27FC236}">
                <a16:creationId xmlns:a16="http://schemas.microsoft.com/office/drawing/2014/main" id="{EE05A7E8-D401-4C4F-96D4-9F320C312C45}"/>
              </a:ext>
            </a:extLst>
          </p:cNvPr>
          <p:cNvPicPr>
            <a:picLocks noChangeAspect="1"/>
          </p:cNvPicPr>
          <p:nvPr/>
        </p:nvPicPr>
        <p:blipFill>
          <a:blip r:embed="rId7"/>
          <a:stretch>
            <a:fillRect/>
          </a:stretch>
        </p:blipFill>
        <p:spPr>
          <a:xfrm>
            <a:off x="3598376" y="4082866"/>
            <a:ext cx="1432133" cy="1746504"/>
          </a:xfrm>
          <a:prstGeom prst="rect">
            <a:avLst/>
          </a:prstGeom>
        </p:spPr>
      </p:pic>
      <p:sp>
        <p:nvSpPr>
          <p:cNvPr id="3" name="TextBox 2">
            <a:extLst>
              <a:ext uri="{FF2B5EF4-FFF2-40B4-BE49-F238E27FC236}">
                <a16:creationId xmlns:a16="http://schemas.microsoft.com/office/drawing/2014/main" id="{50636B45-1A98-483D-A468-0ECF04995B87}"/>
              </a:ext>
            </a:extLst>
          </p:cNvPr>
          <p:cNvSpPr txBox="1"/>
          <p:nvPr/>
        </p:nvSpPr>
        <p:spPr>
          <a:xfrm>
            <a:off x="5535280" y="1633842"/>
            <a:ext cx="5122654" cy="179563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defTabSz="914400">
              <a:lnSpc>
                <a:spcPct val="90000"/>
              </a:lnSpc>
              <a:spcAft>
                <a:spcPts val="600"/>
              </a:spcAft>
              <a:buFont typeface="Arial" panose="020B0604020202020204" pitchFamily="34" charset="0"/>
              <a:buChar char="•"/>
            </a:pPr>
            <a:r>
              <a:rPr lang="en-US" sz="2800"/>
              <a:t>Children's Literature</a:t>
            </a:r>
          </a:p>
          <a:p>
            <a:pPr marL="285750" indent="-228600" defTabSz="914400">
              <a:lnSpc>
                <a:spcPct val="90000"/>
              </a:lnSpc>
              <a:spcAft>
                <a:spcPts val="600"/>
              </a:spcAft>
              <a:buFont typeface="Arial" panose="020B0604020202020204" pitchFamily="34" charset="0"/>
              <a:buChar char="•"/>
            </a:pPr>
            <a:r>
              <a:rPr lang="en-US" sz="2800"/>
              <a:t>Picture Books</a:t>
            </a:r>
          </a:p>
          <a:p>
            <a:pPr marL="285750" indent="-228600" defTabSz="914400">
              <a:lnSpc>
                <a:spcPct val="90000"/>
              </a:lnSpc>
              <a:spcAft>
                <a:spcPts val="600"/>
              </a:spcAft>
              <a:buFont typeface="Arial" panose="020B0604020202020204" pitchFamily="34" charset="0"/>
              <a:buChar char="•"/>
            </a:pPr>
            <a:r>
              <a:rPr lang="en-US" sz="2800"/>
              <a:t>Young Adult Literature</a:t>
            </a:r>
          </a:p>
        </p:txBody>
      </p:sp>
      <p:pic>
        <p:nvPicPr>
          <p:cNvPr id="8" name="Picture 8">
            <a:extLst>
              <a:ext uri="{FF2B5EF4-FFF2-40B4-BE49-F238E27FC236}">
                <a16:creationId xmlns:a16="http://schemas.microsoft.com/office/drawing/2014/main" id="{DB2468C6-ED0D-4424-B398-A207C0457BFC}"/>
              </a:ext>
            </a:extLst>
          </p:cNvPr>
          <p:cNvPicPr>
            <a:picLocks noChangeAspect="1"/>
          </p:cNvPicPr>
          <p:nvPr/>
        </p:nvPicPr>
        <p:blipFill>
          <a:blip r:embed="rId8"/>
          <a:stretch>
            <a:fillRect/>
          </a:stretch>
        </p:blipFill>
        <p:spPr>
          <a:xfrm>
            <a:off x="9851276" y="2880862"/>
            <a:ext cx="2337939" cy="2562765"/>
          </a:xfrm>
          <a:prstGeom prst="rect">
            <a:avLst/>
          </a:prstGeom>
          <a:ln>
            <a:noFill/>
          </a:ln>
          <a:effectLst>
            <a:softEdge rad="112500"/>
          </a:effectLst>
        </p:spPr>
      </p:pic>
      <p:pic>
        <p:nvPicPr>
          <p:cNvPr id="9" name="Picture 9" descr="A picture containing text, sauce&#10;&#10;Description automatically generated">
            <a:extLst>
              <a:ext uri="{FF2B5EF4-FFF2-40B4-BE49-F238E27FC236}">
                <a16:creationId xmlns:a16="http://schemas.microsoft.com/office/drawing/2014/main" id="{0485BDF7-295B-4C7A-A7B4-230F78F1109B}"/>
              </a:ext>
            </a:extLst>
          </p:cNvPr>
          <p:cNvPicPr>
            <a:picLocks noChangeAspect="1"/>
          </p:cNvPicPr>
          <p:nvPr/>
        </p:nvPicPr>
        <p:blipFill>
          <a:blip r:embed="rId9"/>
          <a:stretch>
            <a:fillRect/>
          </a:stretch>
        </p:blipFill>
        <p:spPr>
          <a:xfrm>
            <a:off x="7833235" y="3340940"/>
            <a:ext cx="2377114" cy="2706538"/>
          </a:xfrm>
          <a:prstGeom prst="rect">
            <a:avLst/>
          </a:prstGeom>
          <a:ln>
            <a:noFill/>
          </a:ln>
          <a:effectLst>
            <a:softEdge rad="112500"/>
          </a:effectLst>
        </p:spPr>
      </p:pic>
      <p:pic>
        <p:nvPicPr>
          <p:cNvPr id="10" name="Picture 10" descr="A picture containing text&#10;&#10;Description automatically generated">
            <a:extLst>
              <a:ext uri="{FF2B5EF4-FFF2-40B4-BE49-F238E27FC236}">
                <a16:creationId xmlns:a16="http://schemas.microsoft.com/office/drawing/2014/main" id="{666BE1FA-B9F1-4D13-AA3F-B855C9833396}"/>
              </a:ext>
            </a:extLst>
          </p:cNvPr>
          <p:cNvPicPr>
            <a:picLocks noChangeAspect="1"/>
          </p:cNvPicPr>
          <p:nvPr/>
        </p:nvPicPr>
        <p:blipFill>
          <a:blip r:embed="rId10"/>
          <a:stretch>
            <a:fillRect/>
          </a:stretch>
        </p:blipFill>
        <p:spPr>
          <a:xfrm>
            <a:off x="5853922" y="3700371"/>
            <a:ext cx="2381967" cy="2893444"/>
          </a:xfrm>
          <a:prstGeom prst="rect">
            <a:avLst/>
          </a:prstGeom>
          <a:ln>
            <a:noFill/>
          </a:ln>
          <a:effectLst>
            <a:softEdge rad="112500"/>
          </a:effectLst>
        </p:spPr>
      </p:pic>
    </p:spTree>
    <p:extLst>
      <p:ext uri="{BB962C8B-B14F-4D97-AF65-F5344CB8AC3E}">
        <p14:creationId xmlns:p14="http://schemas.microsoft.com/office/powerpoint/2010/main" val="1929460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11CD-B94D-4C87-A455-8E8F7EB9A481}"/>
              </a:ext>
            </a:extLst>
          </p:cNvPr>
          <p:cNvSpPr>
            <a:spLocks noGrp="1"/>
          </p:cNvSpPr>
          <p:nvPr>
            <p:ph type="title"/>
          </p:nvPr>
        </p:nvSpPr>
        <p:spPr>
          <a:xfrm>
            <a:off x="685800" y="224888"/>
            <a:ext cx="3580825" cy="976179"/>
          </a:xfrm>
        </p:spPr>
        <p:txBody>
          <a:bodyPr>
            <a:normAutofit/>
          </a:bodyPr>
          <a:lstStyle/>
          <a:p>
            <a:r>
              <a:rPr lang="en-US" sz="4800" b="1" err="1"/>
              <a:t>Libguides</a:t>
            </a:r>
            <a:endParaRPr lang="en-US" sz="4800" b="1"/>
          </a:p>
        </p:txBody>
      </p:sp>
      <p:sp>
        <p:nvSpPr>
          <p:cNvPr id="4" name="Text Placeholder 3">
            <a:extLst>
              <a:ext uri="{FF2B5EF4-FFF2-40B4-BE49-F238E27FC236}">
                <a16:creationId xmlns:a16="http://schemas.microsoft.com/office/drawing/2014/main" id="{8E214C1F-B80C-44CF-9670-054D1BAF7B71}"/>
              </a:ext>
            </a:extLst>
          </p:cNvPr>
          <p:cNvSpPr>
            <a:spLocks noGrp="1"/>
          </p:cNvSpPr>
          <p:nvPr>
            <p:ph type="body" sz="half" idx="2"/>
          </p:nvPr>
        </p:nvSpPr>
        <p:spPr>
          <a:xfrm>
            <a:off x="685800" y="1349991"/>
            <a:ext cx="10919722" cy="4971052"/>
          </a:xfrm>
        </p:spPr>
        <p:txBody>
          <a:bodyPr vert="horz" lIns="91440" tIns="45720" rIns="91440" bIns="45720" rtlCol="0" anchor="t">
            <a:normAutofit/>
          </a:bodyPr>
          <a:lstStyle/>
          <a:p>
            <a:pPr>
              <a:lnSpc>
                <a:spcPct val="150000"/>
              </a:lnSpc>
            </a:pPr>
            <a:r>
              <a:rPr lang="en-US" sz="2200" b="1">
                <a:solidFill>
                  <a:srgbClr val="0070C0"/>
                </a:solidFill>
                <a:ea typeface="+mn-lt"/>
                <a:cs typeface="+mn-lt"/>
                <a:hlinkClick r:id="rId3">
                  <a:extLst>
                    <a:ext uri="{A12FA001-AC4F-418D-AE19-62706E023703}">
                      <ahyp:hlinkClr xmlns:ahyp="http://schemas.microsoft.com/office/drawing/2018/hyperlinkcolor" val="tx"/>
                    </a:ext>
                  </a:extLst>
                </a:hlinkClick>
              </a:rPr>
              <a:t>African Studies and African Country Resources @ Pitt</a:t>
            </a:r>
            <a:endParaRPr lang="en-US" sz="2200" b="1">
              <a:solidFill>
                <a:srgbClr val="0070C0"/>
              </a:solidFill>
            </a:endParaRPr>
          </a:p>
          <a:p>
            <a:pPr>
              <a:lnSpc>
                <a:spcPct val="150000"/>
              </a:lnSpc>
            </a:pPr>
            <a:r>
              <a:rPr lang="en-US" sz="2200" b="1">
                <a:solidFill>
                  <a:srgbClr val="0070C0"/>
                </a:solidFill>
                <a:ea typeface="+mn-lt"/>
                <a:cs typeface="+mn-lt"/>
                <a:hlinkClick r:id="rId4">
                  <a:extLst>
                    <a:ext uri="{A12FA001-AC4F-418D-AE19-62706E023703}">
                      <ahyp:hlinkClr xmlns:ahyp="http://schemas.microsoft.com/office/drawing/2018/hyperlinkcolor" val="tx"/>
                    </a:ext>
                  </a:extLst>
                </a:hlinkClick>
              </a:rPr>
              <a:t>African-American History @ Pitt</a:t>
            </a:r>
            <a:endParaRPr lang="en-US" sz="2200" b="1">
              <a:solidFill>
                <a:srgbClr val="0070C0"/>
              </a:solidFill>
            </a:endParaRPr>
          </a:p>
          <a:p>
            <a:pPr>
              <a:lnSpc>
                <a:spcPct val="150000"/>
              </a:lnSpc>
            </a:pPr>
            <a:r>
              <a:rPr lang="en-US" sz="2200" b="1">
                <a:solidFill>
                  <a:srgbClr val="0070C0"/>
                </a:solidFill>
                <a:ea typeface="+mn-lt"/>
                <a:cs typeface="+mn-lt"/>
                <a:hlinkClick r:id="rId5">
                  <a:extLst>
                    <a:ext uri="{A12FA001-AC4F-418D-AE19-62706E023703}">
                      <ahyp:hlinkClr xmlns:ahyp="http://schemas.microsoft.com/office/drawing/2018/hyperlinkcolor" val="tx"/>
                    </a:ext>
                  </a:extLst>
                </a:hlinkClick>
              </a:rPr>
              <a:t>Afro-Latin America</a:t>
            </a:r>
            <a:endParaRPr lang="en-US" sz="2200" b="1">
              <a:solidFill>
                <a:srgbClr val="0070C0"/>
              </a:solidFill>
            </a:endParaRPr>
          </a:p>
          <a:p>
            <a:pPr>
              <a:lnSpc>
                <a:spcPct val="150000"/>
              </a:lnSpc>
            </a:pPr>
            <a:r>
              <a:rPr lang="en-US" sz="2200" b="1">
                <a:solidFill>
                  <a:srgbClr val="0070C0"/>
                </a:solidFill>
                <a:ea typeface="+mn-lt"/>
                <a:cs typeface="+mn-lt"/>
                <a:hlinkClick r:id="rId6">
                  <a:extLst>
                    <a:ext uri="{A12FA001-AC4F-418D-AE19-62706E023703}">
                      <ahyp:hlinkClr xmlns:ahyp="http://schemas.microsoft.com/office/drawing/2018/hyperlinkcolor" val="tx"/>
                    </a:ext>
                  </a:extLst>
                </a:hlinkClick>
              </a:rPr>
              <a:t>Caribbean History - Oakland Campus</a:t>
            </a:r>
            <a:endParaRPr lang="en-US" sz="2200" b="1">
              <a:solidFill>
                <a:srgbClr val="0070C0"/>
              </a:solidFill>
            </a:endParaRPr>
          </a:p>
          <a:p>
            <a:pPr>
              <a:lnSpc>
                <a:spcPct val="150000"/>
              </a:lnSpc>
            </a:pPr>
            <a:r>
              <a:rPr lang="en-US" sz="2200" b="1">
                <a:solidFill>
                  <a:srgbClr val="0070C0"/>
                </a:solidFill>
                <a:ea typeface="+mn-lt"/>
                <a:cs typeface="+mn-lt"/>
                <a:hlinkClick r:id="rId7">
                  <a:extLst>
                    <a:ext uri="{A12FA001-AC4F-418D-AE19-62706E023703}">
                      <ahyp:hlinkClr xmlns:ahyp="http://schemas.microsoft.com/office/drawing/2018/hyperlinkcolor" val="tx"/>
                    </a:ext>
                  </a:extLst>
                </a:hlinkClick>
              </a:rPr>
              <a:t>Contemporary African-American Writing and Africana World Literature - Oakland Campus</a:t>
            </a:r>
            <a:endParaRPr lang="en-US" sz="2200">
              <a:solidFill>
                <a:srgbClr val="0070C0"/>
              </a:solidFill>
            </a:endParaRPr>
          </a:p>
          <a:p>
            <a:pPr>
              <a:lnSpc>
                <a:spcPct val="150000"/>
              </a:lnSpc>
            </a:pPr>
            <a:r>
              <a:rPr lang="en-US" sz="2200" b="1">
                <a:solidFill>
                  <a:srgbClr val="0070C0"/>
                </a:solidFill>
                <a:ea typeface="+mn-lt"/>
                <a:cs typeface="+mn-lt"/>
                <a:hlinkClick r:id="rId8">
                  <a:extLst>
                    <a:ext uri="{A12FA001-AC4F-418D-AE19-62706E023703}">
                      <ahyp:hlinkClr xmlns:ahyp="http://schemas.microsoft.com/office/drawing/2018/hyperlinkcolor" val="tx"/>
                    </a:ext>
                  </a:extLst>
                </a:hlinkClick>
              </a:rPr>
              <a:t>Contemporary Black Female Playwrights THEA 1112 - Oakland Campus</a:t>
            </a:r>
            <a:endParaRPr lang="en-US" sz="2200">
              <a:solidFill>
                <a:srgbClr val="0070C0"/>
              </a:solidFill>
            </a:endParaRPr>
          </a:p>
          <a:p>
            <a:pPr>
              <a:lnSpc>
                <a:spcPct val="150000"/>
              </a:lnSpc>
            </a:pPr>
            <a:r>
              <a:rPr lang="en-US" sz="2200" b="1">
                <a:solidFill>
                  <a:srgbClr val="0070C0"/>
                </a:solidFill>
                <a:ea typeface="+mn-lt"/>
                <a:cs typeface="+mn-lt"/>
                <a:hlinkClick r:id="rId9">
                  <a:extLst>
                    <a:ext uri="{A12FA001-AC4F-418D-AE19-62706E023703}">
                      <ahyp:hlinkClr xmlns:ahyp="http://schemas.microsoft.com/office/drawing/2018/hyperlinkcolor" val="tx"/>
                    </a:ext>
                  </a:extLst>
                </a:hlinkClick>
              </a:rPr>
              <a:t>European Union Online Resources: General</a:t>
            </a:r>
            <a:r>
              <a:rPr lang="en-US" sz="2200">
                <a:solidFill>
                  <a:srgbClr val="0070C0"/>
                </a:solidFill>
                <a:ea typeface="+mn-lt"/>
                <a:cs typeface="+mn-lt"/>
              </a:rPr>
              <a:t> </a:t>
            </a:r>
            <a:endParaRPr lang="en-US" sz="2200">
              <a:solidFill>
                <a:srgbClr val="0070C0"/>
              </a:solidFill>
            </a:endParaRPr>
          </a:p>
          <a:p>
            <a:pPr>
              <a:lnSpc>
                <a:spcPct val="150000"/>
              </a:lnSpc>
            </a:pPr>
            <a:endParaRPr lang="en-US"/>
          </a:p>
          <a:p>
            <a:endParaRPr lang="en-US"/>
          </a:p>
          <a:p>
            <a:endParaRPr lang="en-US"/>
          </a:p>
        </p:txBody>
      </p:sp>
    </p:spTree>
    <p:extLst>
      <p:ext uri="{BB962C8B-B14F-4D97-AF65-F5344CB8AC3E}">
        <p14:creationId xmlns:p14="http://schemas.microsoft.com/office/powerpoint/2010/main" val="2679979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76EE3F-F587-4521-A6AA-08B28A177750}"/>
              </a:ext>
            </a:extLst>
          </p:cNvPr>
          <p:cNvSpPr>
            <a:spLocks noGrp="1"/>
          </p:cNvSpPr>
          <p:nvPr>
            <p:ph idx="1"/>
          </p:nvPr>
        </p:nvSpPr>
        <p:spPr>
          <a:xfrm>
            <a:off x="686658" y="1616463"/>
            <a:ext cx="10820400" cy="5245349"/>
          </a:xfrm>
        </p:spPr>
        <p:txBody>
          <a:bodyPr vert="horz" lIns="91440" tIns="45720" rIns="91440" bIns="45720" rtlCol="0" anchor="t">
            <a:normAutofit/>
          </a:bodyPr>
          <a:lstStyle/>
          <a:p>
            <a:pPr marL="0" indent="0">
              <a:lnSpc>
                <a:spcPct val="150000"/>
              </a:lnSpc>
              <a:buNone/>
            </a:pPr>
            <a:r>
              <a:rPr lang="en-US" b="1" u="sng">
                <a:solidFill>
                  <a:srgbClr val="0070C0"/>
                </a:solidFill>
                <a:ea typeface="+mn-lt"/>
                <a:cs typeface="+mn-lt"/>
                <a:hlinkClick r:id="rId3">
                  <a:extLst>
                    <a:ext uri="{A12FA001-AC4F-418D-AE19-62706E023703}">
                      <ahyp:hlinkClr xmlns:ahyp="http://schemas.microsoft.com/office/drawing/2018/hyperlinkcolor" val="tx"/>
                    </a:ext>
                  </a:extLst>
                </a:hlinkClick>
              </a:rPr>
              <a:t>Exoticism and Orientalism in French Literature and Art – Oakland Campus</a:t>
            </a:r>
            <a:endParaRPr lang="en-US">
              <a:solidFill>
                <a:srgbClr val="0070C0"/>
              </a:solidFill>
              <a:ea typeface="+mn-lt"/>
              <a:cs typeface="+mn-lt"/>
            </a:endParaRPr>
          </a:p>
          <a:p>
            <a:pPr marL="0" indent="0">
              <a:lnSpc>
                <a:spcPct val="150000"/>
              </a:lnSpc>
              <a:buNone/>
            </a:pPr>
            <a:r>
              <a:rPr lang="en-US" b="1">
                <a:solidFill>
                  <a:srgbClr val="0070C0"/>
                </a:solidFill>
                <a:ea typeface="+mn-lt"/>
                <a:cs typeface="+mn-lt"/>
                <a:hlinkClick r:id="rId4">
                  <a:extLst>
                    <a:ext uri="{A12FA001-AC4F-418D-AE19-62706E023703}">
                      <ahyp:hlinkClr xmlns:ahyp="http://schemas.microsoft.com/office/drawing/2018/hyperlinkcolor" val="tx"/>
                    </a:ext>
                  </a:extLst>
                </a:hlinkClick>
              </a:rPr>
              <a:t>Global Diasporas: Contemporary African and Caribbean Migration</a:t>
            </a:r>
            <a:endParaRPr lang="en-US">
              <a:solidFill>
                <a:srgbClr val="0070C0"/>
              </a:solidFill>
              <a:ea typeface="+mn-lt"/>
              <a:cs typeface="+mn-lt"/>
            </a:endParaRPr>
          </a:p>
          <a:p>
            <a:pPr marL="0" indent="0">
              <a:lnSpc>
                <a:spcPct val="150000"/>
              </a:lnSpc>
              <a:buNone/>
            </a:pPr>
            <a:r>
              <a:rPr lang="en-US" b="1">
                <a:solidFill>
                  <a:srgbClr val="0070C0"/>
                </a:solidFill>
                <a:ea typeface="+mn-lt"/>
                <a:cs typeface="+mn-lt"/>
                <a:hlinkClick r:id="rId5">
                  <a:extLst>
                    <a:ext uri="{A12FA001-AC4F-418D-AE19-62706E023703}">
                      <ahyp:hlinkClr xmlns:ahyp="http://schemas.microsoft.com/office/drawing/2018/hyperlinkcolor" val="tx"/>
                    </a:ext>
                  </a:extLst>
                </a:hlinkClick>
              </a:rPr>
              <a:t>History of Africa Before 1800 - Oakland Campus</a:t>
            </a:r>
            <a:endParaRPr lang="en-US">
              <a:solidFill>
                <a:srgbClr val="0070C0"/>
              </a:solidFill>
            </a:endParaRPr>
          </a:p>
          <a:p>
            <a:pPr marL="0" indent="0">
              <a:lnSpc>
                <a:spcPct val="150000"/>
              </a:lnSpc>
              <a:buNone/>
            </a:pPr>
            <a:r>
              <a:rPr lang="en-US" b="1" u="sng">
                <a:solidFill>
                  <a:srgbClr val="0070C0"/>
                </a:solidFill>
                <a:ea typeface="+mn-lt"/>
                <a:cs typeface="+mn-lt"/>
                <a:hlinkClick r:id="rId6">
                  <a:extLst>
                    <a:ext uri="{A12FA001-AC4F-418D-AE19-62706E023703}">
                      <ahyp:hlinkClr xmlns:ahyp="http://schemas.microsoft.com/office/drawing/2018/hyperlinkcolor" val="tx"/>
                    </a:ext>
                  </a:extLst>
                </a:hlinkClick>
              </a:rPr>
              <a:t>Resources on African-American History and Culture in Pittsburgh @ Archives &amp; Special Collections</a:t>
            </a:r>
            <a:endParaRPr lang="en-US">
              <a:solidFill>
                <a:srgbClr val="0070C0"/>
              </a:solidFill>
            </a:endParaRPr>
          </a:p>
          <a:p>
            <a:pPr marL="0" indent="0">
              <a:lnSpc>
                <a:spcPct val="150000"/>
              </a:lnSpc>
              <a:buNone/>
            </a:pPr>
            <a:r>
              <a:rPr lang="en-US" b="1">
                <a:solidFill>
                  <a:srgbClr val="0070C0"/>
                </a:solidFill>
                <a:ea typeface="+mn-lt"/>
                <a:cs typeface="+mn-lt"/>
                <a:hlinkClick r:id="rId7">
                  <a:extLst>
                    <a:ext uri="{A12FA001-AC4F-418D-AE19-62706E023703}">
                      <ahyp:hlinkClr xmlns:ahyp="http://schemas.microsoft.com/office/drawing/2018/hyperlinkcolor" val="tx"/>
                    </a:ext>
                  </a:extLst>
                </a:hlinkClick>
              </a:rPr>
              <a:t>Social Justice Topics @ Pitt: Dr. Martin Luther King Jr. Resources</a:t>
            </a:r>
            <a:endParaRPr lang="en-US" b="1">
              <a:solidFill>
                <a:srgbClr val="0070C0"/>
              </a:solidFill>
              <a:ea typeface="+mn-lt"/>
              <a:cs typeface="+mn-lt"/>
            </a:endParaRPr>
          </a:p>
          <a:p>
            <a:pPr marL="0" indent="0">
              <a:lnSpc>
                <a:spcPct val="150000"/>
              </a:lnSpc>
              <a:buNone/>
            </a:pPr>
            <a:r>
              <a:rPr lang="en-US" b="1">
                <a:solidFill>
                  <a:srgbClr val="0070C0"/>
                </a:solidFill>
                <a:ea typeface="+mn-lt"/>
                <a:cs typeface="+mn-lt"/>
                <a:hlinkClick r:id="rId8">
                  <a:extLst>
                    <a:ext uri="{A12FA001-AC4F-418D-AE19-62706E023703}">
                      <ahyp:hlinkClr xmlns:ahyp="http://schemas.microsoft.com/office/drawing/2018/hyperlinkcolor" val="tx"/>
                    </a:ext>
                  </a:extLst>
                </a:hlinkClick>
              </a:rPr>
              <a:t>Transatlantic Slave Trade @ Pitt </a:t>
            </a:r>
            <a:endParaRPr lang="en-US" b="1">
              <a:solidFill>
                <a:srgbClr val="0070C0"/>
              </a:solidFill>
              <a:ea typeface="+mn-lt"/>
              <a:cs typeface="+mn-lt"/>
            </a:endParaRPr>
          </a:p>
          <a:p>
            <a:pPr marL="0" indent="0">
              <a:buNone/>
            </a:pPr>
            <a:endParaRPr lang="en-US" b="1"/>
          </a:p>
          <a:p>
            <a:endParaRPr lang="en-US" b="1"/>
          </a:p>
        </p:txBody>
      </p:sp>
      <p:sp>
        <p:nvSpPr>
          <p:cNvPr id="5" name="Title 1">
            <a:extLst>
              <a:ext uri="{FF2B5EF4-FFF2-40B4-BE49-F238E27FC236}">
                <a16:creationId xmlns:a16="http://schemas.microsoft.com/office/drawing/2014/main" id="{CD2B442D-5988-4CC8-A619-B21281E5DDE9}"/>
              </a:ext>
            </a:extLst>
          </p:cNvPr>
          <p:cNvSpPr>
            <a:spLocks noGrp="1"/>
          </p:cNvSpPr>
          <p:nvPr>
            <p:ph type="title"/>
          </p:nvPr>
        </p:nvSpPr>
        <p:spPr>
          <a:xfrm>
            <a:off x="685800" y="383039"/>
            <a:ext cx="3494561" cy="976179"/>
          </a:xfrm>
        </p:spPr>
        <p:txBody>
          <a:bodyPr>
            <a:normAutofit/>
          </a:bodyPr>
          <a:lstStyle/>
          <a:p>
            <a:pPr algn="l"/>
            <a:r>
              <a:rPr lang="en-US" sz="4800" b="1" err="1"/>
              <a:t>Libguides</a:t>
            </a:r>
            <a:r>
              <a:rPr lang="en-US" sz="4800" b="1"/>
              <a:t> </a:t>
            </a:r>
          </a:p>
        </p:txBody>
      </p:sp>
      <p:sp>
        <p:nvSpPr>
          <p:cNvPr id="7" name="Title 1">
            <a:extLst>
              <a:ext uri="{FF2B5EF4-FFF2-40B4-BE49-F238E27FC236}">
                <a16:creationId xmlns:a16="http://schemas.microsoft.com/office/drawing/2014/main" id="{21E875BF-2479-4BFA-9D4A-2FE5889CB94F}"/>
              </a:ext>
            </a:extLst>
          </p:cNvPr>
          <p:cNvSpPr txBox="1">
            <a:spLocks/>
          </p:cNvSpPr>
          <p:nvPr/>
        </p:nvSpPr>
        <p:spPr>
          <a:xfrm>
            <a:off x="4015596" y="377288"/>
            <a:ext cx="1783656" cy="97617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sz="1600" b="1"/>
              <a:t>Continued</a:t>
            </a:r>
            <a:r>
              <a:rPr lang="en-US" sz="4800" b="1"/>
              <a:t> </a:t>
            </a:r>
          </a:p>
        </p:txBody>
      </p:sp>
    </p:spTree>
    <p:extLst>
      <p:ext uri="{BB962C8B-B14F-4D97-AF65-F5344CB8AC3E}">
        <p14:creationId xmlns:p14="http://schemas.microsoft.com/office/powerpoint/2010/main" val="1023643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21">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20" name="Rectangle 23">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5">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B6417057-FAF5-4D6A-8402-7933A78A8488}"/>
              </a:ext>
            </a:extLst>
          </p:cNvPr>
          <p:cNvSpPr>
            <a:spLocks noGrp="1"/>
          </p:cNvSpPr>
          <p:nvPr>
            <p:ph type="title"/>
          </p:nvPr>
        </p:nvSpPr>
        <p:spPr>
          <a:xfrm>
            <a:off x="698715" y="212671"/>
            <a:ext cx="3977639" cy="852578"/>
          </a:xfrm>
        </p:spPr>
        <p:txBody>
          <a:bodyPr vert="horz" lIns="91440" tIns="45720" rIns="91440" bIns="45720" rtlCol="0" anchor="b">
            <a:normAutofit/>
          </a:bodyPr>
          <a:lstStyle/>
          <a:p>
            <a:r>
              <a:rPr lang="en-US" sz="4400" b="1" kern="1200" cap="all" baseline="0">
                <a:latin typeface="+mj-lt"/>
                <a:ea typeface="+mj-ea"/>
                <a:cs typeface="+mj-cs"/>
              </a:rPr>
              <a:t>Databases</a:t>
            </a:r>
          </a:p>
        </p:txBody>
      </p:sp>
      <p:pic>
        <p:nvPicPr>
          <p:cNvPr id="8" name="Picture 8" descr="Graphical user interface, text, application, email&#10;&#10;Description automatically generated">
            <a:extLst>
              <a:ext uri="{FF2B5EF4-FFF2-40B4-BE49-F238E27FC236}">
                <a16:creationId xmlns:a16="http://schemas.microsoft.com/office/drawing/2014/main" id="{87F520C4-4A84-4029-AFFE-059809E4A239}"/>
              </a:ext>
            </a:extLst>
          </p:cNvPr>
          <p:cNvPicPr>
            <a:picLocks noChangeAspect="1"/>
          </p:cNvPicPr>
          <p:nvPr/>
        </p:nvPicPr>
        <p:blipFill rotWithShape="1">
          <a:blip r:embed="rId4"/>
          <a:srcRect l="1084" t="19305" r="434" b="4247"/>
          <a:stretch/>
        </p:blipFill>
        <p:spPr>
          <a:xfrm>
            <a:off x="788888" y="1265493"/>
            <a:ext cx="9116897" cy="5180002"/>
          </a:xfrm>
          <a:prstGeom prst="rect">
            <a:avLst/>
          </a:prstGeom>
        </p:spPr>
      </p:pic>
      <p:sp>
        <p:nvSpPr>
          <p:cNvPr id="9" name="Arrow: Left 8">
            <a:extLst>
              <a:ext uri="{FF2B5EF4-FFF2-40B4-BE49-F238E27FC236}">
                <a16:creationId xmlns:a16="http://schemas.microsoft.com/office/drawing/2014/main" id="{635FB9E6-9CC9-4A33-BA10-6D9DEED66386}"/>
              </a:ext>
            </a:extLst>
          </p:cNvPr>
          <p:cNvSpPr/>
          <p:nvPr/>
        </p:nvSpPr>
        <p:spPr>
          <a:xfrm rot="13200000">
            <a:off x="94075" y="4009121"/>
            <a:ext cx="1207698" cy="733245"/>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D3AB030-9A49-48DF-BCD9-07AC4AA80B29}"/>
              </a:ext>
            </a:extLst>
          </p:cNvPr>
          <p:cNvSpPr>
            <a:spLocks noGrp="1"/>
          </p:cNvSpPr>
          <p:nvPr>
            <p:ph type="body" sz="half" idx="2"/>
          </p:nvPr>
        </p:nvSpPr>
        <p:spPr>
          <a:xfrm>
            <a:off x="6954329" y="955591"/>
            <a:ext cx="5041563" cy="2574527"/>
          </a:xfrm>
          <a:solidFill>
            <a:schemeClr val="bg2">
              <a:lumMod val="50000"/>
              <a:lumOff val="50000"/>
            </a:schemeClr>
          </a:solidFill>
          <a:ln w="57150">
            <a:solidFill>
              <a:schemeClr val="tx1"/>
            </a:solidFill>
          </a:ln>
        </p:spPr>
        <p:txBody>
          <a:bodyPr vert="horz" lIns="91440" tIns="45720" rIns="91440" bIns="45720" rtlCol="0" anchor="t">
            <a:normAutofit/>
          </a:bodyPr>
          <a:lstStyle/>
          <a:p>
            <a:pPr marL="571500" indent="-571500">
              <a:buChar char="•"/>
            </a:pPr>
            <a:endParaRPr lang="en-US" sz="4000" b="1"/>
          </a:p>
          <a:p>
            <a:pPr marL="571500" indent="-571500" algn="just">
              <a:buChar char="•"/>
            </a:pPr>
            <a:r>
              <a:rPr lang="en-US" sz="4000">
                <a:solidFill>
                  <a:srgbClr val="FFC000"/>
                </a:solidFill>
              </a:rPr>
              <a:t>Library.pitt.edu</a:t>
            </a:r>
            <a:endParaRPr lang="en-US">
              <a:solidFill>
                <a:srgbClr val="FFC000"/>
              </a:solidFill>
            </a:endParaRPr>
          </a:p>
          <a:p>
            <a:pPr marL="571500" indent="-571500">
              <a:buChar char="•"/>
            </a:pPr>
            <a:r>
              <a:rPr lang="en-US" sz="4000">
                <a:solidFill>
                  <a:srgbClr val="FFC000"/>
                </a:solidFill>
              </a:rPr>
              <a:t>A-Z Databases</a:t>
            </a:r>
          </a:p>
          <a:p>
            <a:pPr marL="285750" indent="-285750">
              <a:buChar char="•"/>
            </a:pPr>
            <a:endParaRPr lang="en-US"/>
          </a:p>
        </p:txBody>
      </p:sp>
      <p:sp>
        <p:nvSpPr>
          <p:cNvPr id="23" name="Arrow: Left 22">
            <a:extLst>
              <a:ext uri="{FF2B5EF4-FFF2-40B4-BE49-F238E27FC236}">
                <a16:creationId xmlns:a16="http://schemas.microsoft.com/office/drawing/2014/main" id="{3E8D26D9-E942-41A2-84CB-EC0D23D33C84}"/>
              </a:ext>
            </a:extLst>
          </p:cNvPr>
          <p:cNvSpPr/>
          <p:nvPr/>
        </p:nvSpPr>
        <p:spPr>
          <a:xfrm rot="13200000">
            <a:off x="594928" y="3113007"/>
            <a:ext cx="862642" cy="359434"/>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776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A071-8AE9-4087-90F8-9A99CA8725CD}"/>
              </a:ext>
            </a:extLst>
          </p:cNvPr>
          <p:cNvSpPr>
            <a:spLocks noGrp="1"/>
          </p:cNvSpPr>
          <p:nvPr>
            <p:ph type="title"/>
          </p:nvPr>
        </p:nvSpPr>
        <p:spPr>
          <a:xfrm>
            <a:off x="223371" y="164601"/>
            <a:ext cx="4714240" cy="1210733"/>
          </a:xfrm>
        </p:spPr>
        <p:txBody>
          <a:bodyPr>
            <a:normAutofit fontScale="90000"/>
          </a:bodyPr>
          <a:lstStyle/>
          <a:p>
            <a:r>
              <a:rPr lang="en-US" sz="4400" b="1"/>
              <a:t>Databases </a:t>
            </a:r>
            <a:br>
              <a:rPr lang="en-US" sz="4400" b="1"/>
            </a:br>
            <a:r>
              <a:rPr lang="en-US" sz="4400" b="1"/>
              <a:t>Black History</a:t>
            </a:r>
            <a:r>
              <a:rPr lang="en-US"/>
              <a:t> </a:t>
            </a:r>
          </a:p>
        </p:txBody>
      </p:sp>
      <p:sp>
        <p:nvSpPr>
          <p:cNvPr id="4" name="Text Placeholder 3">
            <a:extLst>
              <a:ext uri="{FF2B5EF4-FFF2-40B4-BE49-F238E27FC236}">
                <a16:creationId xmlns:a16="http://schemas.microsoft.com/office/drawing/2014/main" id="{A0B403C4-AB44-4A8C-B396-1C1B58D7F6A7}"/>
              </a:ext>
            </a:extLst>
          </p:cNvPr>
          <p:cNvSpPr>
            <a:spLocks noGrp="1"/>
          </p:cNvSpPr>
          <p:nvPr>
            <p:ph type="body" sz="half" idx="2"/>
          </p:nvPr>
        </p:nvSpPr>
        <p:spPr>
          <a:xfrm>
            <a:off x="364067" y="1599204"/>
            <a:ext cx="7194973" cy="5093613"/>
          </a:xfrm>
          <a:solidFill>
            <a:schemeClr val="tx1"/>
          </a:solidFill>
        </p:spPr>
        <p:txBody>
          <a:bodyPr vert="horz" lIns="91440" tIns="45720" rIns="91440" bIns="45720" rtlCol="0" anchor="t">
            <a:normAutofit/>
          </a:bodyPr>
          <a:lstStyle/>
          <a:p>
            <a:r>
              <a:rPr lang="en-US" sz="2000" dirty="0">
                <a:solidFill>
                  <a:srgbClr val="0070C0"/>
                </a:solidFill>
                <a:ea typeface="+mn-lt"/>
                <a:cs typeface="+mn-lt"/>
                <a:hlinkClick r:id="rId3">
                  <a:extLst>
                    <a:ext uri="{A12FA001-AC4F-418D-AE19-62706E023703}">
                      <ahyp:hlinkClr xmlns:ahyp="http://schemas.microsoft.com/office/drawing/2018/hyperlinkcolor" val="tx"/>
                    </a:ext>
                  </a:extLst>
                </a:hlinkClick>
              </a:rPr>
              <a:t>American Civil War: Letters and Diaries</a:t>
            </a:r>
            <a:endParaRPr lang="en-US" sz="2000" dirty="0">
              <a:solidFill>
                <a:srgbClr val="0070C0"/>
              </a:solidFill>
            </a:endParaRPr>
          </a:p>
          <a:p>
            <a:r>
              <a:rPr lang="en-US" sz="2000" dirty="0">
                <a:solidFill>
                  <a:srgbClr val="0070C0"/>
                </a:solidFill>
                <a:ea typeface="+mn-lt"/>
                <a:cs typeface="+mn-lt"/>
                <a:hlinkClick r:id="rId4">
                  <a:extLst>
                    <a:ext uri="{A12FA001-AC4F-418D-AE19-62706E023703}">
                      <ahyp:hlinkClr xmlns:ahyp="http://schemas.microsoft.com/office/drawing/2018/hyperlinkcolor" val="tx"/>
                    </a:ext>
                  </a:extLst>
                </a:hlinkClick>
              </a:rPr>
              <a:t>Early American Imprints, Series I: Evans Digital Edition</a:t>
            </a:r>
            <a:endParaRPr lang="en-US" sz="2000" dirty="0">
              <a:solidFill>
                <a:srgbClr val="0070C0"/>
              </a:solidFill>
            </a:endParaRPr>
          </a:p>
          <a:p>
            <a:r>
              <a:rPr lang="en-US" sz="2000" dirty="0">
                <a:solidFill>
                  <a:srgbClr val="0070C0"/>
                </a:solidFill>
                <a:ea typeface="+mn-lt"/>
                <a:cs typeface="+mn-lt"/>
                <a:hlinkClick r:id="rId5">
                  <a:extLst>
                    <a:ext uri="{A12FA001-AC4F-418D-AE19-62706E023703}">
                      <ahyp:hlinkClr xmlns:ahyp="http://schemas.microsoft.com/office/drawing/2018/hyperlinkcolor" val="tx"/>
                    </a:ext>
                  </a:extLst>
                </a:hlinkClick>
              </a:rPr>
              <a:t>Early Encounters in North America</a:t>
            </a:r>
            <a:endParaRPr lang="en-US" sz="2000" dirty="0">
              <a:solidFill>
                <a:srgbClr val="0070C0"/>
              </a:solidFill>
            </a:endParaRPr>
          </a:p>
          <a:p>
            <a:r>
              <a:rPr lang="en-US" sz="2000" dirty="0">
                <a:solidFill>
                  <a:srgbClr val="0070C0"/>
                </a:solidFill>
                <a:ea typeface="+mn-lt"/>
                <a:cs typeface="+mn-lt"/>
                <a:hlinkClick r:id="rId6">
                  <a:extLst>
                    <a:ext uri="{A12FA001-AC4F-418D-AE19-62706E023703}">
                      <ahyp:hlinkClr xmlns:ahyp="http://schemas.microsoft.com/office/drawing/2018/hyperlinkcolor" val="tx"/>
                    </a:ext>
                  </a:extLst>
                </a:hlinkClick>
              </a:rPr>
              <a:t>Empire Online</a:t>
            </a:r>
            <a:endParaRPr lang="en-US" sz="2000" dirty="0">
              <a:solidFill>
                <a:srgbClr val="0070C0"/>
              </a:solidFill>
            </a:endParaRPr>
          </a:p>
          <a:p>
            <a:r>
              <a:rPr lang="en-US" sz="2000" dirty="0">
                <a:solidFill>
                  <a:srgbClr val="0070C0"/>
                </a:solidFill>
                <a:ea typeface="+mn-lt"/>
                <a:cs typeface="+mn-lt"/>
                <a:hlinkClick r:id="rId7">
                  <a:extLst>
                    <a:ext uri="{A12FA001-AC4F-418D-AE19-62706E023703}">
                      <ahyp:hlinkClr xmlns:ahyp="http://schemas.microsoft.com/office/drawing/2018/hyperlinkcolor" val="tx"/>
                    </a:ext>
                  </a:extLst>
                </a:hlinkClick>
              </a:rPr>
              <a:t>Encyclopedia of African American History, 1619-1895 </a:t>
            </a:r>
            <a:endParaRPr lang="en-US" sz="2000" dirty="0">
              <a:solidFill>
                <a:srgbClr val="0070C0"/>
              </a:solidFill>
            </a:endParaRPr>
          </a:p>
          <a:p>
            <a:r>
              <a:rPr lang="en-US" sz="2000" dirty="0">
                <a:solidFill>
                  <a:srgbClr val="0070C0"/>
                </a:solidFill>
                <a:ea typeface="+mn-lt"/>
                <a:cs typeface="+mn-lt"/>
                <a:hlinkClick r:id="rId8">
                  <a:extLst>
                    <a:ext uri="{A12FA001-AC4F-418D-AE19-62706E023703}">
                      <ahyp:hlinkClr xmlns:ahyp="http://schemas.microsoft.com/office/drawing/2018/hyperlinkcolor" val="tx"/>
                    </a:ext>
                  </a:extLst>
                </a:hlinkClick>
              </a:rPr>
              <a:t>Encyclopedia of African American History, 1896-present</a:t>
            </a:r>
            <a:endParaRPr lang="en-US" sz="2000" dirty="0">
              <a:solidFill>
                <a:srgbClr val="0070C0"/>
              </a:solidFill>
            </a:endParaRPr>
          </a:p>
          <a:p>
            <a:r>
              <a:rPr lang="en-US" sz="2000" dirty="0">
                <a:solidFill>
                  <a:srgbClr val="0070C0"/>
                </a:solidFill>
                <a:ea typeface="+mn-lt"/>
                <a:cs typeface="+mn-lt"/>
                <a:hlinkClick r:id="rId9">
                  <a:extLst>
                    <a:ext uri="{A12FA001-AC4F-418D-AE19-62706E023703}">
                      <ahyp:hlinkClr xmlns:ahyp="http://schemas.microsoft.com/office/drawing/2018/hyperlinkcolor" val="tx"/>
                    </a:ext>
                  </a:extLst>
                </a:hlinkClick>
              </a:rPr>
              <a:t>Historical Abstracts (EBSCO)</a:t>
            </a:r>
            <a:endParaRPr lang="en-US" sz="2000" dirty="0">
              <a:solidFill>
                <a:srgbClr val="0070C0"/>
              </a:solidFill>
            </a:endParaRPr>
          </a:p>
          <a:p>
            <a:r>
              <a:rPr lang="en-US" sz="2000" dirty="0">
                <a:solidFill>
                  <a:srgbClr val="0070C0"/>
                </a:solidFill>
                <a:ea typeface="+mn-lt"/>
                <a:cs typeface="+mn-lt"/>
                <a:hlinkClick r:id="rId10">
                  <a:extLst>
                    <a:ext uri="{A12FA001-AC4F-418D-AE19-62706E023703}">
                      <ahyp:hlinkClr xmlns:ahyp="http://schemas.microsoft.com/office/drawing/2018/hyperlinkcolor" val="tx"/>
                    </a:ext>
                  </a:extLst>
                </a:hlinkClick>
              </a:rPr>
              <a:t>North American Women's Letters and Diaries</a:t>
            </a:r>
            <a:endParaRPr lang="en-US" sz="2000" dirty="0">
              <a:solidFill>
                <a:srgbClr val="0070C0"/>
              </a:solidFill>
            </a:endParaRPr>
          </a:p>
          <a:p>
            <a:r>
              <a:rPr lang="en-US" sz="2000" dirty="0">
                <a:solidFill>
                  <a:srgbClr val="0070C0"/>
                </a:solidFill>
                <a:ea typeface="+mn-lt"/>
                <a:cs typeface="+mn-lt"/>
                <a:hlinkClick r:id="rId11">
                  <a:extLst>
                    <a:ext uri="{A12FA001-AC4F-418D-AE19-62706E023703}">
                      <ahyp:hlinkClr xmlns:ahyp="http://schemas.microsoft.com/office/drawing/2018/hyperlinkcolor" val="tx"/>
                    </a:ext>
                  </a:extLst>
                </a:hlinkClick>
              </a:rPr>
              <a:t>Slavery and Anti-Slavery</a:t>
            </a:r>
            <a:endParaRPr lang="en-US" sz="2000" dirty="0">
              <a:solidFill>
                <a:srgbClr val="0070C0"/>
              </a:solidFill>
            </a:endParaRPr>
          </a:p>
          <a:p>
            <a:r>
              <a:rPr lang="en-US" dirty="0">
                <a:solidFill>
                  <a:srgbClr val="0070C0"/>
                </a:solidFill>
                <a:ea typeface="+mn-lt"/>
                <a:cs typeface="+mn-lt"/>
                <a:hlinkClick r:id="rId12">
                  <a:extLst>
                    <a:ext uri="{A12FA001-AC4F-418D-AE19-62706E023703}">
                      <ahyp:hlinkClr xmlns:ahyp="http://schemas.microsoft.com/office/drawing/2018/hyperlinkcolor" val="tx"/>
                    </a:ext>
                  </a:extLst>
                </a:hlinkClick>
              </a:rPr>
              <a:t>*Reconstruction and Military Government after the Civil War Slavery in Antebellum Southern Industries</a:t>
            </a:r>
            <a:r>
              <a:rPr lang="en-US">
                <a:solidFill>
                  <a:srgbClr val="0070C0"/>
                </a:solidFill>
                <a:ea typeface="+mn-lt"/>
                <a:cs typeface="+mn-lt"/>
              </a:rPr>
              <a:t> (*trial database)</a:t>
            </a:r>
            <a:endParaRPr lang="en-US">
              <a:solidFill>
                <a:srgbClr val="0070C0"/>
              </a:solidFill>
            </a:endParaRPr>
          </a:p>
          <a:p>
            <a:r>
              <a:rPr lang="en-US" dirty="0">
                <a:solidFill>
                  <a:srgbClr val="0070C0"/>
                </a:solidFill>
                <a:ea typeface="+mn-lt"/>
                <a:cs typeface="+mn-lt"/>
                <a:hlinkClick r:id="rId13">
                  <a:extLst>
                    <a:ext uri="{A12FA001-AC4F-418D-AE19-62706E023703}">
                      <ahyp:hlinkClr xmlns:ahyp="http://schemas.microsoft.com/office/drawing/2018/hyperlinkcolor" val="tx"/>
                    </a:ext>
                  </a:extLst>
                </a:hlinkClick>
              </a:rPr>
              <a:t>*Southern Life and African American History, 1775–1915, Plantations Records, Part 1 </a:t>
            </a:r>
            <a:r>
              <a:rPr lang="en-US">
                <a:solidFill>
                  <a:srgbClr val="0070C0"/>
                </a:solidFill>
                <a:ea typeface="+mn-lt"/>
                <a:cs typeface="+mn-lt"/>
              </a:rPr>
              <a:t>   (*trial database)</a:t>
            </a:r>
            <a:endParaRPr lang="en-US">
              <a:solidFill>
                <a:srgbClr val="0070C0"/>
              </a:solidFill>
            </a:endParaRPr>
          </a:p>
          <a:p>
            <a:endParaRPr lang="en-US">
              <a:solidFill>
                <a:srgbClr val="0070C0"/>
              </a:solidFill>
            </a:endParaRPr>
          </a:p>
        </p:txBody>
      </p:sp>
      <p:pic>
        <p:nvPicPr>
          <p:cNvPr id="8" name="Picture 8" descr="A picture containing text, indoor, different, various&#10;&#10;Description automatically generated">
            <a:extLst>
              <a:ext uri="{FF2B5EF4-FFF2-40B4-BE49-F238E27FC236}">
                <a16:creationId xmlns:a16="http://schemas.microsoft.com/office/drawing/2014/main" id="{EF3D9419-50DB-48F5-877A-3D74B4F4C7E4}"/>
              </a:ext>
            </a:extLst>
          </p:cNvPr>
          <p:cNvPicPr>
            <a:picLocks noChangeAspect="1"/>
          </p:cNvPicPr>
          <p:nvPr/>
        </p:nvPicPr>
        <p:blipFill>
          <a:blip r:embed="rId14"/>
          <a:stretch>
            <a:fillRect/>
          </a:stretch>
        </p:blipFill>
        <p:spPr>
          <a:xfrm>
            <a:off x="8007724" y="643383"/>
            <a:ext cx="3874993" cy="4999734"/>
          </a:xfrm>
          <a:prstGeom prst="rect">
            <a:avLst/>
          </a:prstGeom>
        </p:spPr>
      </p:pic>
      <p:sp>
        <p:nvSpPr>
          <p:cNvPr id="6" name="TextBox 5">
            <a:extLst>
              <a:ext uri="{FF2B5EF4-FFF2-40B4-BE49-F238E27FC236}">
                <a16:creationId xmlns:a16="http://schemas.microsoft.com/office/drawing/2014/main" id="{FFE9ABB0-99E1-45A0-847A-153CF899969C}"/>
              </a:ext>
            </a:extLst>
          </p:cNvPr>
          <p:cNvSpPr txBox="1"/>
          <p:nvPr/>
        </p:nvSpPr>
        <p:spPr>
          <a:xfrm>
            <a:off x="7862358" y="5597525"/>
            <a:ext cx="4171950" cy="95410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ea typeface="+mn-lt"/>
                <a:cs typeface="+mn-lt"/>
              </a:rPr>
              <a:t>Photo of a framed copy of hand-colored lithograph "Distinguished Colored Men" by George F. Crane, 1883 from African American Communities.</a:t>
            </a:r>
            <a:endParaRPr lang="en-US" sz="1400" dirty="0">
              <a:solidFill>
                <a:schemeClr val="bg1"/>
              </a:solidFill>
            </a:endParaRPr>
          </a:p>
        </p:txBody>
      </p:sp>
    </p:spTree>
    <p:extLst>
      <p:ext uri="{BB962C8B-B14F-4D97-AF65-F5344CB8AC3E}">
        <p14:creationId xmlns:p14="http://schemas.microsoft.com/office/powerpoint/2010/main" val="3517390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6802-C89D-43F8-B7F4-097E3B477EDC}"/>
              </a:ext>
            </a:extLst>
          </p:cNvPr>
          <p:cNvSpPr>
            <a:spLocks noGrp="1"/>
          </p:cNvSpPr>
          <p:nvPr>
            <p:ph type="title"/>
          </p:nvPr>
        </p:nvSpPr>
        <p:spPr>
          <a:xfrm>
            <a:off x="270879" y="1018458"/>
            <a:ext cx="8711992" cy="1141962"/>
          </a:xfrm>
        </p:spPr>
        <p:txBody>
          <a:bodyPr>
            <a:normAutofit/>
          </a:bodyPr>
          <a:lstStyle/>
          <a:p>
            <a:br>
              <a:rPr lang="en-US" b="1">
                <a:ea typeface="+mj-lt"/>
                <a:cs typeface="+mj-lt"/>
              </a:rPr>
            </a:br>
            <a:endParaRPr lang="en-US" b="1"/>
          </a:p>
        </p:txBody>
      </p:sp>
      <p:sp>
        <p:nvSpPr>
          <p:cNvPr id="3" name="Title 1">
            <a:extLst>
              <a:ext uri="{FF2B5EF4-FFF2-40B4-BE49-F238E27FC236}">
                <a16:creationId xmlns:a16="http://schemas.microsoft.com/office/drawing/2014/main" id="{7E380E44-60AD-4BF1-90E5-2D8726149B3E}"/>
              </a:ext>
            </a:extLst>
          </p:cNvPr>
          <p:cNvSpPr txBox="1">
            <a:spLocks/>
          </p:cNvSpPr>
          <p:nvPr/>
        </p:nvSpPr>
        <p:spPr>
          <a:xfrm>
            <a:off x="270879" y="223652"/>
            <a:ext cx="4180837" cy="113197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sz="4000" b="1"/>
              <a:t>Databases</a:t>
            </a:r>
          </a:p>
          <a:p>
            <a:r>
              <a:rPr lang="en-US" sz="4000" b="1"/>
              <a:t>Newspapers </a:t>
            </a:r>
            <a:endParaRPr lang="en-US" sz="4000"/>
          </a:p>
        </p:txBody>
      </p:sp>
      <p:sp>
        <p:nvSpPr>
          <p:cNvPr id="11" name="TextBox 10">
            <a:extLst>
              <a:ext uri="{FF2B5EF4-FFF2-40B4-BE49-F238E27FC236}">
                <a16:creationId xmlns:a16="http://schemas.microsoft.com/office/drawing/2014/main" id="{8E50D9E5-1CC5-42C2-AC5D-1F801FC7EC45}"/>
              </a:ext>
            </a:extLst>
          </p:cNvPr>
          <p:cNvSpPr txBox="1"/>
          <p:nvPr/>
        </p:nvSpPr>
        <p:spPr>
          <a:xfrm>
            <a:off x="402167" y="1706034"/>
            <a:ext cx="5456765" cy="4826962"/>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90000"/>
              </a:lnSpc>
              <a:spcBef>
                <a:spcPts val="1000"/>
              </a:spcBef>
            </a:pPr>
            <a:r>
              <a:rPr lang="en-US" sz="2000">
                <a:solidFill>
                  <a:srgbClr val="0070C0"/>
                </a:solidFill>
                <a:ea typeface="+mn-lt"/>
                <a:cs typeface="+mn-lt"/>
                <a:hlinkClick r:id="rId3">
                  <a:extLst>
                    <a:ext uri="{A12FA001-AC4F-418D-AE19-62706E023703}">
                      <ahyp:hlinkClr xmlns:ahyp="http://schemas.microsoft.com/office/drawing/2018/hyperlinkcolor" val="tx"/>
                    </a:ext>
                  </a:extLst>
                </a:hlinkClick>
              </a:rPr>
              <a:t>African American Newspapers </a:t>
            </a:r>
            <a:r>
              <a:rPr lang="en-US" sz="2000">
                <a:solidFill>
                  <a:srgbClr val="0070C0"/>
                </a:solidFill>
                <a:ea typeface="+mn-lt"/>
                <a:cs typeface="+mn-lt"/>
              </a:rPr>
              <a:t>(1827-1902)</a:t>
            </a:r>
          </a:p>
          <a:p>
            <a:pPr defTabSz="914400">
              <a:lnSpc>
                <a:spcPct val="90000"/>
              </a:lnSpc>
              <a:spcBef>
                <a:spcPts val="1000"/>
              </a:spcBef>
            </a:pPr>
            <a:r>
              <a:rPr lang="en-US" sz="2000">
                <a:solidFill>
                  <a:srgbClr val="0070C0"/>
                </a:solidFill>
                <a:ea typeface="+mn-lt"/>
                <a:cs typeface="+mn-lt"/>
                <a:hlinkClick r:id="rId4">
                  <a:extLst>
                    <a:ext uri="{A12FA001-AC4F-418D-AE19-62706E023703}">
                      <ahyp:hlinkClr xmlns:ahyp="http://schemas.microsoft.com/office/drawing/2018/hyperlinkcolor" val="tx"/>
                    </a:ext>
                  </a:extLst>
                </a:hlinkClick>
              </a:rPr>
              <a:t>African Newspapers</a:t>
            </a:r>
            <a:r>
              <a:rPr lang="en-US" sz="2000">
                <a:solidFill>
                  <a:srgbClr val="0070C0"/>
                </a:solidFill>
                <a:ea typeface="+mn-lt"/>
                <a:cs typeface="+mn-lt"/>
              </a:rPr>
              <a:t> (1800s &amp; 1900s)</a:t>
            </a:r>
          </a:p>
          <a:p>
            <a:pPr defTabSz="914400">
              <a:lnSpc>
                <a:spcPct val="90000"/>
              </a:lnSpc>
              <a:spcBef>
                <a:spcPts val="1000"/>
              </a:spcBef>
            </a:pPr>
            <a:r>
              <a:rPr lang="en-US" sz="2000">
                <a:solidFill>
                  <a:srgbClr val="0070C0"/>
                </a:solidFill>
                <a:ea typeface="+mn-lt"/>
                <a:cs typeface="+mn-lt"/>
                <a:hlinkClick r:id="rId5">
                  <a:extLst>
                    <a:ext uri="{A12FA001-AC4F-418D-AE19-62706E023703}">
                      <ahyp:hlinkClr xmlns:ahyp="http://schemas.microsoft.com/office/drawing/2018/hyperlinkcolor" val="tx"/>
                    </a:ext>
                  </a:extLst>
                </a:hlinkClick>
              </a:rPr>
              <a:t>Atlanta Daily World</a:t>
            </a:r>
            <a:r>
              <a:rPr lang="en-US" sz="2000">
                <a:solidFill>
                  <a:srgbClr val="0070C0"/>
                </a:solidFill>
                <a:ea typeface="+mn-lt"/>
                <a:cs typeface="+mn-lt"/>
              </a:rPr>
              <a:t>  (1931-2003)</a:t>
            </a:r>
          </a:p>
          <a:p>
            <a:pPr defTabSz="914400">
              <a:lnSpc>
                <a:spcPct val="90000"/>
              </a:lnSpc>
              <a:spcBef>
                <a:spcPts val="1000"/>
              </a:spcBef>
            </a:pPr>
            <a:r>
              <a:rPr lang="en-US" sz="2000">
                <a:solidFill>
                  <a:srgbClr val="0070C0"/>
                </a:solidFill>
                <a:ea typeface="+mn-lt"/>
                <a:cs typeface="+mn-lt"/>
                <a:hlinkClick r:id="rId6">
                  <a:extLst>
                    <a:ext uri="{A12FA001-AC4F-418D-AE19-62706E023703}">
                      <ahyp:hlinkClr xmlns:ahyp="http://schemas.microsoft.com/office/drawing/2018/hyperlinkcolor" val="tx"/>
                    </a:ext>
                  </a:extLst>
                </a:hlinkClick>
              </a:rPr>
              <a:t>Baltimore Afro-American</a:t>
            </a:r>
            <a:r>
              <a:rPr lang="en-US" sz="2000">
                <a:solidFill>
                  <a:srgbClr val="0070C0"/>
                </a:solidFill>
                <a:ea typeface="+mn-lt"/>
                <a:cs typeface="+mn-lt"/>
              </a:rPr>
              <a:t> (1893-1988)</a:t>
            </a:r>
          </a:p>
          <a:p>
            <a:pPr defTabSz="914400">
              <a:lnSpc>
                <a:spcPct val="90000"/>
              </a:lnSpc>
              <a:spcBef>
                <a:spcPts val="1000"/>
              </a:spcBef>
            </a:pPr>
            <a:r>
              <a:rPr lang="en-US" sz="2000">
                <a:solidFill>
                  <a:srgbClr val="0070C0"/>
                </a:solidFill>
                <a:ea typeface="+mn-lt"/>
                <a:cs typeface="+mn-lt"/>
                <a:hlinkClick r:id="rId7">
                  <a:extLst>
                    <a:ext uri="{A12FA001-AC4F-418D-AE19-62706E023703}">
                      <ahyp:hlinkClr xmlns:ahyp="http://schemas.microsoft.com/office/drawing/2018/hyperlinkcolor" val="tx"/>
                    </a:ext>
                  </a:extLst>
                </a:hlinkClick>
              </a:rPr>
              <a:t>Chicago Defender</a:t>
            </a:r>
            <a:r>
              <a:rPr lang="en-US" sz="2000">
                <a:solidFill>
                  <a:srgbClr val="0070C0"/>
                </a:solidFill>
                <a:ea typeface="+mn-lt"/>
                <a:cs typeface="+mn-lt"/>
              </a:rPr>
              <a:t> (1909-1921)</a:t>
            </a:r>
          </a:p>
          <a:p>
            <a:pPr defTabSz="914400">
              <a:lnSpc>
                <a:spcPct val="90000"/>
              </a:lnSpc>
              <a:spcBef>
                <a:spcPts val="1000"/>
              </a:spcBef>
            </a:pPr>
            <a:r>
              <a:rPr lang="en-US" sz="2000">
                <a:solidFill>
                  <a:srgbClr val="0070C0"/>
                </a:solidFill>
                <a:ea typeface="+mn-lt"/>
                <a:cs typeface="+mn-lt"/>
                <a:hlinkClick r:id="rId8">
                  <a:extLst>
                    <a:ext uri="{A12FA001-AC4F-418D-AE19-62706E023703}">
                      <ahyp:hlinkClr xmlns:ahyp="http://schemas.microsoft.com/office/drawing/2018/hyperlinkcolor" val="tx"/>
                    </a:ext>
                  </a:extLst>
                </a:hlinkClick>
              </a:rPr>
              <a:t>Cleveland Call / Post</a:t>
            </a:r>
            <a:r>
              <a:rPr lang="en-US" sz="2000">
                <a:solidFill>
                  <a:srgbClr val="0070C0"/>
                </a:solidFill>
                <a:ea typeface="+mn-lt"/>
                <a:cs typeface="+mn-lt"/>
              </a:rPr>
              <a:t> (1934-1991)</a:t>
            </a:r>
          </a:p>
          <a:p>
            <a:pPr defTabSz="914400">
              <a:lnSpc>
                <a:spcPct val="90000"/>
              </a:lnSpc>
              <a:spcBef>
                <a:spcPts val="1000"/>
              </a:spcBef>
            </a:pPr>
            <a:r>
              <a:rPr lang="en-US" sz="2000">
                <a:solidFill>
                  <a:srgbClr val="0070C0"/>
                </a:solidFill>
                <a:ea typeface="+mn-lt"/>
                <a:cs typeface="+mn-lt"/>
                <a:hlinkClick r:id="rId9">
                  <a:extLst>
                    <a:ext uri="{A12FA001-AC4F-418D-AE19-62706E023703}">
                      <ahyp:hlinkClr xmlns:ahyp="http://schemas.microsoft.com/office/drawing/2018/hyperlinkcolor" val="tx"/>
                    </a:ext>
                  </a:extLst>
                </a:hlinkClick>
              </a:rPr>
              <a:t>HarpWeek</a:t>
            </a:r>
            <a:r>
              <a:rPr lang="en-US" sz="2000">
                <a:solidFill>
                  <a:srgbClr val="0070C0"/>
                </a:solidFill>
                <a:ea typeface="+mn-lt"/>
                <a:cs typeface="+mn-lt"/>
              </a:rPr>
              <a:t> (1857-1912)</a:t>
            </a:r>
          </a:p>
          <a:p>
            <a:pPr defTabSz="914400">
              <a:lnSpc>
                <a:spcPct val="90000"/>
              </a:lnSpc>
              <a:spcBef>
                <a:spcPts val="1000"/>
              </a:spcBef>
            </a:pPr>
            <a:r>
              <a:rPr lang="en-US" sz="2000">
                <a:solidFill>
                  <a:srgbClr val="0070C0"/>
                </a:solidFill>
                <a:ea typeface="+mn-lt"/>
                <a:cs typeface="+mn-lt"/>
                <a:hlinkClick r:id="rId10">
                  <a:extLst>
                    <a:ext uri="{A12FA001-AC4F-418D-AE19-62706E023703}">
                      <ahyp:hlinkClr xmlns:ahyp="http://schemas.microsoft.com/office/drawing/2018/hyperlinkcolor" val="tx"/>
                    </a:ext>
                  </a:extLst>
                </a:hlinkClick>
              </a:rPr>
              <a:t>LA Sentinel</a:t>
            </a:r>
            <a:r>
              <a:rPr lang="en-US" sz="2000">
                <a:solidFill>
                  <a:srgbClr val="0070C0"/>
                </a:solidFill>
                <a:ea typeface="+mn-lt"/>
                <a:cs typeface="+mn-lt"/>
              </a:rPr>
              <a:t> (1934-2005)</a:t>
            </a:r>
          </a:p>
          <a:p>
            <a:pPr defTabSz="914400">
              <a:lnSpc>
                <a:spcPct val="90000"/>
              </a:lnSpc>
              <a:spcBef>
                <a:spcPts val="1000"/>
              </a:spcBef>
            </a:pPr>
            <a:r>
              <a:rPr lang="en-US" sz="2000">
                <a:solidFill>
                  <a:srgbClr val="0070C0"/>
                </a:solidFill>
                <a:ea typeface="+mn-lt"/>
                <a:cs typeface="+mn-lt"/>
                <a:hlinkClick r:id="rId11">
                  <a:extLst>
                    <a:ext uri="{A12FA001-AC4F-418D-AE19-62706E023703}">
                      <ahyp:hlinkClr xmlns:ahyp="http://schemas.microsoft.com/office/drawing/2018/hyperlinkcolor" val="tx"/>
                    </a:ext>
                  </a:extLst>
                </a:hlinkClick>
              </a:rPr>
              <a:t>New York Amsterdam News</a:t>
            </a:r>
            <a:r>
              <a:rPr lang="en-US" sz="2000">
                <a:solidFill>
                  <a:srgbClr val="0070C0"/>
                </a:solidFill>
                <a:ea typeface="+mn-lt"/>
                <a:cs typeface="+mn-lt"/>
              </a:rPr>
              <a:t> (1922-1993)</a:t>
            </a:r>
          </a:p>
          <a:p>
            <a:pPr defTabSz="914400">
              <a:lnSpc>
                <a:spcPct val="90000"/>
              </a:lnSpc>
              <a:spcBef>
                <a:spcPts val="1000"/>
              </a:spcBef>
            </a:pPr>
            <a:r>
              <a:rPr lang="en-US" sz="2000">
                <a:solidFill>
                  <a:srgbClr val="0070C0"/>
                </a:solidFill>
                <a:ea typeface="+mn-lt"/>
                <a:cs typeface="+mn-lt"/>
                <a:hlinkClick r:id="rId12">
                  <a:extLst>
                    <a:ext uri="{A12FA001-AC4F-418D-AE19-62706E023703}">
                      <ahyp:hlinkClr xmlns:ahyp="http://schemas.microsoft.com/office/drawing/2018/hyperlinkcolor" val="tx"/>
                    </a:ext>
                  </a:extLst>
                </a:hlinkClick>
              </a:rPr>
              <a:t>Norfolk Journal and Guide</a:t>
            </a:r>
            <a:r>
              <a:rPr lang="en-US" sz="2000">
                <a:solidFill>
                  <a:srgbClr val="0070C0"/>
                </a:solidFill>
                <a:ea typeface="+mn-lt"/>
                <a:cs typeface="+mn-lt"/>
              </a:rPr>
              <a:t> (1916-2003)</a:t>
            </a:r>
          </a:p>
          <a:p>
            <a:pPr defTabSz="914400">
              <a:lnSpc>
                <a:spcPct val="90000"/>
              </a:lnSpc>
              <a:spcBef>
                <a:spcPts val="1000"/>
              </a:spcBef>
            </a:pPr>
            <a:r>
              <a:rPr lang="en-US" sz="2000">
                <a:solidFill>
                  <a:srgbClr val="0070C0"/>
                </a:solidFill>
                <a:ea typeface="+mn-lt"/>
                <a:cs typeface="+mn-lt"/>
                <a:hlinkClick r:id="rId13">
                  <a:extLst>
                    <a:ext uri="{A12FA001-AC4F-418D-AE19-62706E023703}">
                      <ahyp:hlinkClr xmlns:ahyp="http://schemas.microsoft.com/office/drawing/2018/hyperlinkcolor" val="tx"/>
                    </a:ext>
                  </a:extLst>
                </a:hlinkClick>
              </a:rPr>
              <a:t>Philadelphia Tribune</a:t>
            </a:r>
            <a:r>
              <a:rPr lang="en-US" sz="2000">
                <a:solidFill>
                  <a:srgbClr val="0070C0"/>
                </a:solidFill>
                <a:ea typeface="+mn-lt"/>
                <a:cs typeface="+mn-lt"/>
              </a:rPr>
              <a:t> (1912-2001)</a:t>
            </a:r>
          </a:p>
          <a:p>
            <a:pPr defTabSz="914400">
              <a:lnSpc>
                <a:spcPct val="90000"/>
              </a:lnSpc>
              <a:spcBef>
                <a:spcPts val="1000"/>
              </a:spcBef>
            </a:pPr>
            <a:r>
              <a:rPr lang="en-US" sz="2000">
                <a:solidFill>
                  <a:srgbClr val="0070C0"/>
                </a:solidFill>
                <a:ea typeface="+mn-lt"/>
                <a:cs typeface="+mn-lt"/>
                <a:hlinkClick r:id="rId14">
                  <a:extLst>
                    <a:ext uri="{A12FA001-AC4F-418D-AE19-62706E023703}">
                      <ahyp:hlinkClr xmlns:ahyp="http://schemas.microsoft.com/office/drawing/2018/hyperlinkcolor" val="tx"/>
                    </a:ext>
                  </a:extLst>
                </a:hlinkClick>
              </a:rPr>
              <a:t>Pittsburgh Courier</a:t>
            </a:r>
            <a:r>
              <a:rPr lang="en-US" sz="2000">
                <a:solidFill>
                  <a:srgbClr val="0070C0"/>
                </a:solidFill>
                <a:ea typeface="+mn-lt"/>
                <a:cs typeface="+mn-lt"/>
              </a:rPr>
              <a:t> </a:t>
            </a:r>
          </a:p>
        </p:txBody>
      </p:sp>
      <p:pic>
        <p:nvPicPr>
          <p:cNvPr id="8" name="Picture 8" descr="Text&#10;&#10;Description automatically generated">
            <a:extLst>
              <a:ext uri="{FF2B5EF4-FFF2-40B4-BE49-F238E27FC236}">
                <a16:creationId xmlns:a16="http://schemas.microsoft.com/office/drawing/2014/main" id="{AE69E2CA-365C-427E-A2B9-3A0AF1EEAB70}"/>
              </a:ext>
            </a:extLst>
          </p:cNvPr>
          <p:cNvPicPr>
            <a:picLocks noChangeAspect="1"/>
          </p:cNvPicPr>
          <p:nvPr/>
        </p:nvPicPr>
        <p:blipFill>
          <a:blip r:embed="rId15"/>
          <a:stretch>
            <a:fillRect/>
          </a:stretch>
        </p:blipFill>
        <p:spPr>
          <a:xfrm rot="360000">
            <a:off x="6278928" y="1338364"/>
            <a:ext cx="5684092" cy="3796183"/>
          </a:xfrm>
          <a:prstGeom prst="rect">
            <a:avLst/>
          </a:prstGeom>
          <a:ln>
            <a:solidFill>
              <a:schemeClr val="bg1"/>
            </a:solidFill>
          </a:ln>
        </p:spPr>
      </p:pic>
      <p:sp>
        <p:nvSpPr>
          <p:cNvPr id="4" name="TextBox 3">
            <a:extLst>
              <a:ext uri="{FF2B5EF4-FFF2-40B4-BE49-F238E27FC236}">
                <a16:creationId xmlns:a16="http://schemas.microsoft.com/office/drawing/2014/main" id="{E665BABE-AE33-423E-BDB5-5E4C50177B22}"/>
              </a:ext>
            </a:extLst>
          </p:cNvPr>
          <p:cNvSpPr txBox="1"/>
          <p:nvPr/>
        </p:nvSpPr>
        <p:spPr>
          <a:xfrm>
            <a:off x="6735234" y="5422899"/>
            <a:ext cx="5060950" cy="738664"/>
          </a:xfrm>
          <a:prstGeom prst="rect">
            <a:avLst/>
          </a:prstGeom>
          <a:solidFill>
            <a:schemeClr val="tx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0000"/>
                </a:solidFill>
              </a:rPr>
              <a:t>Screenshot obtained from ProQuest Historical Newspapers: The Baltimore Afro-American (1919, January 10).</a:t>
            </a:r>
          </a:p>
        </p:txBody>
      </p:sp>
    </p:spTree>
    <p:extLst>
      <p:ext uri="{BB962C8B-B14F-4D97-AF65-F5344CB8AC3E}">
        <p14:creationId xmlns:p14="http://schemas.microsoft.com/office/powerpoint/2010/main" val="3565152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6802-C89D-43F8-B7F4-097E3B477EDC}"/>
              </a:ext>
            </a:extLst>
          </p:cNvPr>
          <p:cNvSpPr>
            <a:spLocks noGrp="1"/>
          </p:cNvSpPr>
          <p:nvPr>
            <p:ph type="title"/>
          </p:nvPr>
        </p:nvSpPr>
        <p:spPr>
          <a:xfrm>
            <a:off x="308981" y="1384746"/>
            <a:ext cx="6213080" cy="1085933"/>
          </a:xfrm>
        </p:spPr>
        <p:txBody>
          <a:bodyPr vert="horz" lIns="91440" tIns="45720" rIns="91440" bIns="45720" rtlCol="0" anchor="b">
            <a:noAutofit/>
          </a:bodyPr>
          <a:lstStyle/>
          <a:p>
            <a:r>
              <a:rPr lang="en-US" sz="2800" b="1">
                <a:ea typeface="+mj-lt"/>
                <a:cs typeface="+mj-lt"/>
                <a:hlinkClick r:id="rId3"/>
              </a:rPr>
              <a:t>African American Newspapers:</a:t>
            </a:r>
            <a:br>
              <a:rPr lang="en-US" sz="2800" b="1">
                <a:ea typeface="+mj-lt"/>
                <a:cs typeface="+mj-lt"/>
                <a:hlinkClick r:id="rId3"/>
              </a:rPr>
            </a:br>
            <a:r>
              <a:rPr lang="en-US" sz="2800" b="1">
                <a:ea typeface="+mj-lt"/>
                <a:cs typeface="+mj-lt"/>
                <a:hlinkClick r:id="rId3"/>
              </a:rPr>
              <a:t>The Nineteenth Century </a:t>
            </a:r>
            <a:endParaRPr lang="en-US" sz="2800"/>
          </a:p>
        </p:txBody>
      </p:sp>
      <p:sp>
        <p:nvSpPr>
          <p:cNvPr id="4" name="Text Placeholder 3">
            <a:extLst>
              <a:ext uri="{FF2B5EF4-FFF2-40B4-BE49-F238E27FC236}">
                <a16:creationId xmlns:a16="http://schemas.microsoft.com/office/drawing/2014/main" id="{2F825873-5E12-4C8E-95B4-E0327270C034}"/>
              </a:ext>
            </a:extLst>
          </p:cNvPr>
          <p:cNvSpPr>
            <a:spLocks noGrp="1"/>
          </p:cNvSpPr>
          <p:nvPr>
            <p:ph type="body" sz="half" idx="2"/>
          </p:nvPr>
        </p:nvSpPr>
        <p:spPr>
          <a:xfrm>
            <a:off x="781049" y="2597829"/>
            <a:ext cx="4980147" cy="4037573"/>
          </a:xfrm>
        </p:spPr>
        <p:txBody>
          <a:bodyPr vert="horz" lIns="91440" tIns="45720" rIns="91440" bIns="45720" rtlCol="0" anchor="t">
            <a:normAutofit fontScale="92500" lnSpcReduction="10000"/>
          </a:bodyPr>
          <a:lstStyle/>
          <a:p>
            <a:pPr marL="285750" indent="-285750">
              <a:buFont typeface="Arial"/>
              <a:buChar char="•"/>
            </a:pPr>
            <a:r>
              <a:rPr lang="en-US" sz="2000" i="1">
                <a:ea typeface="+mn-lt"/>
                <a:cs typeface="+mn-lt"/>
              </a:rPr>
              <a:t>The Christian Recorder</a:t>
            </a:r>
            <a:endParaRPr lang="en-US" sz="2000"/>
          </a:p>
          <a:p>
            <a:pPr marL="285750" indent="-285750">
              <a:buFont typeface="Arial"/>
              <a:buChar char="•"/>
            </a:pPr>
            <a:r>
              <a:rPr lang="en-US" sz="2000" i="1">
                <a:ea typeface="+mn-lt"/>
                <a:cs typeface="+mn-lt"/>
              </a:rPr>
              <a:t>The Colored American</a:t>
            </a:r>
            <a:endParaRPr lang="en-US" sz="2000"/>
          </a:p>
          <a:p>
            <a:pPr marL="285750" indent="-285750">
              <a:buFont typeface="Arial"/>
              <a:buChar char="•"/>
            </a:pPr>
            <a:r>
              <a:rPr lang="en-US" sz="2000" i="1">
                <a:ea typeface="+mn-lt"/>
                <a:cs typeface="+mn-lt"/>
              </a:rPr>
              <a:t>Frederick Douglass’ Paper</a:t>
            </a:r>
            <a:endParaRPr lang="en-US" sz="2000"/>
          </a:p>
          <a:p>
            <a:pPr marL="285750" indent="-285750">
              <a:buFont typeface="Arial"/>
              <a:buChar char="•"/>
            </a:pPr>
            <a:r>
              <a:rPr lang="en-US" sz="2000" i="1">
                <a:ea typeface="+mn-lt"/>
                <a:cs typeface="+mn-lt"/>
              </a:rPr>
              <a:t>The Freedmen’s Record</a:t>
            </a:r>
            <a:endParaRPr lang="en-US" sz="2000"/>
          </a:p>
          <a:p>
            <a:pPr marL="285750" indent="-285750">
              <a:buFont typeface="Arial"/>
              <a:buChar char="•"/>
            </a:pPr>
            <a:r>
              <a:rPr lang="en-US" sz="2000" i="1">
                <a:ea typeface="+mn-lt"/>
                <a:cs typeface="+mn-lt"/>
              </a:rPr>
              <a:t>Frederick Douglass Monthly</a:t>
            </a:r>
            <a:endParaRPr lang="en-US" sz="2000"/>
          </a:p>
          <a:p>
            <a:pPr marL="285750" indent="-285750">
              <a:buFont typeface="Arial"/>
              <a:buChar char="•"/>
            </a:pPr>
            <a:r>
              <a:rPr lang="en-US" sz="2000" i="1">
                <a:ea typeface="+mn-lt"/>
                <a:cs typeface="+mn-lt"/>
              </a:rPr>
              <a:t>Freedom’s Journal</a:t>
            </a:r>
            <a:endParaRPr lang="en-US" sz="2000"/>
          </a:p>
          <a:p>
            <a:pPr marL="285750" indent="-285750">
              <a:buFont typeface="Arial"/>
              <a:buChar char="•"/>
            </a:pPr>
            <a:r>
              <a:rPr lang="en-US" sz="2000" i="1">
                <a:ea typeface="+mn-lt"/>
                <a:cs typeface="+mn-lt"/>
              </a:rPr>
              <a:t>The National Era</a:t>
            </a:r>
            <a:endParaRPr lang="en-US" sz="2000"/>
          </a:p>
          <a:p>
            <a:pPr marL="285750" indent="-285750">
              <a:buFont typeface="Arial"/>
              <a:buChar char="•"/>
            </a:pPr>
            <a:r>
              <a:rPr lang="en-US" sz="2000" i="1">
                <a:ea typeface="+mn-lt"/>
                <a:cs typeface="+mn-lt"/>
              </a:rPr>
              <a:t>The Negro Business League Herald</a:t>
            </a:r>
            <a:endParaRPr lang="en-US" sz="2000"/>
          </a:p>
          <a:p>
            <a:pPr marL="285750" indent="-285750">
              <a:buFont typeface="Arial"/>
              <a:buChar char="•"/>
            </a:pPr>
            <a:r>
              <a:rPr lang="en-US" sz="2000" i="1">
                <a:ea typeface="+mn-lt"/>
                <a:cs typeface="+mn-lt"/>
              </a:rPr>
              <a:t>The North Star</a:t>
            </a:r>
            <a:endParaRPr lang="en-US" sz="2000"/>
          </a:p>
          <a:p>
            <a:pPr marL="285750" indent="-285750">
              <a:buFont typeface="Arial"/>
              <a:buChar char="•"/>
            </a:pPr>
            <a:r>
              <a:rPr lang="en-US" sz="2000" i="1">
                <a:ea typeface="+mn-lt"/>
                <a:cs typeface="+mn-lt"/>
              </a:rPr>
              <a:t>Provincial Freeman</a:t>
            </a:r>
            <a:endParaRPr lang="en-US" sz="2000"/>
          </a:p>
          <a:p>
            <a:pPr marL="285750" indent="-285750">
              <a:buFont typeface="Arial"/>
              <a:buChar char="•"/>
            </a:pPr>
            <a:r>
              <a:rPr lang="en-US" sz="2000" i="1">
                <a:ea typeface="+mn-lt"/>
                <a:cs typeface="+mn-lt"/>
              </a:rPr>
              <a:t>Weekly Advocate</a:t>
            </a:r>
            <a:endParaRPr lang="en-US" sz="2000"/>
          </a:p>
          <a:p>
            <a:endParaRPr lang="en-US"/>
          </a:p>
        </p:txBody>
      </p:sp>
      <p:pic>
        <p:nvPicPr>
          <p:cNvPr id="8" name="Picture 8">
            <a:extLst>
              <a:ext uri="{FF2B5EF4-FFF2-40B4-BE49-F238E27FC236}">
                <a16:creationId xmlns:a16="http://schemas.microsoft.com/office/drawing/2014/main" id="{AE69E2CA-365C-427E-A2B9-3A0AF1EEAB70}"/>
              </a:ext>
            </a:extLst>
          </p:cNvPr>
          <p:cNvPicPr>
            <a:picLocks noChangeAspect="1"/>
          </p:cNvPicPr>
          <p:nvPr/>
        </p:nvPicPr>
        <p:blipFill>
          <a:blip r:embed="rId4"/>
          <a:stretch>
            <a:fillRect/>
          </a:stretch>
        </p:blipFill>
        <p:spPr>
          <a:xfrm rot="660000">
            <a:off x="6387166" y="1710507"/>
            <a:ext cx="5267323" cy="3424896"/>
          </a:xfrm>
          <a:prstGeom prst="rect">
            <a:avLst/>
          </a:prstGeom>
          <a:ln>
            <a:solidFill>
              <a:schemeClr val="bg1"/>
            </a:solidFill>
          </a:ln>
        </p:spPr>
      </p:pic>
      <p:sp>
        <p:nvSpPr>
          <p:cNvPr id="3" name="Title 1">
            <a:extLst>
              <a:ext uri="{FF2B5EF4-FFF2-40B4-BE49-F238E27FC236}">
                <a16:creationId xmlns:a16="http://schemas.microsoft.com/office/drawing/2014/main" id="{7E380E44-60AD-4BF1-90E5-2D8726149B3E}"/>
              </a:ext>
            </a:extLst>
          </p:cNvPr>
          <p:cNvSpPr txBox="1">
            <a:spLocks/>
          </p:cNvSpPr>
          <p:nvPr/>
        </p:nvSpPr>
        <p:spPr>
          <a:xfrm>
            <a:off x="312282" y="410992"/>
            <a:ext cx="3933562" cy="10682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sz="4000" b="1"/>
              <a:t>DATABASES </a:t>
            </a:r>
            <a:br>
              <a:rPr lang="en-US" sz="4000" b="1"/>
            </a:br>
            <a:r>
              <a:rPr lang="en-US" sz="4000" b="1">
                <a:ea typeface="+mj-lt"/>
                <a:cs typeface="+mj-lt"/>
              </a:rPr>
              <a:t>Newspapers</a:t>
            </a:r>
            <a:r>
              <a:rPr lang="en-US" sz="4000">
                <a:ea typeface="+mj-lt"/>
                <a:cs typeface="+mj-lt"/>
              </a:rPr>
              <a:t> </a:t>
            </a:r>
            <a:endParaRPr lang="en-US" sz="4000"/>
          </a:p>
        </p:txBody>
      </p:sp>
      <p:sp>
        <p:nvSpPr>
          <p:cNvPr id="5" name="TextBox 4">
            <a:extLst>
              <a:ext uri="{FF2B5EF4-FFF2-40B4-BE49-F238E27FC236}">
                <a16:creationId xmlns:a16="http://schemas.microsoft.com/office/drawing/2014/main" id="{AA5756F2-88D2-4F7D-B6AC-C98E3AFB2069}"/>
              </a:ext>
            </a:extLst>
          </p:cNvPr>
          <p:cNvSpPr txBox="1"/>
          <p:nvPr/>
        </p:nvSpPr>
        <p:spPr>
          <a:xfrm>
            <a:off x="5813860" y="5307728"/>
            <a:ext cx="5653616" cy="738664"/>
          </a:xfrm>
          <a:prstGeom prst="rect">
            <a:avLst/>
          </a:prstGeom>
          <a:solidFill>
            <a:schemeClr val="tx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0000"/>
                </a:solidFill>
              </a:rPr>
              <a:t>Screenshot of Freedom's Journal obtained from African American Newspapers: The Nineteenth Century. (1829, February 26).</a:t>
            </a:r>
          </a:p>
        </p:txBody>
      </p:sp>
    </p:spTree>
    <p:extLst>
      <p:ext uri="{BB962C8B-B14F-4D97-AF65-F5344CB8AC3E}">
        <p14:creationId xmlns:p14="http://schemas.microsoft.com/office/powerpoint/2010/main" val="4238922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2150-E2AF-4F4B-99A6-6A2C4737B6AC}"/>
              </a:ext>
            </a:extLst>
          </p:cNvPr>
          <p:cNvSpPr>
            <a:spLocks noGrp="1"/>
          </p:cNvSpPr>
          <p:nvPr>
            <p:ph type="title"/>
          </p:nvPr>
        </p:nvSpPr>
        <p:spPr>
          <a:xfrm>
            <a:off x="203199" y="279400"/>
            <a:ext cx="4028440" cy="1219200"/>
          </a:xfrm>
        </p:spPr>
        <p:txBody>
          <a:bodyPr vert="horz" lIns="91440" tIns="45720" rIns="91440" bIns="45720" rtlCol="0" anchor="b">
            <a:noAutofit/>
          </a:bodyPr>
          <a:lstStyle/>
          <a:p>
            <a:r>
              <a:rPr lang="en-US" sz="4000" b="1">
                <a:ea typeface="+mj-lt"/>
                <a:cs typeface="+mj-lt"/>
              </a:rPr>
              <a:t>DATABASES</a:t>
            </a:r>
            <a:endParaRPr lang="en-US" sz="4000">
              <a:ea typeface="+mj-lt"/>
              <a:cs typeface="+mj-lt"/>
            </a:endParaRPr>
          </a:p>
          <a:p>
            <a:r>
              <a:rPr lang="en-US" sz="4000" b="1">
                <a:ea typeface="+mj-lt"/>
                <a:cs typeface="+mj-lt"/>
              </a:rPr>
              <a:t>BLACK Lives</a:t>
            </a:r>
            <a:endParaRPr lang="en-US" sz="4000"/>
          </a:p>
        </p:txBody>
      </p:sp>
      <p:sp>
        <p:nvSpPr>
          <p:cNvPr id="4" name="Text Placeholder 3">
            <a:extLst>
              <a:ext uri="{FF2B5EF4-FFF2-40B4-BE49-F238E27FC236}">
                <a16:creationId xmlns:a16="http://schemas.microsoft.com/office/drawing/2014/main" id="{0D136971-072D-4B59-A7CA-56F35A86F055}"/>
              </a:ext>
            </a:extLst>
          </p:cNvPr>
          <p:cNvSpPr>
            <a:spLocks noGrp="1"/>
          </p:cNvSpPr>
          <p:nvPr>
            <p:ph type="body" sz="half" idx="2"/>
          </p:nvPr>
        </p:nvSpPr>
        <p:spPr>
          <a:xfrm>
            <a:off x="533400" y="1782232"/>
            <a:ext cx="4795171" cy="4470319"/>
          </a:xfrm>
          <a:solidFill>
            <a:schemeClr val="tx1"/>
          </a:solidFill>
        </p:spPr>
        <p:txBody>
          <a:bodyPr vert="horz" lIns="91440" tIns="45720" rIns="91440" bIns="45720" rtlCol="0" anchor="t">
            <a:normAutofit lnSpcReduction="10000"/>
          </a:bodyPr>
          <a:lstStyle/>
          <a:p>
            <a:r>
              <a:rPr lang="en-US" sz="2400" dirty="0">
                <a:solidFill>
                  <a:srgbClr val="0070C0"/>
                </a:solidFill>
                <a:ea typeface="+mn-lt"/>
                <a:cs typeface="+mn-lt"/>
                <a:hlinkClick r:id="rId3">
                  <a:extLst>
                    <a:ext uri="{A12FA001-AC4F-418D-AE19-62706E023703}">
                      <ahyp:hlinkClr xmlns:ahyp="http://schemas.microsoft.com/office/drawing/2018/hyperlinkcolor" val="tx"/>
                    </a:ext>
                  </a:extLst>
                </a:hlinkClick>
              </a:rPr>
              <a:t>Africa-Wide Information</a:t>
            </a:r>
            <a:endParaRPr lang="en-US" sz="2400" dirty="0">
              <a:solidFill>
                <a:srgbClr val="0070C0"/>
              </a:solidFill>
              <a:ea typeface="+mn-lt"/>
              <a:cs typeface="+mn-lt"/>
            </a:endParaRPr>
          </a:p>
          <a:p>
            <a:r>
              <a:rPr lang="en-US" sz="2400" dirty="0">
                <a:solidFill>
                  <a:srgbClr val="0070C0"/>
                </a:solidFill>
                <a:ea typeface="+mn-lt"/>
                <a:cs typeface="+mn-lt"/>
                <a:hlinkClick r:id="rId4">
                  <a:extLst>
                    <a:ext uri="{A12FA001-AC4F-418D-AE19-62706E023703}">
                      <ahyp:hlinkClr xmlns:ahyp="http://schemas.microsoft.com/office/drawing/2018/hyperlinkcolor" val="tx"/>
                    </a:ext>
                  </a:extLst>
                </a:hlinkClick>
              </a:rPr>
              <a:t>African American Communities </a:t>
            </a:r>
            <a:endParaRPr lang="en-US" sz="2400" dirty="0">
              <a:solidFill>
                <a:srgbClr val="0070C0"/>
              </a:solidFill>
              <a:ea typeface="+mn-lt"/>
              <a:cs typeface="+mn-lt"/>
            </a:endParaRPr>
          </a:p>
          <a:p>
            <a:r>
              <a:rPr lang="en-US" sz="2400" dirty="0">
                <a:solidFill>
                  <a:srgbClr val="0070C0"/>
                </a:solidFill>
                <a:ea typeface="+mn-lt"/>
                <a:cs typeface="+mn-lt"/>
                <a:hlinkClick r:id="rId5">
                  <a:extLst>
                    <a:ext uri="{A12FA001-AC4F-418D-AE19-62706E023703}">
                      <ahyp:hlinkClr xmlns:ahyp="http://schemas.microsoft.com/office/drawing/2018/hyperlinkcolor" val="tx"/>
                    </a:ext>
                  </a:extLst>
                </a:hlinkClick>
              </a:rPr>
              <a:t>America: History &amp; Life (EBSCO)</a:t>
            </a:r>
            <a:endParaRPr lang="en-US" sz="2400" dirty="0">
              <a:solidFill>
                <a:srgbClr val="0070C0"/>
              </a:solidFill>
              <a:ea typeface="+mn-lt"/>
              <a:cs typeface="+mn-lt"/>
            </a:endParaRPr>
          </a:p>
          <a:p>
            <a:r>
              <a:rPr lang="en-US" sz="2400" dirty="0">
                <a:solidFill>
                  <a:srgbClr val="0070C0"/>
                </a:solidFill>
                <a:ea typeface="+mn-lt"/>
                <a:cs typeface="+mn-lt"/>
                <a:hlinkClick r:id="rId6">
                  <a:extLst>
                    <a:ext uri="{A12FA001-AC4F-418D-AE19-62706E023703}">
                      <ahyp:hlinkClr xmlns:ahyp="http://schemas.microsoft.com/office/drawing/2018/hyperlinkcolor" val="tx"/>
                    </a:ext>
                  </a:extLst>
                </a:hlinkClick>
              </a:rPr>
              <a:t>African Writers Series</a:t>
            </a:r>
            <a:r>
              <a:rPr lang="en-US" sz="2400" dirty="0">
                <a:solidFill>
                  <a:srgbClr val="0070C0"/>
                </a:solidFill>
                <a:ea typeface="+mn-lt"/>
                <a:cs typeface="+mn-lt"/>
                <a:hlinkClick r:id="rId3">
                  <a:extLst>
                    <a:ext uri="{A12FA001-AC4F-418D-AE19-62706E023703}">
                      <ahyp:hlinkClr xmlns:ahyp="http://schemas.microsoft.com/office/drawing/2018/hyperlinkcolor" val="tx"/>
                    </a:ext>
                  </a:extLst>
                </a:hlinkClick>
              </a:rPr>
              <a:t> </a:t>
            </a:r>
            <a:endParaRPr lang="en-US" sz="2400" dirty="0">
              <a:solidFill>
                <a:srgbClr val="0070C0"/>
              </a:solidFill>
              <a:ea typeface="+mn-lt"/>
              <a:cs typeface="+mn-lt"/>
            </a:endParaRPr>
          </a:p>
          <a:p>
            <a:r>
              <a:rPr lang="en-US" sz="2400" dirty="0">
                <a:solidFill>
                  <a:srgbClr val="0070C0"/>
                </a:solidFill>
                <a:ea typeface="+mn-lt"/>
                <a:cs typeface="+mn-lt"/>
                <a:hlinkClick r:id="rId7">
                  <a:extLst>
                    <a:ext uri="{A12FA001-AC4F-418D-AE19-62706E023703}">
                      <ahyp:hlinkClr xmlns:ahyp="http://schemas.microsoft.com/office/drawing/2018/hyperlinkcolor" val="tx"/>
                    </a:ext>
                  </a:extLst>
                </a:hlinkClick>
              </a:rPr>
              <a:t>Medline (EBSCO)</a:t>
            </a:r>
            <a:endParaRPr lang="en-US" sz="2400" dirty="0">
              <a:solidFill>
                <a:srgbClr val="0070C0"/>
              </a:solidFill>
              <a:ea typeface="+mn-lt"/>
              <a:cs typeface="+mn-lt"/>
            </a:endParaRPr>
          </a:p>
          <a:p>
            <a:r>
              <a:rPr lang="en-US" sz="2400" dirty="0">
                <a:solidFill>
                  <a:srgbClr val="0070C0"/>
                </a:solidFill>
                <a:ea typeface="+mn-lt"/>
                <a:cs typeface="+mn-lt"/>
                <a:hlinkClick r:id="rId8">
                  <a:extLst>
                    <a:ext uri="{A12FA001-AC4F-418D-AE19-62706E023703}">
                      <ahyp:hlinkClr xmlns:ahyp="http://schemas.microsoft.com/office/drawing/2018/hyperlinkcolor" val="tx"/>
                    </a:ext>
                  </a:extLst>
                </a:hlinkClick>
              </a:rPr>
              <a:t>MLA International Bibliography</a:t>
            </a:r>
            <a:endParaRPr lang="en-US" sz="2400" dirty="0">
              <a:solidFill>
                <a:srgbClr val="0070C0"/>
              </a:solidFill>
              <a:ea typeface="+mn-lt"/>
              <a:cs typeface="+mn-lt"/>
            </a:endParaRPr>
          </a:p>
          <a:p>
            <a:r>
              <a:rPr lang="en-US" sz="2400" dirty="0">
                <a:solidFill>
                  <a:srgbClr val="0070C0"/>
                </a:solidFill>
                <a:ea typeface="+mn-lt"/>
                <a:cs typeface="+mn-lt"/>
                <a:hlinkClick r:id="rId9">
                  <a:extLst>
                    <a:ext uri="{A12FA001-AC4F-418D-AE19-62706E023703}">
                      <ahyp:hlinkClr xmlns:ahyp="http://schemas.microsoft.com/office/drawing/2018/hyperlinkcolor" val="tx"/>
                    </a:ext>
                  </a:extLst>
                </a:hlinkClick>
              </a:rPr>
              <a:t>Music Online: American Music</a:t>
            </a:r>
            <a:endParaRPr lang="en-US" sz="2400" dirty="0">
              <a:solidFill>
                <a:srgbClr val="0070C0"/>
              </a:solidFill>
              <a:ea typeface="+mn-lt"/>
              <a:cs typeface="+mn-lt"/>
            </a:endParaRPr>
          </a:p>
          <a:p>
            <a:r>
              <a:rPr lang="en-US" sz="2400" dirty="0">
                <a:solidFill>
                  <a:srgbClr val="0070C0"/>
                </a:solidFill>
                <a:ea typeface="+mn-lt"/>
                <a:cs typeface="+mn-lt"/>
                <a:hlinkClick r:id="rId10">
                  <a:extLst>
                    <a:ext uri="{A12FA001-AC4F-418D-AE19-62706E023703}">
                      <ahyp:hlinkClr xmlns:ahyp="http://schemas.microsoft.com/office/drawing/2018/hyperlinkcolor" val="tx"/>
                    </a:ext>
                  </a:extLst>
                </a:hlinkClick>
              </a:rPr>
              <a:t>Music Online: Jazz Music Library</a:t>
            </a:r>
            <a:endParaRPr lang="en-US" sz="2400" dirty="0">
              <a:solidFill>
                <a:srgbClr val="0070C0"/>
              </a:solidFill>
              <a:ea typeface="+mn-lt"/>
              <a:cs typeface="+mn-lt"/>
            </a:endParaRPr>
          </a:p>
          <a:p>
            <a:pPr>
              <a:lnSpc>
                <a:spcPct val="100000"/>
              </a:lnSpc>
            </a:pPr>
            <a:r>
              <a:rPr lang="en-US" sz="2400" dirty="0">
                <a:solidFill>
                  <a:srgbClr val="0070C0"/>
                </a:solidFill>
                <a:ea typeface="+mn-lt"/>
                <a:cs typeface="+mn-lt"/>
                <a:hlinkClick r:id="rId11">
                  <a:extLst>
                    <a:ext uri="{A12FA001-AC4F-418D-AE19-62706E023703}">
                      <ahyp:hlinkClr xmlns:ahyp="http://schemas.microsoft.com/office/drawing/2018/hyperlinkcolor" val="tx"/>
                    </a:ext>
                  </a:extLst>
                </a:hlinkClick>
              </a:rPr>
              <a:t>Race Relations in America</a:t>
            </a:r>
            <a:endParaRPr lang="en-US" sz="2400" dirty="0">
              <a:solidFill>
                <a:srgbClr val="0070C0"/>
              </a:solidFill>
              <a:ea typeface="+mn-lt"/>
              <a:cs typeface="+mn-lt"/>
            </a:endParaRPr>
          </a:p>
        </p:txBody>
      </p:sp>
      <p:sp>
        <p:nvSpPr>
          <p:cNvPr id="6" name="Text Placeholder 3">
            <a:extLst>
              <a:ext uri="{FF2B5EF4-FFF2-40B4-BE49-F238E27FC236}">
                <a16:creationId xmlns:a16="http://schemas.microsoft.com/office/drawing/2014/main" id="{AC05F222-6794-4D5F-BADF-7019C144DE4E}"/>
              </a:ext>
            </a:extLst>
          </p:cNvPr>
          <p:cNvSpPr txBox="1">
            <a:spLocks/>
          </p:cNvSpPr>
          <p:nvPr/>
        </p:nvSpPr>
        <p:spPr>
          <a:xfrm>
            <a:off x="5961532" y="1782232"/>
            <a:ext cx="5551441" cy="4300985"/>
          </a:xfrm>
          <a:prstGeom prst="rect">
            <a:avLst/>
          </a:prstGeom>
          <a:solidFill>
            <a:schemeClr val="tx1"/>
          </a:solid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rgbClr val="0070C0"/>
                </a:solidFill>
                <a:ea typeface="+mn-lt"/>
                <a:cs typeface="+mn-lt"/>
                <a:hlinkClick r:id="rId12">
                  <a:extLst>
                    <a:ext uri="{A12FA001-AC4F-418D-AE19-62706E023703}">
                      <ahyp:hlinkClr xmlns:ahyp="http://schemas.microsoft.com/office/drawing/2018/hyperlinkcolor" val="tx"/>
                    </a:ext>
                  </a:extLst>
                </a:hlinkClick>
              </a:rPr>
              <a:t>Slavery, Abolition and Social Justice </a:t>
            </a:r>
            <a:endParaRPr lang="en-US" sz="2400" dirty="0">
              <a:solidFill>
                <a:srgbClr val="0070C0"/>
              </a:solidFill>
              <a:ea typeface="+mn-lt"/>
              <a:cs typeface="+mn-lt"/>
            </a:endParaRPr>
          </a:p>
          <a:p>
            <a:r>
              <a:rPr lang="en-US" sz="2400" dirty="0">
                <a:solidFill>
                  <a:srgbClr val="0070C0"/>
                </a:solidFill>
                <a:ea typeface="+mn-lt"/>
                <a:cs typeface="+mn-lt"/>
                <a:hlinkClick r:id="rId13">
                  <a:extLst>
                    <a:ext uri="{A12FA001-AC4F-418D-AE19-62706E023703}">
                      <ahyp:hlinkClr xmlns:ahyp="http://schemas.microsoft.com/office/drawing/2018/hyperlinkcolor" val="tx"/>
                    </a:ext>
                  </a:extLst>
                </a:hlinkClick>
              </a:rPr>
              <a:t>The Sixties: Primary Documents and Personal Narratives</a:t>
            </a:r>
            <a:endParaRPr lang="en-US" sz="2400" dirty="0">
              <a:solidFill>
                <a:srgbClr val="0070C0"/>
              </a:solidFill>
              <a:ea typeface="+mn-lt"/>
              <a:cs typeface="+mn-lt"/>
            </a:endParaRPr>
          </a:p>
          <a:p>
            <a:r>
              <a:rPr lang="en-US" sz="2400" dirty="0">
                <a:solidFill>
                  <a:srgbClr val="0070C0"/>
                </a:solidFill>
                <a:ea typeface="+mn-lt"/>
                <a:cs typeface="+mn-lt"/>
                <a:hlinkClick r:id="rId14">
                  <a:extLst>
                    <a:ext uri="{A12FA001-AC4F-418D-AE19-62706E023703}">
                      <ahyp:hlinkClr xmlns:ahyp="http://schemas.microsoft.com/office/drawing/2018/hyperlinkcolor" val="tx"/>
                    </a:ext>
                  </a:extLst>
                </a:hlinkClick>
              </a:rPr>
              <a:t>Twentieth Century African American Poetry</a:t>
            </a:r>
            <a:endParaRPr lang="en-US" sz="2400" dirty="0">
              <a:solidFill>
                <a:srgbClr val="0070C0"/>
              </a:solidFill>
              <a:ea typeface="+mn-lt"/>
              <a:cs typeface="+mn-lt"/>
            </a:endParaRPr>
          </a:p>
          <a:p>
            <a:r>
              <a:rPr lang="en-US" sz="2400" dirty="0">
                <a:solidFill>
                  <a:srgbClr val="0070C0"/>
                </a:solidFill>
                <a:ea typeface="+mn-lt"/>
                <a:cs typeface="+mn-lt"/>
                <a:hlinkClick r:id="rId15">
                  <a:extLst>
                    <a:ext uri="{A12FA001-AC4F-418D-AE19-62706E023703}">
                      <ahyp:hlinkClr xmlns:ahyp="http://schemas.microsoft.com/office/drawing/2018/hyperlinkcolor" val="tx"/>
                    </a:ext>
                  </a:extLst>
                </a:hlinkClick>
              </a:rPr>
              <a:t>SocINDEX</a:t>
            </a:r>
            <a:endParaRPr lang="en-US" sz="2400" dirty="0">
              <a:solidFill>
                <a:srgbClr val="0070C0"/>
              </a:solidFill>
              <a:ea typeface="+mn-lt"/>
              <a:cs typeface="+mn-lt"/>
            </a:endParaRPr>
          </a:p>
          <a:p>
            <a:r>
              <a:rPr lang="en-US" sz="2400" dirty="0">
                <a:solidFill>
                  <a:srgbClr val="0070C0"/>
                </a:solidFill>
                <a:ea typeface="+mn-lt"/>
                <a:cs typeface="+mn-lt"/>
                <a:hlinkClick r:id="rId16">
                  <a:extLst>
                    <a:ext uri="{A12FA001-AC4F-418D-AE19-62706E023703}">
                      <ahyp:hlinkClr xmlns:ahyp="http://schemas.microsoft.com/office/drawing/2018/hyperlinkcolor" val="tx"/>
                    </a:ext>
                  </a:extLst>
                </a:hlinkClick>
              </a:rPr>
              <a:t>Women and Social Movements in the United States, 1600-2000</a:t>
            </a:r>
            <a:endParaRPr lang="en-US" sz="2400" dirty="0">
              <a:solidFill>
                <a:srgbClr val="0070C0"/>
              </a:solidFill>
              <a:ea typeface="+mn-lt"/>
              <a:cs typeface="+mn-lt"/>
            </a:endParaRPr>
          </a:p>
          <a:p>
            <a:r>
              <a:rPr lang="en-US" sz="2400" dirty="0">
                <a:solidFill>
                  <a:srgbClr val="0070C0"/>
                </a:solidFill>
                <a:ea typeface="+mn-lt"/>
                <a:cs typeface="+mn-lt"/>
                <a:hlinkClick r:id="rId17">
                  <a:extLst>
                    <a:ext uri="{A12FA001-AC4F-418D-AE19-62706E023703}">
                      <ahyp:hlinkClr xmlns:ahyp="http://schemas.microsoft.com/office/drawing/2018/hyperlinkcolor" val="tx"/>
                    </a:ext>
                  </a:extLst>
                </a:hlinkClick>
              </a:rPr>
              <a:t>Women's Studies International</a:t>
            </a:r>
            <a:endParaRPr lang="en-US" sz="2400" dirty="0">
              <a:solidFill>
                <a:srgbClr val="0070C0"/>
              </a:solidFill>
              <a:ea typeface="+mn-lt"/>
              <a:cs typeface="+mn-lt"/>
            </a:endParaRPr>
          </a:p>
        </p:txBody>
      </p:sp>
    </p:spTree>
    <p:extLst>
      <p:ext uri="{BB962C8B-B14F-4D97-AF65-F5344CB8AC3E}">
        <p14:creationId xmlns:p14="http://schemas.microsoft.com/office/powerpoint/2010/main" val="4131233591"/>
      </p:ext>
    </p:extLst>
  </p:cSld>
  <p:clrMapOvr>
    <a:masterClrMapping/>
  </p:clrMapOvr>
</p:sld>
</file>

<file path=ppt/theme/theme1.xml><?xml version="1.0" encoding="utf-8"?>
<a:theme xmlns:a="http://schemas.openxmlformats.org/drawingml/2006/main" name="Vapor Trail">
  <a:themeElements>
    <a:clrScheme name="Black History Month">
      <a:dk1>
        <a:sysClr val="windowText" lastClr="000000"/>
      </a:dk1>
      <a:lt1>
        <a:sysClr val="window" lastClr="FFFFFF"/>
      </a:lt1>
      <a:dk2>
        <a:srgbClr val="000000"/>
      </a:dk2>
      <a:lt2>
        <a:srgbClr val="E7E6E6"/>
      </a:lt2>
      <a:accent1>
        <a:srgbClr val="FF0000"/>
      </a:accent1>
      <a:accent2>
        <a:srgbClr val="00B050"/>
      </a:accent2>
      <a:accent3>
        <a:srgbClr val="A5A5A5"/>
      </a:accent3>
      <a:accent4>
        <a:srgbClr val="FF0000"/>
      </a:accent4>
      <a:accent5>
        <a:srgbClr val="E7E6E6"/>
      </a:accent5>
      <a:accent6>
        <a:srgbClr val="00B050"/>
      </a:accent6>
      <a:hlink>
        <a:srgbClr val="0563C1"/>
      </a:hlink>
      <a:folHlink>
        <a:srgbClr val="954F7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E6F70340EBFA45B510364D002D918B" ma:contentTypeVersion="2" ma:contentTypeDescription="Create a new document." ma:contentTypeScope="" ma:versionID="16e2b601e326e7ea20ac6d488bfbd4e9">
  <xsd:schema xmlns:xsd="http://www.w3.org/2001/XMLSchema" xmlns:xs="http://www.w3.org/2001/XMLSchema" xmlns:p="http://schemas.microsoft.com/office/2006/metadata/properties" xmlns:ns2="48295759-de90-4e17-887d-418de2a20698" targetNamespace="http://schemas.microsoft.com/office/2006/metadata/properties" ma:root="true" ma:fieldsID="a2000405f8bd19471040011e530b9aa2" ns2:_="">
    <xsd:import namespace="48295759-de90-4e17-887d-418de2a2069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295759-de90-4e17-887d-418de2a206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342167-0AEB-49F8-A871-F0D693C9D61A}">
  <ds:schemaRefs>
    <ds:schemaRef ds:uri="48295759-de90-4e17-887d-418de2a2069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C97B2C6-B01D-4508-A276-406E0A11FA6F}">
  <ds:schemaRefs>
    <ds:schemaRef ds:uri="48295759-de90-4e17-887d-418de2a206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BB6FB4-2F9A-45DA-B6DD-E8F834CAB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TM04033937[[fn=Vapor Trail]]</Template>
  <TotalTime>0</TotalTime>
  <Words>4617</Words>
  <Application>Microsoft Office PowerPoint</Application>
  <PresentationFormat>Widescreen</PresentationFormat>
  <Paragraphs>342</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Arial,Sans-Serif</vt:lpstr>
      <vt:lpstr>Calibri</vt:lpstr>
      <vt:lpstr>Cambria</vt:lpstr>
      <vt:lpstr>Candara</vt:lpstr>
      <vt:lpstr>Century Gothic</vt:lpstr>
      <vt:lpstr>Roboto</vt:lpstr>
      <vt:lpstr>Vapor Trail</vt:lpstr>
      <vt:lpstr>University  Library System  Resources  for  Black History Month</vt:lpstr>
      <vt:lpstr>PowerPoint Presentation</vt:lpstr>
      <vt:lpstr>Libguides</vt:lpstr>
      <vt:lpstr>Libguides </vt:lpstr>
      <vt:lpstr>Databases</vt:lpstr>
      <vt:lpstr>Databases  Black History </vt:lpstr>
      <vt:lpstr> </vt:lpstr>
      <vt:lpstr>African American Newspapers: The Nineteenth Century </vt:lpstr>
      <vt:lpstr>DATABASES BLACK Lives</vt:lpstr>
      <vt:lpstr>African American Communities</vt:lpstr>
      <vt:lpstr>Databases Black Presence</vt:lpstr>
      <vt:lpstr>journals </vt:lpstr>
      <vt:lpstr>PowerPoint Presentation</vt:lpstr>
      <vt:lpstr>Erroll Garner Tuesdays</vt:lpstr>
      <vt:lpstr>PowerPoint Presentation</vt:lpstr>
      <vt:lpstr>Special collections</vt:lpstr>
      <vt:lpstr>Special collections</vt:lpstr>
      <vt:lpstr>Black History Month Virtual Film Series</vt:lpstr>
      <vt:lpstr>African American Read-in</vt:lpstr>
      <vt:lpstr>Have a request?</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Library System  Resources   for Black History Month </dc:title>
  <dc:creator>Baldwin, Catherine Ann</dc:creator>
  <cp:lastModifiedBy>Bailey, Kimberly M</cp:lastModifiedBy>
  <cp:revision>849</cp:revision>
  <dcterms:created xsi:type="dcterms:W3CDTF">2021-02-01T20:56:08Z</dcterms:created>
  <dcterms:modified xsi:type="dcterms:W3CDTF">2021-02-16T17:21:47Z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0x01010006E6F70340EBFA45B510364D002D918B</vt:lpwstr>
  </property>
</Properties>
</file>