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1" r:id="rId6"/>
  </p:sldMasterIdLst>
  <p:notesMasterIdLst>
    <p:notesMasterId r:id="rId29"/>
  </p:notesMasterIdLst>
  <p:handoutMasterIdLst>
    <p:handoutMasterId r:id="rId30"/>
  </p:handoutMasterIdLst>
  <p:sldIdLst>
    <p:sldId id="256" r:id="rId7"/>
    <p:sldId id="269" r:id="rId8"/>
    <p:sldId id="270" r:id="rId9"/>
    <p:sldId id="271" r:id="rId10"/>
    <p:sldId id="272" r:id="rId11"/>
    <p:sldId id="285" r:id="rId12"/>
    <p:sldId id="28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9" r:id="rId23"/>
    <p:sldId id="288" r:id="rId24"/>
    <p:sldId id="290" r:id="rId25"/>
    <p:sldId id="286" r:id="rId26"/>
    <p:sldId id="284" r:id="rId27"/>
    <p:sldId id="291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ubik" panose="02000604000000020004" pitchFamily="2" charset="-79"/>
      <p:regular r:id="rId40"/>
      <p:bold r:id="rId41"/>
      <p:italic r:id="rId42"/>
    </p:embeddedFont>
    <p:embeddedFont>
      <p:font typeface="Rubik Black" panose="02000604000000020004" pitchFamily="2" charset="-79"/>
      <p:bold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7ED187-7609-44E6-81C8-F1061273DCC4}">
          <p14:sldIdLst>
            <p14:sldId id="256"/>
            <p14:sldId id="269"/>
            <p14:sldId id="270"/>
            <p14:sldId id="271"/>
            <p14:sldId id="272"/>
            <p14:sldId id="285"/>
            <p14:sldId id="28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9"/>
            <p14:sldId id="288"/>
            <p14:sldId id="290"/>
            <p14:sldId id="286"/>
          </p14:sldIdLst>
        </p14:section>
        <p14:section name="Untitled Section" id="{05DD3D86-2F07-46CB-809A-8CC4D36E0012}">
          <p14:sldIdLst>
            <p14:sldId id="28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536"/>
    <a:srgbClr val="948151"/>
    <a:srgbClr val="76643E"/>
    <a:srgbClr val="C3C7D1"/>
    <a:srgbClr val="A9852A"/>
    <a:srgbClr val="CDB97D"/>
    <a:srgbClr val="CCCC90"/>
    <a:srgbClr val="EDED8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1032"/>
        <p:guide pos="3840"/>
        <p:guide orient="horz" pos="22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CA4C35-FFA2-4FA1-9154-59796DAE8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54828-F8EC-4B9D-8A3B-FBD24399BA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970ACF-9900-4244-91D8-7301BCAF3957}" type="datetime1">
              <a:rPr lang="en-US" altLang="en-US"/>
              <a:pPr>
                <a:defRPr/>
              </a:pPr>
              <a:t>2/13/2020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CDFFE-571C-41E6-88E5-D96098CC00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6C98B-E373-4AA4-A3BC-045C65E0A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34B25E-DADA-4C8E-91F0-BA825658F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A753DC-5CBC-4A02-A4F3-D3A5138BC1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2213F-C8E9-40BE-BDAB-8D6DCA7CA7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5A6BA5-8386-45B6-9558-A87D151F41B3}" type="datetime1">
              <a:rPr lang="en-US" altLang="en-US"/>
              <a:pPr>
                <a:defRPr/>
              </a:pPr>
              <a:t>2/13/2020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3AE076-C3F6-4B2A-BCD3-CDDAFB7587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9CC02E-EE7B-4148-BAC7-02579F70B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7D2C-FC77-4A66-874F-093F74F4B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3CBFF-A5E5-4337-877A-ADB286E81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466620-E7F9-4486-A9BB-177BDB9C2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D2B9F30-B9A7-4623-9D2F-6342313B47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26A4FA1-2D4A-464E-8BE4-683FFAE80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3D7322A-41CB-4EB0-A7E7-AC760715E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856171-A3AD-47F1-96B9-47A18435340D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CEBEEBB-DD40-4DFE-9ABA-BBDBB99D7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0F5E48B-3E0C-47D0-9BAD-092F6A099D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8A852A1-AB1B-42C2-AA50-B026C2612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2EEA0B-F9CB-45B3-8432-33E7E770DC8A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16238"/>
            <a:ext cx="3935413" cy="1541163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9" y="6014395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2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326319" cy="6933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2" y="6236682"/>
            <a:ext cx="1537023" cy="473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16238"/>
            <a:ext cx="3935413" cy="1541163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142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40" y="373448"/>
            <a:ext cx="4189885" cy="168395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1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9" y="6014395"/>
            <a:ext cx="1836972" cy="918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4591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326319" cy="693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2" y="6236682"/>
            <a:ext cx="1537023" cy="473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184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238"/>
            <a:ext cx="10515600" cy="1174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9" y="6014395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800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5427"/>
            <a:ext cx="10515600" cy="11786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6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509" y="6014395"/>
            <a:ext cx="1836972" cy="918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267E1-A041-4A4F-AAA4-7AE5761748A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7587D-BFC2-4B41-B36E-9C47AC59081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17" y="104776"/>
            <a:ext cx="429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059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td.pitt.edu/sites/default/files/documents/ETD_Sample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.libguides.com/c.php?g=845948&amp;p=6128553" TargetMode="External"/><Relationship Id="rId2" Type="http://schemas.openxmlformats.org/officeDocument/2006/relationships/hyperlink" Target="https://pitt.libguides.com/c.php?g=845948&amp;p=613034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tt.libguides.com/etdsupport/etd_PDF_conversion_guide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-scholarship.pitt.edu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itt.libguides.com/ld.php?content_id=29698922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d.pitt.edu/faq" TargetMode="External"/><Relationship Id="rId3" Type="http://schemas.openxmlformats.org/officeDocument/2006/relationships/hyperlink" Target="https://etd.pitt.edu/school-specific-information" TargetMode="External"/><Relationship Id="rId7" Type="http://schemas.openxmlformats.org/officeDocument/2006/relationships/hyperlink" Target="https://pitt.libguides.com/etdsupport" TargetMode="External"/><Relationship Id="rId2" Type="http://schemas.openxmlformats.org/officeDocument/2006/relationships/hyperlink" Target="http://etd.pitt.edu/hel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tt.libcal.com/appointments?u=42313" TargetMode="External"/><Relationship Id="rId5" Type="http://schemas.openxmlformats.org/officeDocument/2006/relationships/hyperlink" Target="https://library.pitt.edu/etd-support" TargetMode="External"/><Relationship Id="rId4" Type="http://schemas.openxmlformats.org/officeDocument/2006/relationships/hyperlink" Target="https://library.pitt.edu/etd-questions" TargetMode="Externa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td.pitt.ed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td.pitt.edu/school-specific-informa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td.pitt.edu/help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ritingcenter.pitt.edu/graduate-servic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C1-CK_iJQ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eC1-CK_iJQ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tt.libguides.com/c.php?g=845948&amp;p=604786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DBA1D58A-138B-495E-BF03-67F52298F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986" y="457200"/>
            <a:ext cx="8664606" cy="264110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4800" dirty="0"/>
              <a:t>Learn to Use the University of Pittsburgh ETD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67E29-1419-494F-BA49-985670C8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986" y="3759695"/>
            <a:ext cx="8664606" cy="2101356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altLang="en-US" sz="2000" dirty="0"/>
              <a:t>John Fudrow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 sz="2000" dirty="0"/>
              <a:t>Jonah McAllister-Erickson</a:t>
            </a:r>
          </a:p>
          <a:p>
            <a:pPr marL="0" indent="0">
              <a:spcAft>
                <a:spcPct val="0"/>
              </a:spcAft>
              <a:buNone/>
            </a:pPr>
            <a:br>
              <a:rPr lang="en-US" altLang="en-US" sz="2000" dirty="0"/>
            </a:br>
            <a:r>
              <a:rPr lang="en-US" altLang="en-US" sz="2000" dirty="0"/>
              <a:t>University Library System – Office of Scholarly Communication and Publishing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2D02A-39C5-42CC-BD2A-46B516F5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EA0B720-44AB-4B70-A5DC-78082FD24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ETD</a:t>
            </a:r>
            <a:r>
              <a:rPr lang="en-US" altLang="en-US" dirty="0"/>
              <a:t> </a:t>
            </a:r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79FF-FA50-479D-BA79-CE3BEB9B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8300"/>
            <a:ext cx="10515600" cy="43513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Page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 Page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Page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Abstract Page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of Contents*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of Figures*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of Tables*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Lists*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Preface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</a:t>
            </a:r>
          </a:p>
          <a:p>
            <a:pPr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Bibliography</a:t>
            </a:r>
          </a:p>
        </p:txBody>
      </p:sp>
      <p:pic>
        <p:nvPicPr>
          <p:cNvPr id="17412" name="Picture 3">
            <a:hlinkClick r:id="rId2"/>
            <a:extLst>
              <a:ext uri="{FF2B5EF4-FFF2-40B4-BE49-F238E27FC236}">
                <a16:creationId xmlns:a16="http://schemas.microsoft.com/office/drawing/2014/main" id="{DE0507D9-845A-451F-B26F-B5EC07DBC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03" y="868361"/>
            <a:ext cx="3958568" cy="5121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1">
            <a:extLst>
              <a:ext uri="{FF2B5EF4-FFF2-40B4-BE49-F238E27FC236}">
                <a16:creationId xmlns:a16="http://schemas.microsoft.com/office/drawing/2014/main" id="{8B830839-02D4-4E3F-8F36-D00D2FEB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7" y="5832476"/>
            <a:ext cx="414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*Do Not Edit These Fields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4621D-6907-43AE-8C4C-E78C16225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3077140-158C-4EDF-AC0C-1C54A553D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Solutions to Common 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56E5-9F03-4B48-9084-5D9EF9C9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Removing the Preface</a:t>
            </a:r>
          </a:p>
          <a:p>
            <a:pPr lvl="1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the instructions in the template</a:t>
            </a:r>
          </a:p>
          <a:p>
            <a:pPr lvl="1"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Landscape page orientation</a:t>
            </a:r>
            <a:endParaRPr 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Captioning Figures and Tables</a:t>
            </a:r>
            <a:b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Descriptions to Captions</a:t>
            </a:r>
          </a:p>
          <a:p>
            <a:pPr lvl="1">
              <a:defRPr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Ctrl+Alt+Enter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inserts Style separator at the end of caption link</a:t>
            </a:r>
          </a:p>
          <a:p>
            <a:pPr lvl="1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use Extended Caption style to format the remaining text</a:t>
            </a:r>
          </a:p>
          <a:p>
            <a:pPr marL="0" indent="0">
              <a:buNone/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3DEFA-A34A-4CA8-BE49-A2A65E61F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829418A-CF79-40EC-BFCE-E5C3705A3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345" y="516238"/>
            <a:ext cx="11351491" cy="1174451"/>
          </a:xfrm>
        </p:spPr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What to Check Before PDF Conversion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8ABD13D-92AC-4290-8E1A-7DEE76CBA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preliminary sections for accurate information</a:t>
            </a: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Right-click on your TOC, List of Tables/Figures to utilize the Update Field function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to make sure links are working from TOC and List of Tables/Figures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 any blank pages or out of place headings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81B10-D06B-4986-ADCB-6BC370F0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C168021-5CBC-4585-81A5-F705571E6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16238"/>
            <a:ext cx="10515600" cy="776853"/>
          </a:xfrm>
        </p:spPr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Converting to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F973-59C1-4B59-AA55-DC95CE32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730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using the Updated Template you may be able to use the Save as PDF function in Word. 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using an older version of the Template to convert to PDF you will use the Acrobat plug-in</a:t>
            </a:r>
          </a:p>
          <a:p>
            <a:pPr lvl="1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 users will need to use a Computing Lab device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both instances please see the Instructions for converting</a:t>
            </a:r>
            <a:endParaRPr 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that bookmarks are linked and all TOC/Table links are functioning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the file size (no larger than 2 GB)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Name Standards (name_ETDfinal_2019)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B26AE-F590-4DB5-BF7F-198265FA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5BAA180-E022-43D9-9FC4-2C9135C67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Deposit in </a:t>
            </a:r>
            <a:r>
              <a:rPr lang="en-US" altLang="en-US" sz="4400" dirty="0" err="1">
                <a:latin typeface="Rubik Black" panose="02000604000000020004" pitchFamily="2" charset="-79"/>
                <a:cs typeface="Rubik Black" panose="02000604000000020004" pitchFamily="2" charset="-79"/>
              </a:rPr>
              <a:t>D-Scholarship@Pitt</a:t>
            </a:r>
            <a:endParaRPr lang="en-US" altLang="en-US" sz="4400" dirty="0">
              <a:latin typeface="Rubik Black" panose="02000604000000020004" pitchFamily="2" charset="-79"/>
              <a:cs typeface="Rubik Black" panose="02000604000000020004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E445-5D2A-449A-AA49-DAF71907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http://d-scholarship.pitt.edu/</a:t>
            </a:r>
            <a:endParaRPr 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Login using your Pitt username and password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 to Manage Deposits and select New Item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University of Pittsburgh ETD as item type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all metadata fields with a 	   symbol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your PDF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embargo length if needed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Deposit the ETD and wait for feedback from your school </a:t>
            </a:r>
          </a:p>
          <a:p>
            <a:pPr>
              <a:defRPr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2BC7F-40E6-434C-A11D-FBE8502D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BFBE19-5CE8-4A6D-AC27-BE3A8F3DE934}"/>
              </a:ext>
            </a:extLst>
          </p:cNvPr>
          <p:cNvGrpSpPr/>
          <p:nvPr/>
        </p:nvGrpSpPr>
        <p:grpSpPr>
          <a:xfrm>
            <a:off x="6271490" y="3639130"/>
            <a:ext cx="323273" cy="323273"/>
            <a:chOff x="8866909" y="4017818"/>
            <a:chExt cx="554182" cy="5541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1F1900-640D-483B-9266-690ABF5ECA22}"/>
                </a:ext>
              </a:extLst>
            </p:cNvPr>
            <p:cNvSpPr/>
            <p:nvPr/>
          </p:nvSpPr>
          <p:spPr>
            <a:xfrm>
              <a:off x="8866909" y="4017818"/>
              <a:ext cx="554182" cy="554182"/>
            </a:xfrm>
            <a:prstGeom prst="ellipse">
              <a:avLst/>
            </a:prstGeom>
            <a:solidFill>
              <a:srgbClr val="FEB5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9F72F50-DEAD-43BB-AD34-0225BD12701D}"/>
                </a:ext>
              </a:extLst>
            </p:cNvPr>
            <p:cNvSpPr/>
            <p:nvPr/>
          </p:nvSpPr>
          <p:spPr>
            <a:xfrm>
              <a:off x="8938493" y="4070926"/>
              <a:ext cx="427182" cy="427182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36C8AA5-0E82-4418-AB43-D60F0015A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Supplemental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4D1B-7C9F-46BF-BAF4-0EE68B3F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supplemental files can be included with your ETD submission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files should be linked from your Appendix</a:t>
            </a:r>
          </a:p>
          <a:p>
            <a:pPr lvl="1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obtain that link you can copy the URL from the Download link within your record</a:t>
            </a:r>
          </a:p>
          <a:p>
            <a:pPr lvl="1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upload a new version of the file(s) the link may be different so be sure to check the link that was used in your ETD</a:t>
            </a:r>
          </a:p>
          <a:p>
            <a:pP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ETD Support if you are unable to upload a file or locate the URL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B53D0-87B8-446F-96B9-0D7849FF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2D33EFB-1A4B-42A4-8069-54F344CF1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Supplemental Files (cont.)	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A38C60C-67E7-45A5-9F27-788618057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Datasets from your research can be uploaded to D-Scholarship as individual records</a:t>
            </a:r>
          </a:p>
          <a:p>
            <a:pPr lvl="1"/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 Data guide</a:t>
            </a: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link in the Appendix should be updated once the dataset is approved in D-Scholarship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EABD8-216D-40C5-8EB6-0E802DFF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205BF06-BE10-427E-A542-3FC19913D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Embargo?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E4A315F-F763-4061-AF88-D2CDEE90C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291" y="1638300"/>
            <a:ext cx="10515600" cy="4351339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 allows a maximum of a 2 year embargo on the initial approval of an ETD. With an optional two-year extension for a maximum of 4 years.</a:t>
            </a:r>
            <a:b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Extensions must be requested before the expiration of the embargo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57011-D708-4377-BEB0-81E884CC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8817989-9892-4ACA-A8BB-C953FDB3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Embargo?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4867584-457D-423E-846B-E23F30136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000" y="1638300"/>
            <a:ext cx="10515600" cy="4351339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dissertation contains patentable intellectual property for which you have not yet received a certificate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dissertation contains sensitive data. (that won’t be sensitive in 4 years) </a:t>
            </a:r>
            <a:b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publisher is interested in turning your dissertation into a book and has </a:t>
            </a:r>
            <a:r>
              <a:rPr lang="en-US" altLang="en-U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expressly told you</a:t>
            </a: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will not do so if the dissertation is available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D5644-8D24-436B-9861-AA5F0623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7F3A60C-3968-4A19-BEBC-C098B694E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Embargo?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DCD3868-669A-4D79-97D6-4D2A8E7A0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more accessible your dissertation is, the more likely it is to be cited.  One Dissertation has been downloaded 158,758 Times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don’t want to be plagiarized/scooped. </a:t>
            </a:r>
          </a:p>
          <a:p>
            <a:pPr lvl="1"/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you’re worried about copyright infringement and/or plagiarism, then you should get your idea out there as soon as possible so that it’s publicly documented and accessible.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9D0DF-58FD-449B-88BF-B4DA4B61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D4B3054-3EF5-4148-92D8-F262F28B7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ETD Workshop </a:t>
            </a:r>
            <a:r>
              <a:rPr lang="en-US" altLang="en-US" sz="2400" dirty="0"/>
              <a:t>	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F194CD1-BFB0-4286-A0D0-9C559726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002"/>
            <a:ext cx="10515600" cy="478647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ETD Resources</a:t>
            </a:r>
          </a:p>
          <a:p>
            <a:pPr>
              <a:defRPr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ETD Template</a:t>
            </a:r>
          </a:p>
          <a:p>
            <a:pPr>
              <a:defRPr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Commonly Asked Questions</a:t>
            </a:r>
          </a:p>
          <a:p>
            <a:pPr>
              <a:defRPr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Converting to a PDF</a:t>
            </a:r>
          </a:p>
          <a:p>
            <a:pPr>
              <a:defRPr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Submitting your ETD to D-Scholarship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77384-3C7D-4601-9BE8-AF7FBD9A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7EB6B6D-D004-441C-A5B2-B9E73E208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ETD Support  </a:t>
            </a:r>
            <a:r>
              <a:rPr lang="en-US" altLang="en-US" sz="3200" dirty="0">
                <a:latin typeface="Rubik" panose="02000604000000020004" pitchFamily="2" charset="-79"/>
                <a:cs typeface="Rubik" panose="02000604000000020004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(etd.pitt.edu/help)</a:t>
            </a:r>
            <a:endParaRPr lang="en-US" altLang="en-US" sz="32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110AD65-AB41-481F-A99D-EE924C0791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38300"/>
            <a:ext cx="1051560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Services Staff Member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Form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Walk-in Support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 Consultation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ETD Support Library Guide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ADE77-4FF3-4383-A8DF-426C70CC1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E752DF2-D270-4850-87FB-4BE57DD78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34476"/>
            <a:ext cx="10515600" cy="1174451"/>
          </a:xfrm>
        </p:spPr>
        <p:txBody>
          <a:bodyPr/>
          <a:lstStyle/>
          <a:p>
            <a:pPr algn="ctr"/>
            <a:r>
              <a:rPr lang="en-US" altLang="en-US" sz="8800" dirty="0">
                <a:latin typeface="Rubik Black" panose="02000604000000020004" pitchFamily="2" charset="-79"/>
                <a:cs typeface="Rubik Black" panose="02000604000000020004" pitchFamily="2" charset="-79"/>
              </a:rPr>
              <a:t>Examples?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49BC6-440D-4CB6-B5F8-E10475F5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EC55-6421-422F-878D-ACE47B8B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8627"/>
            <a:ext cx="10515600" cy="1178624"/>
          </a:xfrm>
        </p:spPr>
        <p:txBody>
          <a:bodyPr/>
          <a:lstStyle/>
          <a:p>
            <a:r>
              <a:rPr lang="en-US" sz="72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ubik Black" panose="02000604000000020004" pitchFamily="2" charset="-79"/>
                <a:cs typeface="Rubik Black" panose="02000604000000020004" pitchFamily="2" charset="-79"/>
              </a:rPr>
              <a:t>EXAMPLES?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BA5D6-5793-4FDD-B586-630C5301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F74D2F7-96BB-460A-9F3F-08A7EA562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Where to Begin?</a:t>
            </a:r>
          </a:p>
        </p:txBody>
      </p:sp>
      <p:pic>
        <p:nvPicPr>
          <p:cNvPr id="9219" name="Content Placeholder 1">
            <a:extLst>
              <a:ext uri="{FF2B5EF4-FFF2-40B4-BE49-F238E27FC236}">
                <a16:creationId xmlns:a16="http://schemas.microsoft.com/office/drawing/2014/main" id="{72147CCC-1010-4507-BF19-CC968A311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11" y="1641430"/>
            <a:ext cx="6970499" cy="43513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TextBox 2">
            <a:extLst>
              <a:ext uri="{FF2B5EF4-FFF2-40B4-BE49-F238E27FC236}">
                <a16:creationId xmlns:a16="http://schemas.microsoft.com/office/drawing/2014/main" id="{ED94FEFD-9EE8-4441-B802-687A8BF7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593" y="2950694"/>
            <a:ext cx="36776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etd.pitt.edu</a:t>
            </a:r>
            <a:endParaRPr lang="en-US" altLang="en-US" sz="4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BDEED-274B-48A9-803C-E0F93F14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6E3171B-91D3-497E-922D-19FCAFF62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Website Features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B0AF04F-A27E-4A0F-8B3C-CA6FD4720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4719"/>
            <a:ext cx="1051560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ETD Guidelines 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 and LaTeX Templates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Creation Tips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ETD Support Information</a:t>
            </a: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6F30B-B648-4594-8EDC-B66ACF26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84B88DD-318B-4875-B135-BE6359141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ea typeface="Open Sans" panose="020B0606030504020204" pitchFamily="34" charset="0"/>
                <a:cs typeface="Rubik Black" panose="02000604000000020004" pitchFamily="2" charset="-79"/>
              </a:rPr>
              <a:t>ETD Support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B92A5D3-C6B8-453B-AB49-45D51D8A8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76425"/>
            <a:ext cx="602442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Services Staff Member</a:t>
            </a:r>
          </a:p>
          <a:p>
            <a:pPr lvl="1"/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u="sng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https://etd.pitt.edu/school-specific-information</a:t>
            </a:r>
            <a:endParaRPr lang="en-US" altLang="en-US" sz="2400" u="sng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Form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Walk-in Support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Consultation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FAQs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22E81-E918-4B80-8265-EED77412F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4949A-BC1A-4F43-8AF2-BEF35DA48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88"/>
          <a:stretch/>
        </p:blipFill>
        <p:spPr>
          <a:xfrm>
            <a:off x="6971444" y="651384"/>
            <a:ext cx="4681674" cy="51357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748E74-1D7E-4161-B498-86E4D9FA8958}"/>
              </a:ext>
            </a:extLst>
          </p:cNvPr>
          <p:cNvSpPr txBox="1">
            <a:spLocks noChangeArrowheads="1"/>
          </p:cNvSpPr>
          <p:nvPr/>
        </p:nvSpPr>
        <p:spPr>
          <a:xfrm>
            <a:off x="583910" y="1244180"/>
            <a:ext cx="4703618" cy="61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https://etd.pitt.edu/help</a:t>
            </a: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C78CF29-8CC7-43C2-97FC-B6350EF1E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ETD Actions Outside of the ULS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A97D-D071-4CBF-AB26-EB8113C5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150" y="3002853"/>
            <a:ext cx="2698072" cy="104949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Assistance</a:t>
            </a:r>
            <a:endParaRPr 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293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44BFB732-2211-423C-9A17-8F65C32B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8" y="1649512"/>
            <a:ext cx="7457383" cy="42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CFB2D-1095-47A0-8A72-0BF7BA1E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2D43FB4-C9C1-4A91-880A-77706C78D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Alternate ETD Styles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251E260-B004-411F-B8C3-960286980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8300"/>
            <a:ext cx="1051560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ETD Guidelines are applied to all schools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alternate styles need to be approved by the student services staff member for your school</a:t>
            </a:r>
          </a:p>
          <a:p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40D9B-0F27-4231-98EF-9EBE06AD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F622FD2-1165-4712-A3BA-2C517A7D3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  <a:cs typeface="Rubik Black" panose="02000604000000020004" pitchFamily="2" charset="-79"/>
              </a:rPr>
              <a:t>Where to begin?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E1C379C-4E65-4E5C-B5F7-4BB92CB704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26248"/>
            <a:ext cx="6791036" cy="3955763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Started – Prepare</a:t>
            </a:r>
          </a:p>
          <a:p>
            <a:pPr lvl="1"/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to Use the ETD Template</a:t>
            </a:r>
          </a:p>
          <a:p>
            <a:pPr lvl="2"/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</a:t>
            </a:r>
          </a:p>
          <a:p>
            <a:pPr lvl="2"/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Word/LaTeX Template Instructions</a:t>
            </a:r>
          </a:p>
          <a:p>
            <a:pPr lvl="2"/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Tutorials</a:t>
            </a:r>
          </a:p>
          <a:p>
            <a:pPr lvl="2">
              <a:buClr>
                <a:schemeClr val="tx1"/>
              </a:buClr>
            </a:pP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the Pitt ETD Word Template</a:t>
            </a: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BCC95-BCAF-4083-ACB8-D7F4E2E9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  <p:pic>
        <p:nvPicPr>
          <p:cNvPr id="2" name="Online Media 1" title="How to Use the University of Pittsburgh ETD Word Template">
            <a:hlinkClick r:id="" action="ppaction://media"/>
            <a:extLst>
              <a:ext uri="{FF2B5EF4-FFF2-40B4-BE49-F238E27FC236}">
                <a16:creationId xmlns:a16="http://schemas.microsoft.com/office/drawing/2014/main" id="{073BEDBA-00FF-4519-87D2-D6A52BB62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11998" y="3708976"/>
            <a:ext cx="3833093" cy="215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72D0F71-FE48-46AB-B4A4-9C950A0F4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Rubik Black" panose="02000604000000020004" pitchFamily="2" charset="-79"/>
              </a:rPr>
              <a:t>Word Template Styles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17AF557-C76F-4870-AC9A-72F96E3E83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38300"/>
            <a:ext cx="10515600" cy="4351339"/>
          </a:xfrm>
        </p:spPr>
        <p:txBody>
          <a:bodyPr/>
          <a:lstStyle/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Styles are Used to Format the Document</a:t>
            </a:r>
          </a:p>
          <a:p>
            <a:pPr lvl="1"/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Conforms to guidelines</a:t>
            </a:r>
          </a:p>
          <a:p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Styles Manager (</a:t>
            </a:r>
            <a:r>
              <a:rPr lang="en-US" alt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Shift+Ctrl+Alt+S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altLang="en-US" sz="28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LibGuide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using the Styles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9EEFA-6A87-4A22-B7E4-62C2C3191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6227764"/>
            <a:ext cx="1205346" cy="5691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geahead_template_logo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geahead_template_logo" id="{94143111-AF81-458B-B823-ECB5152F592E}" vid="{6E1C9C76-15D0-4D40-BABC-DF0FB44FA0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11A25D2D05246A3CD5DC51628A571" ma:contentTypeVersion="15" ma:contentTypeDescription="Create a new document." ma:contentTypeScope="" ma:versionID="93d75213357fbf74f2ee1bdaa322a82c">
  <xsd:schema xmlns:xsd="http://www.w3.org/2001/XMLSchema" xmlns:xs="http://www.w3.org/2001/XMLSchema" xmlns:p="http://schemas.microsoft.com/office/2006/metadata/properties" xmlns:ns2="5c5370e2-9bac-4e24-81cd-9a263df292c0" targetNamespace="http://schemas.microsoft.com/office/2006/metadata/properties" ma:root="true" ma:fieldsID="536e8574023254de71013045afa30581" ns2:_="">
    <xsd:import namespace="5c5370e2-9bac-4e24-81cd-9a263df292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370e2-9bac-4e24-81cd-9a263df292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7AD58-51DC-4BBF-97D5-A0BC07518FF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E13815E-FFB0-42EB-A96E-F9A4139EDB5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96CB563-C721-4A0A-9711-B07458544B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3BE2396-CB63-4510-A919-1B67B2CF9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5370e2-9bac-4e24-81cd-9a263df292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297C5BC-B329-4BEC-8E83-79C7D2B91DA9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c5370e2-9bac-4e24-81cd-9a263df292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812</Words>
  <Application>Microsoft Office PowerPoint</Application>
  <PresentationFormat>Widescreen</PresentationFormat>
  <Paragraphs>118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Rubik Black</vt:lpstr>
      <vt:lpstr>Calibri</vt:lpstr>
      <vt:lpstr>Arial</vt:lpstr>
      <vt:lpstr>Rubik</vt:lpstr>
      <vt:lpstr>Arial Black</vt:lpstr>
      <vt:lpstr>Wingdings</vt:lpstr>
      <vt:lpstr>Open Sans</vt:lpstr>
      <vt:lpstr>forgeahead_template_logo</vt:lpstr>
      <vt:lpstr>Learn to Use the University of Pittsburgh ETD Template</vt:lpstr>
      <vt:lpstr>ETD Workshop  </vt:lpstr>
      <vt:lpstr>Where to Begin?</vt:lpstr>
      <vt:lpstr>Website Features</vt:lpstr>
      <vt:lpstr>ETD Support</vt:lpstr>
      <vt:lpstr>ETD Actions Outside of the ULS </vt:lpstr>
      <vt:lpstr>Alternate ETD Styles</vt:lpstr>
      <vt:lpstr>Where to begin?</vt:lpstr>
      <vt:lpstr>Word Template Styles</vt:lpstr>
      <vt:lpstr>ETD Sections</vt:lpstr>
      <vt:lpstr>Solutions to Common Edits</vt:lpstr>
      <vt:lpstr>What to Check Before PDF Conversion</vt:lpstr>
      <vt:lpstr>Converting to PDF</vt:lpstr>
      <vt:lpstr>Deposit in D-Scholarship@Pitt</vt:lpstr>
      <vt:lpstr>Supplemental Files</vt:lpstr>
      <vt:lpstr>Supplemental Files (cont.) </vt:lpstr>
      <vt:lpstr>Embargo? </vt:lpstr>
      <vt:lpstr>Embargo? </vt:lpstr>
      <vt:lpstr>Embargo? </vt:lpstr>
      <vt:lpstr>ETD Support  (etd.pitt.edu/help)</vt:lpstr>
      <vt:lpstr>Examples?</vt:lpstr>
      <vt:lpstr>EXAMPLES?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Oest -- UMC</dc:creator>
  <cp:lastModifiedBy>Fudrow, John</cp:lastModifiedBy>
  <cp:revision>97</cp:revision>
  <dcterms:created xsi:type="dcterms:W3CDTF">2009-10-28T14:04:51Z</dcterms:created>
  <dcterms:modified xsi:type="dcterms:W3CDTF">2020-02-13T19:38:48Z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JAYFYZYRNK7T-957793830-1</vt:lpwstr>
  </property>
  <property fmtid="{D5CDD505-2E9C-101B-9397-08002B2CF9AE}" pid="3" name="_dlc_DocIdItemGuid">
    <vt:lpwstr>dff4d639-6b59-4006-b8e3-f602d73b9ab6</vt:lpwstr>
  </property>
  <property fmtid="{D5CDD505-2E9C-101B-9397-08002B2CF9AE}" pid="4" name="_dlc_DocIdUrl">
    <vt:lpwstr>https://pitt.sharepoint.com/sites/ULS/_layouts/15/DocIdRedir.aspx?ID=JAYFYZYRNK7T-957793830-1, JAYFYZYRNK7T-957793830-1</vt:lpwstr>
  </property>
</Properties>
</file>