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5"/>
  </p:notesMasterIdLst>
  <p:handoutMasterIdLst>
    <p:handoutMasterId r:id="rId16"/>
  </p:handoutMasterIdLst>
  <p:sldIdLst>
    <p:sldId id="256" r:id="rId2"/>
    <p:sldId id="271" r:id="rId3"/>
    <p:sldId id="269" r:id="rId4"/>
    <p:sldId id="270" r:id="rId5"/>
    <p:sldId id="259" r:id="rId6"/>
    <p:sldId id="261" r:id="rId7"/>
    <p:sldId id="263" r:id="rId8"/>
    <p:sldId id="260" r:id="rId9"/>
    <p:sldId id="262" r:id="rId10"/>
    <p:sldId id="264" r:id="rId11"/>
    <p:sldId id="268" r:id="rId12"/>
    <p:sldId id="272" r:id="rId13"/>
    <p:sldId id="273" r:id="rId14"/>
  </p:sldIdLst>
  <p:sldSz cx="9144000" cy="6858000" type="screen4x3"/>
  <p:notesSz cx="7077075" cy="9051925"/>
  <p:defaultTextStyle>
    <a:defPPr>
      <a:defRPr lang="en-US"/>
    </a:defPPr>
    <a:lvl1pPr algn="ctr" rtl="0" fontAlgn="base">
      <a:spcBef>
        <a:spcPct val="0"/>
      </a:spcBef>
      <a:spcAft>
        <a:spcPct val="0"/>
      </a:spcAft>
      <a:defRPr sz="3800" b="1" kern="1200">
        <a:solidFill>
          <a:srgbClr val="0000CC"/>
        </a:solidFill>
        <a:latin typeface="Arial" charset="0"/>
        <a:ea typeface="+mn-ea"/>
        <a:cs typeface="Times New Roman" pitchFamily="18" charset="0"/>
      </a:defRPr>
    </a:lvl1pPr>
    <a:lvl2pPr marL="457200" algn="ctr" rtl="0" fontAlgn="base">
      <a:spcBef>
        <a:spcPct val="0"/>
      </a:spcBef>
      <a:spcAft>
        <a:spcPct val="0"/>
      </a:spcAft>
      <a:defRPr sz="3800" b="1" kern="1200">
        <a:solidFill>
          <a:srgbClr val="0000CC"/>
        </a:solidFill>
        <a:latin typeface="Arial" charset="0"/>
        <a:ea typeface="+mn-ea"/>
        <a:cs typeface="Times New Roman" pitchFamily="18" charset="0"/>
      </a:defRPr>
    </a:lvl2pPr>
    <a:lvl3pPr marL="914400" algn="ctr" rtl="0" fontAlgn="base">
      <a:spcBef>
        <a:spcPct val="0"/>
      </a:spcBef>
      <a:spcAft>
        <a:spcPct val="0"/>
      </a:spcAft>
      <a:defRPr sz="3800" b="1" kern="1200">
        <a:solidFill>
          <a:srgbClr val="0000CC"/>
        </a:solidFill>
        <a:latin typeface="Arial" charset="0"/>
        <a:ea typeface="+mn-ea"/>
        <a:cs typeface="Times New Roman" pitchFamily="18" charset="0"/>
      </a:defRPr>
    </a:lvl3pPr>
    <a:lvl4pPr marL="1371600" algn="ctr" rtl="0" fontAlgn="base">
      <a:spcBef>
        <a:spcPct val="0"/>
      </a:spcBef>
      <a:spcAft>
        <a:spcPct val="0"/>
      </a:spcAft>
      <a:defRPr sz="3800" b="1" kern="1200">
        <a:solidFill>
          <a:srgbClr val="0000CC"/>
        </a:solidFill>
        <a:latin typeface="Arial" charset="0"/>
        <a:ea typeface="+mn-ea"/>
        <a:cs typeface="Times New Roman" pitchFamily="18" charset="0"/>
      </a:defRPr>
    </a:lvl4pPr>
    <a:lvl5pPr marL="1828800" algn="ctr" rtl="0" fontAlgn="base">
      <a:spcBef>
        <a:spcPct val="0"/>
      </a:spcBef>
      <a:spcAft>
        <a:spcPct val="0"/>
      </a:spcAft>
      <a:defRPr sz="3800" b="1" kern="1200">
        <a:solidFill>
          <a:srgbClr val="0000CC"/>
        </a:solidFill>
        <a:latin typeface="Arial" charset="0"/>
        <a:ea typeface="+mn-ea"/>
        <a:cs typeface="Times New Roman" pitchFamily="18" charset="0"/>
      </a:defRPr>
    </a:lvl5pPr>
    <a:lvl6pPr marL="2286000" algn="l" defTabSz="914400" rtl="0" eaLnBrk="1" latinLnBrk="0" hangingPunct="1">
      <a:defRPr sz="3800" b="1" kern="1200">
        <a:solidFill>
          <a:srgbClr val="0000CC"/>
        </a:solidFill>
        <a:latin typeface="Arial" charset="0"/>
        <a:ea typeface="+mn-ea"/>
        <a:cs typeface="Times New Roman" pitchFamily="18" charset="0"/>
      </a:defRPr>
    </a:lvl6pPr>
    <a:lvl7pPr marL="2743200" algn="l" defTabSz="914400" rtl="0" eaLnBrk="1" latinLnBrk="0" hangingPunct="1">
      <a:defRPr sz="3800" b="1" kern="1200">
        <a:solidFill>
          <a:srgbClr val="0000CC"/>
        </a:solidFill>
        <a:latin typeface="Arial" charset="0"/>
        <a:ea typeface="+mn-ea"/>
        <a:cs typeface="Times New Roman" pitchFamily="18" charset="0"/>
      </a:defRPr>
    </a:lvl7pPr>
    <a:lvl8pPr marL="3200400" algn="l" defTabSz="914400" rtl="0" eaLnBrk="1" latinLnBrk="0" hangingPunct="1">
      <a:defRPr sz="3800" b="1" kern="1200">
        <a:solidFill>
          <a:srgbClr val="0000CC"/>
        </a:solidFill>
        <a:latin typeface="Arial" charset="0"/>
        <a:ea typeface="+mn-ea"/>
        <a:cs typeface="Times New Roman" pitchFamily="18" charset="0"/>
      </a:defRPr>
    </a:lvl8pPr>
    <a:lvl9pPr marL="3657600" algn="l" defTabSz="914400" rtl="0" eaLnBrk="1" latinLnBrk="0" hangingPunct="1">
      <a:defRPr sz="3800" b="1" kern="1200">
        <a:solidFill>
          <a:srgbClr val="0000CC"/>
        </a:solidFill>
        <a:latin typeface="Arial"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5A71"/>
    <a:srgbClr val="D5D5D5"/>
    <a:srgbClr val="DDDDDD"/>
    <a:srgbClr val="A2B6C6"/>
    <a:srgbClr val="263A58"/>
    <a:srgbClr val="990000"/>
    <a:srgbClr val="9F9E6E"/>
    <a:srgbClr val="B0AF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3605" autoAdjust="0"/>
  </p:normalViewPr>
  <p:slideViewPr>
    <p:cSldViewPr snapToGrid="0">
      <p:cViewPr varScale="1">
        <p:scale>
          <a:sx n="70" d="100"/>
          <a:sy n="70" d="100"/>
        </p:scale>
        <p:origin x="-280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067057" cy="452908"/>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algn="l" defTabSz="923925">
              <a:defRPr sz="1200" b="0">
                <a:solidFill>
                  <a:schemeClr val="tx1"/>
                </a:solidFill>
                <a:latin typeface="Times New Roman" charset="0"/>
                <a:cs typeface="Times New Roman" charset="0"/>
              </a:defRPr>
            </a:lvl1pPr>
          </a:lstStyle>
          <a:p>
            <a:pPr>
              <a:defRPr/>
            </a:pPr>
            <a:endParaRPr lang="en-US"/>
          </a:p>
        </p:txBody>
      </p:sp>
      <p:sp>
        <p:nvSpPr>
          <p:cNvPr id="48131" name="Rectangle 3"/>
          <p:cNvSpPr>
            <a:spLocks noGrp="1" noChangeArrowheads="1"/>
          </p:cNvSpPr>
          <p:nvPr>
            <p:ph type="dt" sz="quarter" idx="1"/>
          </p:nvPr>
        </p:nvSpPr>
        <p:spPr bwMode="auto">
          <a:xfrm>
            <a:off x="4010019" y="0"/>
            <a:ext cx="3067056" cy="452908"/>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algn="r" defTabSz="923925">
              <a:defRPr sz="1200" b="0">
                <a:solidFill>
                  <a:schemeClr val="tx1"/>
                </a:solidFill>
                <a:latin typeface="Times New Roman" charset="0"/>
                <a:cs typeface="Times New Roman" charset="0"/>
              </a:defRPr>
            </a:lvl1pPr>
          </a:lstStyle>
          <a:p>
            <a:pPr>
              <a:defRPr/>
            </a:pPr>
            <a:endParaRPr lang="en-US"/>
          </a:p>
        </p:txBody>
      </p:sp>
      <p:sp>
        <p:nvSpPr>
          <p:cNvPr id="48132" name="Rectangle 4"/>
          <p:cNvSpPr>
            <a:spLocks noGrp="1" noChangeArrowheads="1"/>
          </p:cNvSpPr>
          <p:nvPr>
            <p:ph type="ftr" sz="quarter" idx="2"/>
          </p:nvPr>
        </p:nvSpPr>
        <p:spPr bwMode="auto">
          <a:xfrm>
            <a:off x="0" y="8599018"/>
            <a:ext cx="3067057" cy="452907"/>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algn="l" defTabSz="923925">
              <a:defRPr sz="1200" b="0">
                <a:solidFill>
                  <a:schemeClr val="tx1"/>
                </a:solidFill>
                <a:latin typeface="Times New Roman" charset="0"/>
                <a:cs typeface="Times New Roman" charset="0"/>
              </a:defRPr>
            </a:lvl1pPr>
          </a:lstStyle>
          <a:p>
            <a:pPr>
              <a:defRPr/>
            </a:pPr>
            <a:endParaRPr lang="en-US"/>
          </a:p>
        </p:txBody>
      </p:sp>
      <p:sp>
        <p:nvSpPr>
          <p:cNvPr id="48133" name="Rectangle 5"/>
          <p:cNvSpPr>
            <a:spLocks noGrp="1" noChangeArrowheads="1"/>
          </p:cNvSpPr>
          <p:nvPr>
            <p:ph type="sldNum" sz="quarter" idx="3"/>
          </p:nvPr>
        </p:nvSpPr>
        <p:spPr bwMode="auto">
          <a:xfrm>
            <a:off x="4010019" y="8599018"/>
            <a:ext cx="3067056" cy="452907"/>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algn="r" defTabSz="923925">
              <a:defRPr sz="1200" b="0">
                <a:solidFill>
                  <a:schemeClr val="tx1"/>
                </a:solidFill>
                <a:latin typeface="Times New Roman" charset="0"/>
                <a:cs typeface="Times New Roman" charset="0"/>
              </a:defRPr>
            </a:lvl1pPr>
          </a:lstStyle>
          <a:p>
            <a:pPr>
              <a:defRPr/>
            </a:pPr>
            <a:fld id="{EC283657-A464-459C-B6A6-71060FB7DA0F}" type="slidenum">
              <a:rPr lang="en-US"/>
              <a:pPr>
                <a:defRPr/>
              </a:pPr>
              <a:t>‹#›</a:t>
            </a:fld>
            <a:endParaRPr lang="en-US"/>
          </a:p>
        </p:txBody>
      </p:sp>
    </p:spTree>
    <p:extLst>
      <p:ext uri="{BB962C8B-B14F-4D97-AF65-F5344CB8AC3E}">
        <p14:creationId xmlns:p14="http://schemas.microsoft.com/office/powerpoint/2010/main" val="3616583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67057" cy="452908"/>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algn="l" defTabSz="923925">
              <a:defRPr sz="1200" b="0">
                <a:solidFill>
                  <a:schemeClr val="tx1"/>
                </a:solidFill>
                <a:latin typeface="Times New Roman" charset="0"/>
                <a:cs typeface="Times New Roman" charset="0"/>
              </a:defRPr>
            </a:lvl1pPr>
          </a:lstStyle>
          <a:p>
            <a:pPr>
              <a:defRPr/>
            </a:pPr>
            <a:endParaRPr lang="en-US"/>
          </a:p>
        </p:txBody>
      </p:sp>
      <p:sp>
        <p:nvSpPr>
          <p:cNvPr id="24579" name="Rectangle 3"/>
          <p:cNvSpPr>
            <a:spLocks noGrp="1" noChangeArrowheads="1"/>
          </p:cNvSpPr>
          <p:nvPr>
            <p:ph type="dt" idx="1"/>
          </p:nvPr>
        </p:nvSpPr>
        <p:spPr bwMode="auto">
          <a:xfrm>
            <a:off x="4010019" y="0"/>
            <a:ext cx="3067056" cy="452908"/>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algn="r" defTabSz="923925">
              <a:defRPr sz="1200" b="0">
                <a:solidFill>
                  <a:schemeClr val="tx1"/>
                </a:solidFill>
                <a:latin typeface="Times New Roman" charset="0"/>
                <a:cs typeface="Times New Roman" charset="0"/>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274763" y="677863"/>
            <a:ext cx="4527550" cy="33956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1" name="Rectangle 5"/>
          <p:cNvSpPr>
            <a:spLocks noGrp="1" noChangeArrowheads="1"/>
          </p:cNvSpPr>
          <p:nvPr>
            <p:ph type="body" sz="quarter" idx="3"/>
          </p:nvPr>
        </p:nvSpPr>
        <p:spPr bwMode="auto">
          <a:xfrm>
            <a:off x="942962" y="4300288"/>
            <a:ext cx="5191151" cy="4073054"/>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582" name="Rectangle 6"/>
          <p:cNvSpPr>
            <a:spLocks noGrp="1" noChangeArrowheads="1"/>
          </p:cNvSpPr>
          <p:nvPr>
            <p:ph type="ftr" sz="quarter" idx="4"/>
          </p:nvPr>
        </p:nvSpPr>
        <p:spPr bwMode="auto">
          <a:xfrm>
            <a:off x="0" y="8599018"/>
            <a:ext cx="3067057" cy="452907"/>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algn="l" defTabSz="923925">
              <a:defRPr sz="1200" b="0">
                <a:solidFill>
                  <a:schemeClr val="tx1"/>
                </a:solidFill>
                <a:latin typeface="Times New Roman" charset="0"/>
                <a:cs typeface="Times New Roman" charset="0"/>
              </a:defRPr>
            </a:lvl1pPr>
          </a:lstStyle>
          <a:p>
            <a:pPr>
              <a:defRPr/>
            </a:pPr>
            <a:endParaRPr lang="en-US"/>
          </a:p>
        </p:txBody>
      </p:sp>
      <p:sp>
        <p:nvSpPr>
          <p:cNvPr id="24583" name="Rectangle 7"/>
          <p:cNvSpPr>
            <a:spLocks noGrp="1" noChangeArrowheads="1"/>
          </p:cNvSpPr>
          <p:nvPr>
            <p:ph type="sldNum" sz="quarter" idx="5"/>
          </p:nvPr>
        </p:nvSpPr>
        <p:spPr bwMode="auto">
          <a:xfrm>
            <a:off x="4010019" y="8599018"/>
            <a:ext cx="3067056" cy="452907"/>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algn="r" defTabSz="923925">
              <a:defRPr sz="1200" b="0">
                <a:solidFill>
                  <a:schemeClr val="tx1"/>
                </a:solidFill>
                <a:latin typeface="Times New Roman" charset="0"/>
                <a:cs typeface="Times New Roman" charset="0"/>
              </a:defRPr>
            </a:lvl1pPr>
          </a:lstStyle>
          <a:p>
            <a:pPr>
              <a:defRPr/>
            </a:pPr>
            <a:fld id="{CE9AE3D3-7CB3-4BDE-8779-DB8B41CBED12}" type="slidenum">
              <a:rPr lang="en-US"/>
              <a:pPr>
                <a:defRPr/>
              </a:pPr>
              <a:t>‹#›</a:t>
            </a:fld>
            <a:endParaRPr lang="en-US"/>
          </a:p>
        </p:txBody>
      </p:sp>
    </p:spTree>
    <p:extLst>
      <p:ext uri="{BB962C8B-B14F-4D97-AF65-F5344CB8AC3E}">
        <p14:creationId xmlns:p14="http://schemas.microsoft.com/office/powerpoint/2010/main" val="31677173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8" charset="0"/>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08"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08"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08"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08"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dcnr.state.pa.us/"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www.epa.gov/tips/" TargetMode="External"/><Relationship Id="rId4" Type="http://schemas.openxmlformats.org/officeDocument/2006/relationships/hyperlink" Target="http://www.depweb.state.pa.u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a:t>
            </a:r>
            <a:r>
              <a:rPr lang="en-US" baseline="0" dirty="0" smtClean="0"/>
              <a:t> everyone.  I have to tell you that when I started this presentation, I knew virtually nothing about Marcellus &amp; Utica Shale Gas.  As I attempted to read government reports, I spent more time looking up terminology than reading the reports.  </a:t>
            </a:r>
          </a:p>
          <a:p>
            <a:r>
              <a:rPr lang="en-US" baseline="0" dirty="0" smtClean="0"/>
              <a:t>So I thought to myself, if I’m a librarian and I can’t make decisions about shale gas, how can the public?  </a:t>
            </a:r>
          </a:p>
          <a:p>
            <a:r>
              <a:rPr lang="en-US" baseline="0" dirty="0" smtClean="0"/>
              <a:t>On my adventures of learning about shale gas, I started to document the areas that I thought were important.  </a:t>
            </a:r>
          </a:p>
          <a:p>
            <a:r>
              <a:rPr lang="en-US" baseline="0" dirty="0" smtClean="0"/>
              <a:t>I’ll tell everyone upfront that this is by no means a comprehensive list of the necessary subject knowledge but it’s definitely a start of what we need to integrate into school curriculums so as students graduate, they have a good hold on the knowledge needed to make important decisions about the future of Marcellus &amp; Utica Shale Gas.</a:t>
            </a:r>
            <a:endParaRPr lang="en-US" dirty="0"/>
          </a:p>
        </p:txBody>
      </p:sp>
      <p:sp>
        <p:nvSpPr>
          <p:cNvPr id="4" name="Slide Number Placeholder 3"/>
          <p:cNvSpPr>
            <a:spLocks noGrp="1"/>
          </p:cNvSpPr>
          <p:nvPr>
            <p:ph type="sldNum" sz="quarter" idx="10"/>
          </p:nvPr>
        </p:nvSpPr>
        <p:spPr/>
        <p:txBody>
          <a:bodyPr/>
          <a:lstStyle/>
          <a:p>
            <a:pPr>
              <a:defRPr/>
            </a:pPr>
            <a:fld id="{CE9AE3D3-7CB3-4BDE-8779-DB8B41CBED12}" type="slidenum">
              <a:rPr lang="en-US" smtClean="0"/>
              <a:pPr>
                <a:defRPr/>
              </a:pPr>
              <a:t>1</a:t>
            </a:fld>
            <a:endParaRPr lang="en-US"/>
          </a:p>
        </p:txBody>
      </p:sp>
    </p:spTree>
    <p:extLst>
      <p:ext uri="{BB962C8B-B14F-4D97-AF65-F5344CB8AC3E}">
        <p14:creationId xmlns:p14="http://schemas.microsoft.com/office/powerpoint/2010/main" val="956571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Environmental</a:t>
            </a:r>
            <a:r>
              <a:rPr lang="en-US" baseline="0" dirty="0" smtClean="0"/>
              <a:t> science is incorporated in many of the school subjects, so I’m just going to mention a few things.  </a:t>
            </a:r>
          </a:p>
          <a:p>
            <a:endParaRPr lang="en-US" baseline="0" dirty="0" smtClean="0"/>
          </a:p>
          <a:p>
            <a:r>
              <a:rPr lang="en-US" baseline="0" dirty="0" smtClean="0"/>
              <a:t>Methane Gas can get into the water (you may have heard in the news of people lighting their water on fire)</a:t>
            </a:r>
          </a:p>
          <a:p>
            <a:r>
              <a:rPr lang="en-US" baseline="0" dirty="0" smtClean="0"/>
              <a:t>It can get into the air (I read an article were the leakage of methane gas killed bats)</a:t>
            </a:r>
          </a:p>
          <a:p>
            <a:endParaRPr lang="en-US" baseline="0" dirty="0" smtClean="0"/>
          </a:p>
          <a:p>
            <a:r>
              <a:rPr lang="en-US" dirty="0" smtClean="0"/>
              <a:t>Wastewater-if</a:t>
            </a:r>
            <a:r>
              <a:rPr lang="en-US" baseline="0" dirty="0" smtClean="0"/>
              <a:t> accidents happen or people don’t follow regulations – animals will die, people could get sick, </a:t>
            </a:r>
          </a:p>
          <a:p>
            <a:endParaRPr lang="en-US" baseline="0" dirty="0" smtClean="0"/>
          </a:p>
          <a:p>
            <a:r>
              <a:rPr lang="en-US" dirty="0" smtClean="0"/>
              <a:t>Earth disturbances</a:t>
            </a:r>
          </a:p>
          <a:p>
            <a:r>
              <a:rPr lang="en-US" dirty="0" smtClean="0"/>
              <a:t>Pipelines </a:t>
            </a:r>
          </a:p>
          <a:p>
            <a:r>
              <a:rPr lang="en-US" dirty="0" smtClean="0"/>
              <a:t>Invasive species</a:t>
            </a:r>
          </a:p>
          <a:p>
            <a:r>
              <a:rPr lang="en-US" dirty="0" smtClean="0"/>
              <a:t>Water consumption</a:t>
            </a:r>
          </a:p>
          <a:p>
            <a:r>
              <a:rPr lang="en-US" baseline="0" dirty="0" smtClean="0"/>
              <a:t>Forests are cleared</a:t>
            </a:r>
          </a:p>
          <a:p>
            <a:endParaRPr lang="en-US" baseline="0" dirty="0" smtClean="0"/>
          </a:p>
          <a:p>
            <a:pPr marL="285750" indent="-285750">
              <a:buFont typeface="Arial" pitchFamily="34" charset="0"/>
              <a:buChar char="•"/>
            </a:pPr>
            <a:r>
              <a:rPr lang="en-US" dirty="0" smtClean="0"/>
              <a:t>Agencies: </a:t>
            </a:r>
          </a:p>
          <a:p>
            <a:pPr marL="6286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PA Department of Conservation and Natural Resources</a:t>
            </a:r>
            <a:r>
              <a:rPr lang="en-US" dirty="0" smtClean="0"/>
              <a:t>: </a:t>
            </a:r>
            <a:r>
              <a:rPr lang="en-US" dirty="0" smtClean="0">
                <a:hlinkClick r:id="rId3"/>
              </a:rPr>
              <a:t>http://www.dcnr.state.pa.us/</a:t>
            </a:r>
            <a:r>
              <a:rPr lang="en-US" dirty="0" smtClean="0"/>
              <a:t> </a:t>
            </a:r>
          </a:p>
          <a:p>
            <a:pPr marL="628650" lvl="1" indent="-171450">
              <a:buFont typeface="Arial" pitchFamily="34" charset="0"/>
              <a:buChar char="•"/>
            </a:pPr>
            <a:r>
              <a:rPr lang="en-US" dirty="0" smtClean="0"/>
              <a:t>Department of Environmental Protection: </a:t>
            </a:r>
            <a:r>
              <a:rPr lang="en-US" dirty="0" smtClean="0">
                <a:hlinkClick r:id="rId4"/>
              </a:rPr>
              <a:t>http://www.depweb.state.pa.us/</a:t>
            </a:r>
            <a:endParaRPr lang="en-US" dirty="0" smtClean="0"/>
          </a:p>
          <a:p>
            <a:pPr marL="6286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U.S. Environmental Protection Agency – Now has an anonymous tip line to report violations of </a:t>
            </a:r>
            <a:r>
              <a:rPr lang="en-US" dirty="0" smtClean="0"/>
              <a:t>Non-emergency nature: </a:t>
            </a:r>
            <a:r>
              <a:rPr lang="en-US" dirty="0" smtClean="0">
                <a:hlinkClick r:id="rId5"/>
              </a:rPr>
              <a:t>epa.gov/tips</a:t>
            </a:r>
            <a:endParaRPr lang="en-US" dirty="0" smtClean="0"/>
          </a:p>
          <a:p>
            <a:r>
              <a:rPr lang="en-US" dirty="0" smtClean="0"/>
              <a:t>	</a:t>
            </a:r>
          </a:p>
          <a:p>
            <a:r>
              <a:rPr lang="en-US" dirty="0" smtClean="0"/>
              <a:t>Emergency Spills:</a:t>
            </a:r>
          </a:p>
          <a:p>
            <a:pPr marL="285750" indent="-285750">
              <a:buFont typeface="Arial" pitchFamily="34" charset="0"/>
              <a:buChar char="•"/>
            </a:pPr>
            <a:r>
              <a:rPr lang="en-US" dirty="0" smtClean="0"/>
              <a:t>National Response Center: </a:t>
            </a:r>
          </a:p>
          <a:p>
            <a:pPr marL="285750" indent="-285750">
              <a:buFont typeface="Arial" pitchFamily="34" charset="0"/>
              <a:buChar char="•"/>
            </a:pPr>
            <a:r>
              <a:rPr lang="en-US" dirty="0" smtClean="0"/>
              <a:t>1-800-424-8802</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CE9AE3D3-7CB3-4BDE-8779-DB8B41CBED12}" type="slidenum">
              <a:rPr lang="en-US" smtClean="0"/>
              <a:pPr>
                <a:defRPr/>
              </a:pPr>
              <a:t>10</a:t>
            </a:fld>
            <a:endParaRPr lang="en-US"/>
          </a:p>
        </p:txBody>
      </p:sp>
    </p:spTree>
    <p:extLst>
      <p:ext uri="{BB962C8B-B14F-4D97-AF65-F5344CB8AC3E}">
        <p14:creationId xmlns:p14="http://schemas.microsoft.com/office/powerpoint/2010/main" val="1402831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9AE3D3-7CB3-4BDE-8779-DB8B41CBED12}" type="slidenum">
              <a:rPr lang="en-US" smtClean="0"/>
              <a:pPr>
                <a:defRPr/>
              </a:pPr>
              <a:t>11</a:t>
            </a:fld>
            <a:endParaRPr lang="en-US"/>
          </a:p>
        </p:txBody>
      </p:sp>
    </p:spTree>
    <p:extLst>
      <p:ext uri="{BB962C8B-B14F-4D97-AF65-F5344CB8AC3E}">
        <p14:creationId xmlns:p14="http://schemas.microsoft.com/office/powerpoint/2010/main" val="1772714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a:t>
            </a:r>
            <a:r>
              <a:rPr lang="en-US" baseline="0" dirty="0" smtClean="0"/>
              <a:t> I hope to give enough background and history to get educators thinking about shale gas.</a:t>
            </a:r>
          </a:p>
          <a:p>
            <a:endParaRPr lang="en-US" baseline="0" dirty="0" smtClean="0"/>
          </a:p>
          <a:p>
            <a:r>
              <a:rPr lang="en-US" baseline="0" dirty="0" smtClean="0"/>
              <a:t>Then I’ll go directly into the areas that I found to be valuable information.</a:t>
            </a:r>
          </a:p>
          <a:p>
            <a:endParaRPr lang="en-US" baseline="0" dirty="0" smtClean="0"/>
          </a:p>
          <a:p>
            <a:r>
              <a:rPr lang="en-US" baseline="0" dirty="0" smtClean="0"/>
              <a:t>At the end I’ll leave time for questions.</a:t>
            </a:r>
            <a:endParaRPr lang="en-US" dirty="0"/>
          </a:p>
        </p:txBody>
      </p:sp>
      <p:sp>
        <p:nvSpPr>
          <p:cNvPr id="4" name="Slide Number Placeholder 3"/>
          <p:cNvSpPr>
            <a:spLocks noGrp="1"/>
          </p:cNvSpPr>
          <p:nvPr>
            <p:ph type="sldNum" sz="quarter" idx="10"/>
          </p:nvPr>
        </p:nvSpPr>
        <p:spPr/>
        <p:txBody>
          <a:bodyPr/>
          <a:lstStyle/>
          <a:p>
            <a:pPr>
              <a:defRPr/>
            </a:pPr>
            <a:fld id="{CE9AE3D3-7CB3-4BDE-8779-DB8B41CBED12}" type="slidenum">
              <a:rPr lang="en-US" smtClean="0"/>
              <a:pPr>
                <a:defRPr/>
              </a:pPr>
              <a:t>2</a:t>
            </a:fld>
            <a:endParaRPr lang="en-US"/>
          </a:p>
        </p:txBody>
      </p:sp>
    </p:spTree>
    <p:extLst>
      <p:ext uri="{BB962C8B-B14F-4D97-AF65-F5344CB8AC3E}">
        <p14:creationId xmlns:p14="http://schemas.microsoft.com/office/powerpoint/2010/main" val="564591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08" charset="0"/>
                <a:ea typeface="Arial" charset="0"/>
                <a:cs typeface="Arial" charset="0"/>
              </a:rPr>
              <a:t>Hydraulic fracturing, sometimes also called </a:t>
            </a:r>
            <a:r>
              <a:rPr lang="en-US" sz="1200" kern="1200" dirty="0" err="1" smtClean="0">
                <a:solidFill>
                  <a:schemeClr val="tx1"/>
                </a:solidFill>
                <a:effectLst/>
                <a:latin typeface="Times New Roman" pitchFamily="-108" charset="0"/>
                <a:ea typeface="Arial" charset="0"/>
                <a:cs typeface="Arial" charset="0"/>
              </a:rPr>
              <a:t>hydrofracking</a:t>
            </a:r>
            <a:r>
              <a:rPr lang="en-US" sz="1200" kern="1200" dirty="0" smtClean="0">
                <a:solidFill>
                  <a:schemeClr val="tx1"/>
                </a:solidFill>
                <a:effectLst/>
                <a:latin typeface="Times New Roman" pitchFamily="-108" charset="0"/>
                <a:ea typeface="Arial" charset="0"/>
                <a:cs typeface="Arial" charset="0"/>
              </a:rPr>
              <a:t> or fracking, is not a new process; in fact, it has been around for more than 3 decades, and used in many processes such as mineral mining, disposal of radioactive waste, coal, and natural gas extraction. </a:t>
            </a:r>
          </a:p>
          <a:p>
            <a:endParaRPr lang="en-US" sz="1200" kern="1200" dirty="0" smtClean="0">
              <a:solidFill>
                <a:schemeClr val="tx1"/>
              </a:solidFill>
              <a:effectLst/>
              <a:latin typeface="Times New Roman" pitchFamily="-108" charset="0"/>
              <a:cs typeface="Arial" charset="0"/>
            </a:endParaRPr>
          </a:p>
          <a:p>
            <a:r>
              <a:rPr lang="en-US" sz="1200" kern="1200" dirty="0" smtClean="0">
                <a:solidFill>
                  <a:schemeClr val="tx1"/>
                </a:solidFill>
                <a:effectLst/>
                <a:latin typeface="Times New Roman" pitchFamily="-108" charset="0"/>
                <a:cs typeface="Arial" charset="0"/>
              </a:rPr>
              <a:t>[Use pointer on screen</a:t>
            </a:r>
            <a:r>
              <a:rPr lang="en-US" sz="1200" kern="1200" dirty="0" smtClean="0">
                <a:solidFill>
                  <a:schemeClr val="tx1"/>
                </a:solidFill>
                <a:effectLst/>
                <a:latin typeface="Times New Roman" pitchFamily="-108" charset="0"/>
                <a:cs typeface="Arial" charset="0"/>
              </a:rPr>
              <a:t>]</a:t>
            </a:r>
          </a:p>
          <a:p>
            <a:endParaRPr lang="en-US" sz="1200" kern="1200" dirty="0" smtClean="0">
              <a:solidFill>
                <a:schemeClr val="tx1"/>
              </a:solidFill>
              <a:effectLst/>
              <a:latin typeface="Times New Roman" pitchFamily="-108" charset="0"/>
              <a:cs typeface="Arial" charset="0"/>
            </a:endParaRPr>
          </a:p>
          <a:p>
            <a:r>
              <a:rPr lang="en-US" sz="1200" kern="1200" dirty="0" smtClean="0">
                <a:solidFill>
                  <a:schemeClr val="tx1"/>
                </a:solidFill>
                <a:effectLst/>
                <a:latin typeface="Times New Roman" pitchFamily="-108" charset="0"/>
                <a:cs typeface="Arial" charset="0"/>
              </a:rPr>
              <a:t>On left - The straight down </a:t>
            </a:r>
            <a:r>
              <a:rPr lang="en-US" sz="1200" kern="1200" baseline="0" dirty="0" smtClean="0">
                <a:solidFill>
                  <a:schemeClr val="tx1"/>
                </a:solidFill>
                <a:effectLst/>
                <a:latin typeface="Times New Roman" pitchFamily="-108" charset="0"/>
                <a:cs typeface="Arial" charset="0"/>
              </a:rPr>
              <a:t>vertical well is the type of fracking that has been around for more than 3 decades.</a:t>
            </a:r>
          </a:p>
          <a:p>
            <a:r>
              <a:rPr lang="en-US" sz="1200" kern="1200" baseline="0" dirty="0" smtClean="0">
                <a:solidFill>
                  <a:schemeClr val="tx1"/>
                </a:solidFill>
                <a:effectLst/>
                <a:latin typeface="Times New Roman" pitchFamily="-108" charset="0"/>
                <a:cs typeface="Arial" charset="0"/>
              </a:rPr>
              <a:t>On right – One well can have multiple horizontal drillings and is much more efficient</a:t>
            </a:r>
          </a:p>
          <a:p>
            <a:endParaRPr lang="en-US" dirty="0"/>
          </a:p>
        </p:txBody>
      </p:sp>
      <p:sp>
        <p:nvSpPr>
          <p:cNvPr id="4" name="Slide Number Placeholder 3"/>
          <p:cNvSpPr>
            <a:spLocks noGrp="1"/>
          </p:cNvSpPr>
          <p:nvPr>
            <p:ph type="sldNum" sz="quarter" idx="10"/>
          </p:nvPr>
        </p:nvSpPr>
        <p:spPr/>
        <p:txBody>
          <a:bodyPr/>
          <a:lstStyle/>
          <a:p>
            <a:pPr>
              <a:defRPr/>
            </a:pPr>
            <a:fld id="{CE9AE3D3-7CB3-4BDE-8779-DB8B41CBED12}" type="slidenum">
              <a:rPr lang="en-US" smtClean="0"/>
              <a:pPr>
                <a:defRPr/>
              </a:pPr>
              <a:t>3</a:t>
            </a:fld>
            <a:endParaRPr lang="en-US"/>
          </a:p>
        </p:txBody>
      </p:sp>
    </p:spTree>
    <p:extLst>
      <p:ext uri="{BB962C8B-B14F-4D97-AF65-F5344CB8AC3E}">
        <p14:creationId xmlns:p14="http://schemas.microsoft.com/office/powerpoint/2010/main" val="1793103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08" charset="0"/>
                <a:ea typeface="Arial" charset="0"/>
                <a:cs typeface="Arial" charset="0"/>
              </a:rPr>
              <a:t>The </a:t>
            </a:r>
            <a:r>
              <a:rPr lang="en-US" sz="1200" kern="1200" dirty="0" smtClean="0">
                <a:solidFill>
                  <a:schemeClr val="tx1"/>
                </a:solidFill>
                <a:effectLst/>
                <a:latin typeface="Times New Roman" pitchFamily="-108" charset="0"/>
                <a:ea typeface="Arial" charset="0"/>
                <a:cs typeface="Arial" charset="0"/>
              </a:rPr>
              <a:t>resources within the Marcellus Shale basin are not a new discovery; geologists and the U.S. Department of Energy have known about this natural gas treasure for over 40 years, but the abundance of other fossil fuels, low natural gas prices, and access barriers kept extraction at low priority (</a:t>
            </a:r>
            <a:r>
              <a:rPr lang="en-US" sz="1200" kern="1200" dirty="0" err="1" smtClean="0">
                <a:solidFill>
                  <a:schemeClr val="tx1"/>
                </a:solidFill>
                <a:effectLst/>
                <a:latin typeface="Times New Roman" pitchFamily="-108" charset="0"/>
                <a:ea typeface="Arial" charset="0"/>
                <a:cs typeface="Arial" charset="0"/>
              </a:rPr>
              <a:t>Bierman</a:t>
            </a:r>
            <a:r>
              <a:rPr lang="en-US" sz="1200" kern="1200" dirty="0" smtClean="0">
                <a:solidFill>
                  <a:schemeClr val="tx1"/>
                </a:solidFill>
                <a:effectLst/>
                <a:latin typeface="Times New Roman" pitchFamily="-108" charset="0"/>
                <a:ea typeface="Arial" charset="0"/>
                <a:cs typeface="Arial" charset="0"/>
              </a:rPr>
              <a:t>, </a:t>
            </a:r>
            <a:r>
              <a:rPr lang="en-US" sz="1200" kern="1200" dirty="0" err="1" smtClean="0">
                <a:solidFill>
                  <a:schemeClr val="tx1"/>
                </a:solidFill>
                <a:effectLst/>
                <a:latin typeface="Times New Roman" pitchFamily="-108" charset="0"/>
                <a:ea typeface="Arial" charset="0"/>
                <a:cs typeface="Arial" charset="0"/>
              </a:rPr>
              <a:t>Kulp</a:t>
            </a:r>
            <a:r>
              <a:rPr lang="en-US" sz="1200" kern="1200" dirty="0" smtClean="0">
                <a:solidFill>
                  <a:schemeClr val="tx1"/>
                </a:solidFill>
                <a:effectLst/>
                <a:latin typeface="Times New Roman" pitchFamily="-108" charset="0"/>
                <a:ea typeface="Arial" charset="0"/>
                <a:cs typeface="Arial" charset="0"/>
              </a:rPr>
              <a:t>, &amp; Bales Foote, 2011). </a:t>
            </a:r>
            <a:endParaRPr lang="en-US" sz="1200" kern="1200" dirty="0" smtClean="0">
              <a:solidFill>
                <a:schemeClr val="tx1"/>
              </a:solidFill>
              <a:effectLst/>
              <a:latin typeface="Times New Roman" pitchFamily="-108" charset="0"/>
              <a:ea typeface="Arial" charset="0"/>
              <a:cs typeface="Arial" charset="0"/>
            </a:endParaRPr>
          </a:p>
          <a:p>
            <a:endParaRPr lang="en-US" sz="1200" kern="1200" dirty="0" smtClean="0">
              <a:solidFill>
                <a:schemeClr val="tx1"/>
              </a:solidFill>
              <a:effectLst/>
              <a:latin typeface="Times New Roman" pitchFamily="-108" charset="0"/>
              <a:cs typeface="Arial" charset="0"/>
            </a:endParaRPr>
          </a:p>
          <a:p>
            <a:r>
              <a:rPr lang="en-US" sz="1200" kern="1200" dirty="0" smtClean="0">
                <a:solidFill>
                  <a:schemeClr val="tx1"/>
                </a:solidFill>
                <a:effectLst/>
                <a:latin typeface="Times New Roman" pitchFamily="-108" charset="0"/>
                <a:cs typeface="Arial" charset="0"/>
              </a:rPr>
              <a:t>Left -</a:t>
            </a:r>
            <a:r>
              <a:rPr lang="en-US" sz="1200" kern="1200" baseline="0" dirty="0" smtClean="0">
                <a:solidFill>
                  <a:schemeClr val="tx1"/>
                </a:solidFill>
                <a:effectLst/>
                <a:latin typeface="Times New Roman" pitchFamily="-108" charset="0"/>
                <a:cs typeface="Arial" charset="0"/>
              </a:rPr>
              <a:t> </a:t>
            </a:r>
            <a:r>
              <a:rPr lang="en-US" sz="1200" kern="1200" dirty="0" smtClean="0">
                <a:solidFill>
                  <a:schemeClr val="tx1"/>
                </a:solidFill>
                <a:effectLst/>
                <a:latin typeface="Times New Roman" pitchFamily="-108" charset="0"/>
                <a:cs typeface="Arial" charset="0"/>
              </a:rPr>
              <a:t>This shows all</a:t>
            </a:r>
            <a:r>
              <a:rPr lang="en-US" sz="1200" kern="1200" baseline="0" dirty="0" smtClean="0">
                <a:solidFill>
                  <a:schemeClr val="tx1"/>
                </a:solidFill>
                <a:effectLst/>
                <a:latin typeface="Times New Roman" pitchFamily="-108" charset="0"/>
                <a:cs typeface="Arial" charset="0"/>
              </a:rPr>
              <a:t> the different shale plays in the United States.   </a:t>
            </a:r>
          </a:p>
          <a:p>
            <a:r>
              <a:rPr lang="en-US" sz="1200" kern="1200" baseline="0" dirty="0" smtClean="0">
                <a:solidFill>
                  <a:schemeClr val="tx1"/>
                </a:solidFill>
                <a:effectLst/>
                <a:latin typeface="Times New Roman" pitchFamily="-108" charset="0"/>
                <a:cs typeface="Arial" charset="0"/>
              </a:rPr>
              <a:t>Right – This shows how the Utica shale underlies the Marcellus Shale and the approximate location</a:t>
            </a:r>
            <a:endParaRPr lang="en-US" dirty="0"/>
          </a:p>
        </p:txBody>
      </p:sp>
      <p:sp>
        <p:nvSpPr>
          <p:cNvPr id="4" name="Slide Number Placeholder 3"/>
          <p:cNvSpPr>
            <a:spLocks noGrp="1"/>
          </p:cNvSpPr>
          <p:nvPr>
            <p:ph type="sldNum" sz="quarter" idx="10"/>
          </p:nvPr>
        </p:nvSpPr>
        <p:spPr/>
        <p:txBody>
          <a:bodyPr/>
          <a:lstStyle/>
          <a:p>
            <a:pPr>
              <a:defRPr/>
            </a:pPr>
            <a:fld id="{CE9AE3D3-7CB3-4BDE-8779-DB8B41CBED12}" type="slidenum">
              <a:rPr lang="en-US" smtClean="0"/>
              <a:pPr>
                <a:defRPr/>
              </a:pPr>
              <a:t>4</a:t>
            </a:fld>
            <a:endParaRPr lang="en-US"/>
          </a:p>
        </p:txBody>
      </p:sp>
    </p:spTree>
    <p:extLst>
      <p:ext uri="{BB962C8B-B14F-4D97-AF65-F5344CB8AC3E}">
        <p14:creationId xmlns:p14="http://schemas.microsoft.com/office/powerpoint/2010/main" val="2091841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If you don’t think that Natural</a:t>
            </a:r>
            <a:r>
              <a:rPr lang="en-US" baseline="0" dirty="0" smtClean="0">
                <a:latin typeface="Times New Roman" pitchFamily="18" charset="0"/>
              </a:rPr>
              <a:t> Gas drilling will ever affect you, well, maybe it won’t.  But my perception of </a:t>
            </a:r>
            <a:r>
              <a:rPr lang="en-US" baseline="0" dirty="0" smtClean="0">
                <a:latin typeface="Times New Roman" pitchFamily="18" charset="0"/>
              </a:rPr>
              <a:t>shale drilling </a:t>
            </a:r>
            <a:r>
              <a:rPr lang="en-US" baseline="0" dirty="0" smtClean="0">
                <a:latin typeface="Times New Roman" pitchFamily="18" charset="0"/>
              </a:rPr>
              <a:t>was on top of a hill.</a:t>
            </a:r>
          </a:p>
          <a:p>
            <a:endParaRPr lang="en-US" baseline="0" dirty="0" smtClean="0">
              <a:latin typeface="Times New Roman" pitchFamily="18" charset="0"/>
            </a:endParaRPr>
          </a:p>
          <a:p>
            <a:r>
              <a:rPr lang="en-US" baseline="0" dirty="0" smtClean="0">
                <a:latin typeface="Times New Roman" pitchFamily="18" charset="0"/>
              </a:rPr>
              <a:t>[click]  It made me think twice when I ran into this second picture where you can see it is right in this person’s back yard.</a:t>
            </a:r>
          </a:p>
          <a:p>
            <a:endParaRPr lang="en-US" baseline="0" dirty="0" smtClean="0">
              <a:latin typeface="Times New Roman" pitchFamily="18" charset="0"/>
            </a:endParaRPr>
          </a:p>
          <a:p>
            <a:r>
              <a:rPr lang="en-US" baseline="0" dirty="0" smtClean="0">
                <a:latin typeface="Times New Roman" pitchFamily="18" charset="0"/>
              </a:rPr>
              <a:t>[click]  In January 2005, here’s a synopsis of the wells that were drilled in Pennsylvania.</a:t>
            </a:r>
          </a:p>
          <a:p>
            <a:r>
              <a:rPr lang="en-US" baseline="0" dirty="0" smtClean="0">
                <a:latin typeface="Times New Roman" pitchFamily="18" charset="0"/>
              </a:rPr>
              <a:t>[click] Here is that same chart in April 2012 and it keeps growing.</a:t>
            </a:r>
          </a:p>
          <a:p>
            <a:endParaRPr lang="en-US" baseline="0" dirty="0" smtClean="0">
              <a:latin typeface="Times New Roman" pitchFamily="18" charset="0"/>
            </a:endParaRPr>
          </a:p>
          <a:p>
            <a:r>
              <a:rPr lang="en-US" baseline="0" dirty="0" smtClean="0">
                <a:latin typeface="Times New Roman" pitchFamily="18" charset="0"/>
              </a:rPr>
              <a:t>[Click on chart to show growth]</a:t>
            </a:r>
          </a:p>
          <a:p>
            <a:endParaRPr lang="en-US" baseline="0" dirty="0" smtClean="0">
              <a:latin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08" charset="0"/>
                <a:ea typeface="Arial" charset="0"/>
                <a:cs typeface="Arial" charset="0"/>
              </a:rPr>
              <a:t>In the last 10 years as oil prices increased (</a:t>
            </a:r>
            <a:r>
              <a:rPr lang="en-US" sz="1200" kern="1200" dirty="0" err="1" smtClean="0">
                <a:solidFill>
                  <a:schemeClr val="tx1"/>
                </a:solidFill>
                <a:effectLst/>
                <a:latin typeface="Times New Roman" pitchFamily="-108" charset="0"/>
                <a:ea typeface="Arial" charset="0"/>
                <a:cs typeface="Arial" charset="0"/>
              </a:rPr>
              <a:t>McGlynn</a:t>
            </a:r>
            <a:r>
              <a:rPr lang="en-US" sz="1200" kern="1200" dirty="0" smtClean="0">
                <a:solidFill>
                  <a:schemeClr val="tx1"/>
                </a:solidFill>
                <a:effectLst/>
                <a:latin typeface="Times New Roman" pitchFamily="-108" charset="0"/>
                <a:ea typeface="Arial" charset="0"/>
                <a:cs typeface="Arial" charset="0"/>
              </a:rPr>
              <a:t>, 2011) and environmentalists deemed coal to leave a high carbon footprint (Kumar, 2012), many U.S. power plants, which generated electricity, were forced to turn to cheaper natural gas. This made the</a:t>
            </a:r>
            <a:r>
              <a:rPr lang="en-US" sz="1200" kern="1200" baseline="0" dirty="0" smtClean="0">
                <a:solidFill>
                  <a:schemeClr val="tx1"/>
                </a:solidFill>
                <a:effectLst/>
                <a:latin typeface="Times New Roman" pitchFamily="-108" charset="0"/>
                <a:ea typeface="Arial" charset="0"/>
                <a:cs typeface="Arial" charset="0"/>
              </a:rPr>
              <a:t> gas companies take an </a:t>
            </a:r>
            <a:r>
              <a:rPr lang="en-US" sz="1200" kern="1200" dirty="0" smtClean="0">
                <a:solidFill>
                  <a:schemeClr val="tx1"/>
                </a:solidFill>
                <a:effectLst/>
                <a:latin typeface="Times New Roman" pitchFamily="-108" charset="0"/>
                <a:ea typeface="Arial" charset="0"/>
                <a:cs typeface="Arial" charset="0"/>
              </a:rPr>
              <a:t>interest in the Marcellus Shale area.  Fracking was the primary way of extracting natural gas and engineers worked to come up more efficient extraction methods.  The big rush in Pennsylvania</a:t>
            </a:r>
            <a:r>
              <a:rPr lang="en-US" sz="1200" kern="1200" baseline="0" dirty="0" smtClean="0">
                <a:solidFill>
                  <a:schemeClr val="tx1"/>
                </a:solidFill>
                <a:effectLst/>
                <a:latin typeface="Times New Roman" pitchFamily="-108" charset="0"/>
                <a:ea typeface="Arial" charset="0"/>
                <a:cs typeface="Arial" charset="0"/>
              </a:rPr>
              <a:t> for </a:t>
            </a:r>
            <a:r>
              <a:rPr lang="en-US" sz="1200" kern="1200" dirty="0" smtClean="0">
                <a:solidFill>
                  <a:schemeClr val="tx1"/>
                </a:solidFill>
                <a:effectLst/>
                <a:latin typeface="Times New Roman" pitchFamily="-108" charset="0"/>
                <a:ea typeface="Arial" charset="0"/>
                <a:cs typeface="Arial" charset="0"/>
              </a:rPr>
              <a:t>extracting natural gas came in around 2002 with the invention of the horizontal drilling process.  In 2001 George Mitchell sold his “light sand fracking” process to the Devon Energy company.  Devon Energy combined Mitchell’s light sand fracking with their key process of horizontal drilling and thus discovered a viable method to extract natural gas from shale basins (</a:t>
            </a:r>
            <a:r>
              <a:rPr lang="en-US" sz="1200" kern="1200" dirty="0" err="1" smtClean="0">
                <a:solidFill>
                  <a:schemeClr val="tx1"/>
                </a:solidFill>
                <a:effectLst/>
                <a:latin typeface="Times New Roman" pitchFamily="-108" charset="0"/>
                <a:ea typeface="Arial" charset="0"/>
                <a:cs typeface="Arial" charset="0"/>
              </a:rPr>
              <a:t>Bierman</a:t>
            </a:r>
            <a:r>
              <a:rPr lang="en-US" sz="1200" kern="1200" dirty="0" smtClean="0">
                <a:solidFill>
                  <a:schemeClr val="tx1"/>
                </a:solidFill>
                <a:effectLst/>
                <a:latin typeface="Times New Roman" pitchFamily="-108" charset="0"/>
                <a:ea typeface="Arial" charset="0"/>
                <a:cs typeface="Arial" charset="0"/>
              </a:rPr>
              <a:t> et al., 2011).</a:t>
            </a:r>
          </a:p>
          <a:p>
            <a:endParaRPr lang="en-US" dirty="0" smtClean="0">
              <a:latin typeface="Times New Roman" pitchFamily="18" charset="0"/>
            </a:endParaRPr>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3800" b="1">
                <a:solidFill>
                  <a:srgbClr val="0000CC"/>
                </a:solidFill>
                <a:latin typeface="Arial" charset="0"/>
                <a:cs typeface="Times New Roman" pitchFamily="18" charset="0"/>
              </a:defRPr>
            </a:lvl1pPr>
            <a:lvl2pPr marL="742950" indent="-285750" defTabSz="923925" eaLnBrk="0" hangingPunct="0">
              <a:defRPr sz="3800" b="1">
                <a:solidFill>
                  <a:srgbClr val="0000CC"/>
                </a:solidFill>
                <a:latin typeface="Arial" charset="0"/>
                <a:cs typeface="Times New Roman" pitchFamily="18" charset="0"/>
              </a:defRPr>
            </a:lvl2pPr>
            <a:lvl3pPr marL="1143000" indent="-228600" defTabSz="923925" eaLnBrk="0" hangingPunct="0">
              <a:defRPr sz="3800" b="1">
                <a:solidFill>
                  <a:srgbClr val="0000CC"/>
                </a:solidFill>
                <a:latin typeface="Arial" charset="0"/>
                <a:cs typeface="Times New Roman" pitchFamily="18" charset="0"/>
              </a:defRPr>
            </a:lvl3pPr>
            <a:lvl4pPr marL="1600200" indent="-228600" defTabSz="923925" eaLnBrk="0" hangingPunct="0">
              <a:defRPr sz="3800" b="1">
                <a:solidFill>
                  <a:srgbClr val="0000CC"/>
                </a:solidFill>
                <a:latin typeface="Arial" charset="0"/>
                <a:cs typeface="Times New Roman" pitchFamily="18" charset="0"/>
              </a:defRPr>
            </a:lvl4pPr>
            <a:lvl5pPr marL="2057400" indent="-228600" defTabSz="923925" eaLnBrk="0" hangingPunct="0">
              <a:defRPr sz="3800" b="1">
                <a:solidFill>
                  <a:srgbClr val="0000CC"/>
                </a:solidFill>
                <a:latin typeface="Arial" charset="0"/>
                <a:cs typeface="Times New Roman" pitchFamily="18" charset="0"/>
              </a:defRPr>
            </a:lvl5pPr>
            <a:lvl6pPr marL="2514600" indent="-228600" algn="ctr" defTabSz="923925" eaLnBrk="0" fontAlgn="base" hangingPunct="0">
              <a:spcBef>
                <a:spcPct val="0"/>
              </a:spcBef>
              <a:spcAft>
                <a:spcPct val="0"/>
              </a:spcAft>
              <a:defRPr sz="3800" b="1">
                <a:solidFill>
                  <a:srgbClr val="0000CC"/>
                </a:solidFill>
                <a:latin typeface="Arial" charset="0"/>
                <a:cs typeface="Times New Roman" pitchFamily="18" charset="0"/>
              </a:defRPr>
            </a:lvl6pPr>
            <a:lvl7pPr marL="2971800" indent="-228600" algn="ctr" defTabSz="923925" eaLnBrk="0" fontAlgn="base" hangingPunct="0">
              <a:spcBef>
                <a:spcPct val="0"/>
              </a:spcBef>
              <a:spcAft>
                <a:spcPct val="0"/>
              </a:spcAft>
              <a:defRPr sz="3800" b="1">
                <a:solidFill>
                  <a:srgbClr val="0000CC"/>
                </a:solidFill>
                <a:latin typeface="Arial" charset="0"/>
                <a:cs typeface="Times New Roman" pitchFamily="18" charset="0"/>
              </a:defRPr>
            </a:lvl7pPr>
            <a:lvl8pPr marL="3429000" indent="-228600" algn="ctr" defTabSz="923925" eaLnBrk="0" fontAlgn="base" hangingPunct="0">
              <a:spcBef>
                <a:spcPct val="0"/>
              </a:spcBef>
              <a:spcAft>
                <a:spcPct val="0"/>
              </a:spcAft>
              <a:defRPr sz="3800" b="1">
                <a:solidFill>
                  <a:srgbClr val="0000CC"/>
                </a:solidFill>
                <a:latin typeface="Arial" charset="0"/>
                <a:cs typeface="Times New Roman" pitchFamily="18" charset="0"/>
              </a:defRPr>
            </a:lvl8pPr>
            <a:lvl9pPr marL="3886200" indent="-228600" algn="ctr" defTabSz="923925" eaLnBrk="0" fontAlgn="base" hangingPunct="0">
              <a:spcBef>
                <a:spcPct val="0"/>
              </a:spcBef>
              <a:spcAft>
                <a:spcPct val="0"/>
              </a:spcAft>
              <a:defRPr sz="3800" b="1">
                <a:solidFill>
                  <a:srgbClr val="0000CC"/>
                </a:solidFill>
                <a:latin typeface="Arial" charset="0"/>
                <a:cs typeface="Times New Roman" pitchFamily="18" charset="0"/>
              </a:defRPr>
            </a:lvl9pPr>
          </a:lstStyle>
          <a:p>
            <a:pPr eaLnBrk="1" hangingPunct="1"/>
            <a:fld id="{9770A844-DD20-4BA7-A9F4-31CBD61EA4C1}" type="slidenum">
              <a:rPr lang="en-US" sz="1200" b="0" smtClean="0">
                <a:solidFill>
                  <a:schemeClr val="tx1"/>
                </a:solidFill>
                <a:latin typeface="Times New Roman" pitchFamily="18" charset="0"/>
              </a:rPr>
              <a:pPr eaLnBrk="1" hangingPunct="1"/>
              <a:t>5</a:t>
            </a:fld>
            <a:endParaRPr lang="en-US" sz="1200" b="0" smtClean="0">
              <a:solidFill>
                <a:schemeClr val="tx1"/>
              </a:solidFill>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Times New Roman" pitchFamily="-108" charset="0"/>
                <a:ea typeface="Arial" charset="0"/>
                <a:cs typeface="Arial" charset="0"/>
              </a:rPr>
              <a:t>Jumping into education:</a:t>
            </a:r>
          </a:p>
          <a:p>
            <a:r>
              <a:rPr lang="en-US" sz="1200" kern="1200" baseline="0" dirty="0" smtClean="0">
                <a:solidFill>
                  <a:schemeClr val="tx1"/>
                </a:solidFill>
                <a:effectLst/>
                <a:latin typeface="Times New Roman" pitchFamily="-108" charset="0"/>
                <a:ea typeface="Arial" charset="0"/>
                <a:cs typeface="Arial" charset="0"/>
              </a:rPr>
              <a:t>Hydrogeology is our first area.  </a:t>
            </a:r>
          </a:p>
          <a:p>
            <a:r>
              <a:rPr lang="en-US" sz="1200" kern="1200" baseline="0" dirty="0" smtClean="0">
                <a:solidFill>
                  <a:schemeClr val="tx1"/>
                </a:solidFill>
                <a:effectLst/>
                <a:latin typeface="Times New Roman" pitchFamily="-108" charset="0"/>
                <a:ea typeface="Arial" charset="0"/>
                <a:cs typeface="Arial" charset="0"/>
              </a:rPr>
              <a:t>Students will need to understand how ground-water travels.  I think the biggest fear out there is contamination of the ground water.  </a:t>
            </a:r>
          </a:p>
          <a:p>
            <a:endParaRPr lang="en-US" sz="1200" kern="1200" baseline="0" dirty="0" smtClean="0">
              <a:solidFill>
                <a:schemeClr val="tx1"/>
              </a:solidFill>
              <a:effectLst/>
              <a:latin typeface="Times New Roman" pitchFamily="-108" charset="0"/>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08" charset="0"/>
                <a:ea typeface="Arial" charset="0"/>
                <a:cs typeface="Arial" charset="0"/>
              </a:rPr>
              <a:t>Some</a:t>
            </a:r>
            <a:r>
              <a:rPr lang="en-US" sz="1200" kern="1200" baseline="0" dirty="0" smtClean="0">
                <a:solidFill>
                  <a:schemeClr val="tx1"/>
                </a:solidFill>
                <a:effectLst/>
                <a:latin typeface="Times New Roman" pitchFamily="-108" charset="0"/>
                <a:ea typeface="Arial" charset="0"/>
                <a:cs typeface="Arial" charset="0"/>
              </a:rPr>
              <a:t> s</a:t>
            </a:r>
            <a:r>
              <a:rPr lang="en-US" sz="1200" kern="1200" dirty="0" smtClean="0">
                <a:solidFill>
                  <a:schemeClr val="tx1"/>
                </a:solidFill>
                <a:effectLst/>
                <a:latin typeface="Times New Roman" pitchFamily="-108" charset="0"/>
                <a:ea typeface="Arial" charset="0"/>
                <a:cs typeface="Arial" charset="0"/>
              </a:rPr>
              <a:t>tates, like New York State, have shut down the fracking process until they are</a:t>
            </a:r>
            <a:r>
              <a:rPr lang="en-US" sz="1200" kern="1200" baseline="0" dirty="0" smtClean="0">
                <a:solidFill>
                  <a:schemeClr val="tx1"/>
                </a:solidFill>
                <a:effectLst/>
                <a:latin typeface="Times New Roman" pitchFamily="-108" charset="0"/>
                <a:ea typeface="Arial" charset="0"/>
                <a:cs typeface="Arial" charset="0"/>
              </a:rPr>
              <a:t> sure it isn’t contaminating the water.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Times New Roman" pitchFamily="-108" charset="0"/>
              <a:ea typeface="Arial" charset="0"/>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Times New Roman" pitchFamily="-108" charset="0"/>
                <a:ea typeface="Arial" charset="0"/>
                <a:cs typeface="Arial" charset="0"/>
              </a:rPr>
              <a:t>Students in this area need to understand how springs, wells, and reservoirs work so they can make judgments on where it is safe to drill and where it is not.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Times New Roman" pitchFamily="-108" charset="0"/>
              <a:ea typeface="Arial" charset="0"/>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Times New Roman" pitchFamily="-108" charset="0"/>
                <a:ea typeface="Arial" charset="0"/>
                <a:cs typeface="Arial" charset="0"/>
              </a:rPr>
              <a:t>The literature is all over the place on this topic, in one place I read that 85% of the contaminated water stays in the ground, in another article I read, a gas company worker actually drank some of the brine water (this is the chemically infused water) to prove that is was safe.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Times New Roman" pitchFamily="-108" charset="0"/>
              <a:ea typeface="Arial" charset="0"/>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Times New Roman" pitchFamily="-108" charset="0"/>
                <a:ea typeface="Arial" charset="0"/>
                <a:cs typeface="Arial" charset="0"/>
              </a:rPr>
              <a:t>So it is important to know what agencies deal with water issues.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Times New Roman" pitchFamily="-108" charset="0"/>
              <a:ea typeface="Arial" charset="0"/>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Times New Roman" pitchFamily="-108" charset="0"/>
                <a:ea typeface="Arial" charset="0"/>
                <a:cs typeface="Arial" charset="0"/>
              </a:rPr>
              <a:t>I want to mention that the U.S. Environmental Protection Agency is currently doing a study on groundwater and the first of several reports has been posted.  I put the website above.</a:t>
            </a:r>
          </a:p>
          <a:p>
            <a:endParaRPr lang="en-US" dirty="0"/>
          </a:p>
        </p:txBody>
      </p:sp>
      <p:sp>
        <p:nvSpPr>
          <p:cNvPr id="4" name="Slide Number Placeholder 3"/>
          <p:cNvSpPr>
            <a:spLocks noGrp="1"/>
          </p:cNvSpPr>
          <p:nvPr>
            <p:ph type="sldNum" sz="quarter" idx="10"/>
          </p:nvPr>
        </p:nvSpPr>
        <p:spPr/>
        <p:txBody>
          <a:bodyPr/>
          <a:lstStyle/>
          <a:p>
            <a:pPr>
              <a:defRPr/>
            </a:pPr>
            <a:fld id="{CE9AE3D3-7CB3-4BDE-8779-DB8B41CBED12}" type="slidenum">
              <a:rPr lang="en-US" smtClean="0"/>
              <a:pPr>
                <a:defRPr/>
              </a:pPr>
              <a:t>6</a:t>
            </a:fld>
            <a:endParaRPr lang="en-US"/>
          </a:p>
        </p:txBody>
      </p:sp>
    </p:spTree>
    <p:extLst>
      <p:ext uri="{BB962C8B-B14F-4D97-AF65-F5344CB8AC3E}">
        <p14:creationId xmlns:p14="http://schemas.microsoft.com/office/powerpoint/2010/main" val="2489419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Chemistry here’s </a:t>
            </a:r>
            <a:r>
              <a:rPr lang="en-US" dirty="0" smtClean="0"/>
              <a:t>what I felt was important.  </a:t>
            </a:r>
          </a:p>
          <a:p>
            <a:endParaRPr lang="en-US" dirty="0" smtClean="0"/>
          </a:p>
          <a:p>
            <a:r>
              <a:rPr lang="en-US" dirty="0" smtClean="0"/>
              <a:t>Students</a:t>
            </a:r>
            <a:r>
              <a:rPr lang="en-US" baseline="0" dirty="0" smtClean="0"/>
              <a:t> need to understand how to test water for hazardous chemicals. That means they need to understand what is normally in water from treatment plants and how to read the water reports that are generated yearly from the treatment plants.  </a:t>
            </a:r>
          </a:p>
          <a:p>
            <a:endParaRPr lang="en-US" baseline="0" dirty="0" smtClean="0"/>
          </a:p>
          <a:p>
            <a:r>
              <a:rPr lang="en-US" baseline="0" dirty="0" smtClean="0"/>
              <a:t>With this, they need to know which chemicals are hazardous - OSHA.gov  </a:t>
            </a:r>
            <a:r>
              <a:rPr lang="en-US" baseline="0" dirty="0" smtClean="0"/>
              <a:t>contains a listing of hazardous chemicals.</a:t>
            </a:r>
            <a:endParaRPr lang="en-US" baseline="0" dirty="0" smtClean="0"/>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Students also need to </a:t>
            </a:r>
            <a:r>
              <a:rPr lang="en-US" baseline="0" dirty="0" smtClean="0"/>
              <a:t>be aware of the </a:t>
            </a:r>
            <a:r>
              <a:rPr lang="en-US" baseline="0" dirty="0" err="1" smtClean="0"/>
              <a:t>FracFocus</a:t>
            </a:r>
            <a:r>
              <a:rPr lang="en-US" baseline="0" dirty="0" smtClean="0"/>
              <a:t> database which discloses what chemicals are being used in drilling processes</a:t>
            </a:r>
            <a:r>
              <a:rPr lang="en-US" baseline="0" dirty="0" smtClean="0"/>
              <a:t>.  Contrary to popular belief, the government does regulate and know what chemicals drillers are using </a:t>
            </a:r>
            <a:endParaRPr lang="en-US" baseline="0" dirty="0" smtClean="0"/>
          </a:p>
          <a:p>
            <a:endParaRPr lang="en-US" baseline="0" dirty="0" smtClean="0"/>
          </a:p>
          <a:p>
            <a:r>
              <a:rPr lang="en-US" baseline="0" dirty="0" smtClean="0"/>
              <a:t>Most of all, They need to know the process of how natural gas is formed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CE9AE3D3-7CB3-4BDE-8779-DB8B41CBED12}" type="slidenum">
              <a:rPr lang="en-US" smtClean="0"/>
              <a:pPr>
                <a:defRPr/>
              </a:pPr>
              <a:t>7</a:t>
            </a:fld>
            <a:endParaRPr lang="en-US"/>
          </a:p>
        </p:txBody>
      </p:sp>
    </p:spTree>
    <p:extLst>
      <p:ext uri="{BB962C8B-B14F-4D97-AF65-F5344CB8AC3E}">
        <p14:creationId xmlns:p14="http://schemas.microsoft.com/office/powerpoint/2010/main" val="670884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brings me into another area.</a:t>
            </a:r>
            <a:r>
              <a:rPr lang="en-US" baseline="0" dirty="0" smtClean="0"/>
              <a:t>  </a:t>
            </a:r>
          </a:p>
          <a:p>
            <a:r>
              <a:rPr lang="en-US" baseline="0" dirty="0" smtClean="0"/>
              <a:t>It is necessary to know about the Geological Time scale.  At minimum the Eons and Eras.  Obviously Geology reports are filled with this information so base information is required to read them.</a:t>
            </a:r>
          </a:p>
          <a:p>
            <a:endParaRPr lang="en-US" baseline="0" dirty="0" smtClean="0"/>
          </a:p>
          <a:p>
            <a:r>
              <a:rPr lang="en-US" baseline="0" dirty="0" smtClean="0"/>
              <a:t>It is also necessary to understand the where wet shale gas and dry shale gas line runs through PA.  </a:t>
            </a:r>
          </a:p>
          <a:p>
            <a:r>
              <a:rPr lang="en-US" baseline="0" dirty="0" smtClean="0"/>
              <a:t>Wet gas (not actually water wet) is the preferred gas because it contains condensable bi-products that can be used such as propane, butane, and ethane (used in the plastic process).</a:t>
            </a:r>
          </a:p>
          <a:p>
            <a:endParaRPr lang="en-US" baseline="0" dirty="0" smtClean="0"/>
          </a:p>
          <a:p>
            <a:r>
              <a:rPr lang="en-US" baseline="0" dirty="0" smtClean="0"/>
              <a:t>Dry gas doesn’t contain these liquids and has more methane which makes it less profitable.  </a:t>
            </a:r>
          </a:p>
          <a:p>
            <a:endParaRPr lang="en-US" baseline="0" dirty="0" smtClean="0"/>
          </a:p>
          <a:p>
            <a:r>
              <a:rPr lang="en-US" baseline="0" dirty="0" smtClean="0"/>
              <a:t>A thermal process matures the oil to natural gas with the by-products, but as it keeps maturing, it eventually cooks out the by-products.  In some parts of Pennsylvania you can see that there are </a:t>
            </a:r>
            <a:r>
              <a:rPr lang="en-US" baseline="0" dirty="0" err="1" smtClean="0"/>
              <a:t>overmature</a:t>
            </a:r>
            <a:r>
              <a:rPr lang="en-US" baseline="0" dirty="0" smtClean="0"/>
              <a:t> areas where it has been cooked so much it doesn’t contain hardly any hydrocarbons which is what these liquids are called.</a:t>
            </a:r>
          </a:p>
          <a:p>
            <a:endParaRPr lang="en-US" baseline="0" dirty="0" smtClean="0"/>
          </a:p>
        </p:txBody>
      </p:sp>
      <p:sp>
        <p:nvSpPr>
          <p:cNvPr id="4" name="Slide Number Placeholder 3"/>
          <p:cNvSpPr>
            <a:spLocks noGrp="1"/>
          </p:cNvSpPr>
          <p:nvPr>
            <p:ph type="sldNum" sz="quarter" idx="10"/>
          </p:nvPr>
        </p:nvSpPr>
        <p:spPr/>
        <p:txBody>
          <a:bodyPr/>
          <a:lstStyle/>
          <a:p>
            <a:pPr>
              <a:defRPr/>
            </a:pPr>
            <a:fld id="{CE9AE3D3-7CB3-4BDE-8779-DB8B41CBED12}" type="slidenum">
              <a:rPr lang="en-US" smtClean="0"/>
              <a:pPr>
                <a:defRPr/>
              </a:pPr>
              <a:t>8</a:t>
            </a:fld>
            <a:endParaRPr lang="en-US"/>
          </a:p>
        </p:txBody>
      </p:sp>
    </p:spTree>
    <p:extLst>
      <p:ext uri="{BB962C8B-B14F-4D97-AF65-F5344CB8AC3E}">
        <p14:creationId xmlns:p14="http://schemas.microsoft.com/office/powerpoint/2010/main" val="2100831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Political</a:t>
            </a:r>
            <a:r>
              <a:rPr lang="en-US" baseline="0" dirty="0" smtClean="0"/>
              <a:t> Science</a:t>
            </a:r>
            <a:endParaRPr lang="en-US" dirty="0" smtClean="0"/>
          </a:p>
          <a:p>
            <a:r>
              <a:rPr lang="en-US" baseline="0" dirty="0" smtClean="0"/>
              <a:t>More than ever it will be important to teach students about regulations.  They will need to know about </a:t>
            </a:r>
          </a:p>
          <a:p>
            <a:r>
              <a:rPr lang="en-US" dirty="0" smtClean="0"/>
              <a:t>Safe Drinking Water Act</a:t>
            </a:r>
          </a:p>
          <a:p>
            <a:r>
              <a:rPr lang="en-US" dirty="0" smtClean="0"/>
              <a:t>Clean Air Act</a:t>
            </a:r>
          </a:p>
          <a:p>
            <a:r>
              <a:rPr lang="en-US" dirty="0" smtClean="0"/>
              <a:t>Fracturing Responsibility and Awareness of Chemicals Act</a:t>
            </a:r>
          </a:p>
          <a:p>
            <a:r>
              <a:rPr lang="en-US" dirty="0" smtClean="0"/>
              <a:t>New Alternative Transportation</a:t>
            </a:r>
            <a:r>
              <a:rPr lang="en-US" baseline="0" dirty="0" smtClean="0"/>
              <a:t> to Give Americans Solutions Act</a:t>
            </a:r>
          </a:p>
          <a:p>
            <a:r>
              <a:rPr lang="en-US" baseline="0" dirty="0" smtClean="0"/>
              <a:t>Natural Gas Wellhead Decontrol Act</a:t>
            </a:r>
          </a:p>
          <a:p>
            <a:r>
              <a:rPr lang="en-US" baseline="0" dirty="0" smtClean="0"/>
              <a:t>Natural Gas Policy Act</a:t>
            </a:r>
          </a:p>
          <a:p>
            <a:endParaRPr lang="en-US" baseline="0" dirty="0" smtClean="0"/>
          </a:p>
          <a:p>
            <a:r>
              <a:rPr lang="en-US" baseline="0" dirty="0" smtClean="0"/>
              <a:t>Students need to </a:t>
            </a:r>
            <a:r>
              <a:rPr lang="en-US" baseline="0" dirty="0" smtClean="0"/>
              <a:t>learn and understand </a:t>
            </a:r>
            <a:r>
              <a:rPr lang="en-US" baseline="0" dirty="0" smtClean="0"/>
              <a:t>the importance of monitoring the PA Government website for proposed bills.</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CE9AE3D3-7CB3-4BDE-8779-DB8B41CBED12}" type="slidenum">
              <a:rPr lang="en-US" smtClean="0"/>
              <a:pPr>
                <a:defRPr/>
              </a:pPr>
              <a:t>9</a:t>
            </a:fld>
            <a:endParaRPr lang="en-US"/>
          </a:p>
        </p:txBody>
      </p:sp>
    </p:spTree>
    <p:extLst>
      <p:ext uri="{BB962C8B-B14F-4D97-AF65-F5344CB8AC3E}">
        <p14:creationId xmlns:p14="http://schemas.microsoft.com/office/powerpoint/2010/main" val="2159704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6434" name="Rectangle 2"/>
          <p:cNvSpPr>
            <a:spLocks noGrp="1" noChangeArrowheads="1"/>
          </p:cNvSpPr>
          <p:nvPr>
            <p:ph type="ctrTitle"/>
          </p:nvPr>
        </p:nvSpPr>
        <p:spPr>
          <a:xfrm>
            <a:off x="685800" y="2130425"/>
            <a:ext cx="7772400" cy="2116138"/>
          </a:xfrm>
        </p:spPr>
        <p:txBody>
          <a:bodyPr/>
          <a:lstStyle>
            <a:lvl1pPr>
              <a:defRPr sz="5100"/>
            </a:lvl1pPr>
          </a:lstStyle>
          <a:p>
            <a:r>
              <a:rPr lang="en-US" smtClean="0"/>
              <a:t>Click to edit Master title style</a:t>
            </a:r>
            <a:endParaRPr lang="en-US"/>
          </a:p>
        </p:txBody>
      </p:sp>
      <p:sp>
        <p:nvSpPr>
          <p:cNvPr id="146435" name="Rectangle 3"/>
          <p:cNvSpPr>
            <a:spLocks noGrp="1" noChangeArrowheads="1"/>
          </p:cNvSpPr>
          <p:nvPr>
            <p:ph type="subTitle" idx="1"/>
          </p:nvPr>
        </p:nvSpPr>
        <p:spPr>
          <a:xfrm>
            <a:off x="1371600" y="4619625"/>
            <a:ext cx="6400800" cy="1492250"/>
          </a:xfrm>
        </p:spPr>
        <p:txBody>
          <a:bodyPr/>
          <a:lstStyle>
            <a:lvl1pPr marL="0" indent="0" algn="ctr">
              <a:defRPr sz="2800"/>
            </a:lvl1pPr>
          </a:lstStyle>
          <a:p>
            <a:r>
              <a:rPr lang="en-US" smtClean="0"/>
              <a:t>Click to edit Master subtitle style</a:t>
            </a:r>
            <a:endParaRPr lang="en-US"/>
          </a:p>
        </p:txBody>
      </p:sp>
    </p:spTree>
    <p:extLst>
      <p:ext uri="{BB962C8B-B14F-4D97-AF65-F5344CB8AC3E}">
        <p14:creationId xmlns:p14="http://schemas.microsoft.com/office/powerpoint/2010/main" val="243085354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671535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781175"/>
            <a:ext cx="1943100" cy="477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781175"/>
            <a:ext cx="5676900" cy="477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844175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523212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561156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9718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9718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034541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468737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3214451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6196159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9420591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1083019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781175"/>
            <a:ext cx="77724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971800"/>
            <a:ext cx="7772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txStyles>
    <p:titleStyle>
      <a:lvl1pPr algn="ctr" rtl="0" eaLnBrk="0" fontAlgn="base" hangingPunct="0">
        <a:spcBef>
          <a:spcPct val="0"/>
        </a:spcBef>
        <a:spcAft>
          <a:spcPct val="0"/>
        </a:spcAft>
        <a:defRPr sz="3800" b="1">
          <a:solidFill>
            <a:srgbClr val="3F5A71"/>
          </a:solidFill>
          <a:latin typeface="+mj-lt"/>
          <a:ea typeface="Times New Roman" charset="0"/>
          <a:cs typeface="+mj-cs"/>
        </a:defRPr>
      </a:lvl1pPr>
      <a:lvl2pPr algn="ctr" rtl="0" eaLnBrk="0" fontAlgn="base" hangingPunct="0">
        <a:spcBef>
          <a:spcPct val="0"/>
        </a:spcBef>
        <a:spcAft>
          <a:spcPct val="0"/>
        </a:spcAft>
        <a:defRPr sz="3800" b="1">
          <a:solidFill>
            <a:srgbClr val="3F5A71"/>
          </a:solidFill>
          <a:latin typeface="Arial" charset="0"/>
          <a:ea typeface="Times New Roman" charset="0"/>
          <a:cs typeface="Times New Roman" pitchFamily="-108" charset="0"/>
        </a:defRPr>
      </a:lvl2pPr>
      <a:lvl3pPr algn="ctr" rtl="0" eaLnBrk="0" fontAlgn="base" hangingPunct="0">
        <a:spcBef>
          <a:spcPct val="0"/>
        </a:spcBef>
        <a:spcAft>
          <a:spcPct val="0"/>
        </a:spcAft>
        <a:defRPr sz="3800" b="1">
          <a:solidFill>
            <a:srgbClr val="3F5A71"/>
          </a:solidFill>
          <a:latin typeface="Arial" charset="0"/>
          <a:ea typeface="Times New Roman" charset="0"/>
          <a:cs typeface="Times New Roman" pitchFamily="-108" charset="0"/>
        </a:defRPr>
      </a:lvl3pPr>
      <a:lvl4pPr algn="ctr" rtl="0" eaLnBrk="0" fontAlgn="base" hangingPunct="0">
        <a:spcBef>
          <a:spcPct val="0"/>
        </a:spcBef>
        <a:spcAft>
          <a:spcPct val="0"/>
        </a:spcAft>
        <a:defRPr sz="3800" b="1">
          <a:solidFill>
            <a:srgbClr val="3F5A71"/>
          </a:solidFill>
          <a:latin typeface="Arial" charset="0"/>
          <a:ea typeface="Times New Roman" charset="0"/>
          <a:cs typeface="Times New Roman" pitchFamily="-108" charset="0"/>
        </a:defRPr>
      </a:lvl4pPr>
      <a:lvl5pPr algn="ctr" rtl="0" eaLnBrk="0" fontAlgn="base" hangingPunct="0">
        <a:spcBef>
          <a:spcPct val="0"/>
        </a:spcBef>
        <a:spcAft>
          <a:spcPct val="0"/>
        </a:spcAft>
        <a:defRPr sz="3800" b="1">
          <a:solidFill>
            <a:srgbClr val="3F5A71"/>
          </a:solidFill>
          <a:latin typeface="Arial" charset="0"/>
          <a:ea typeface="Times New Roman" charset="0"/>
          <a:cs typeface="Times New Roman" pitchFamily="-108" charset="0"/>
        </a:defRPr>
      </a:lvl5pPr>
      <a:lvl6pPr marL="457200" algn="ctr" rtl="0" eaLnBrk="1" fontAlgn="base" hangingPunct="1">
        <a:spcBef>
          <a:spcPct val="0"/>
        </a:spcBef>
        <a:spcAft>
          <a:spcPct val="0"/>
        </a:spcAft>
        <a:defRPr sz="3800" b="1">
          <a:solidFill>
            <a:srgbClr val="3F5A71"/>
          </a:solidFill>
          <a:latin typeface="Arial" charset="0"/>
          <a:cs typeface="Times New Roman" pitchFamily="-108" charset="0"/>
        </a:defRPr>
      </a:lvl6pPr>
      <a:lvl7pPr marL="914400" algn="ctr" rtl="0" eaLnBrk="1" fontAlgn="base" hangingPunct="1">
        <a:spcBef>
          <a:spcPct val="0"/>
        </a:spcBef>
        <a:spcAft>
          <a:spcPct val="0"/>
        </a:spcAft>
        <a:defRPr sz="3800" b="1">
          <a:solidFill>
            <a:srgbClr val="3F5A71"/>
          </a:solidFill>
          <a:latin typeface="Arial" charset="0"/>
          <a:cs typeface="Times New Roman" pitchFamily="-108" charset="0"/>
        </a:defRPr>
      </a:lvl7pPr>
      <a:lvl8pPr marL="1371600" algn="ctr" rtl="0" eaLnBrk="1" fontAlgn="base" hangingPunct="1">
        <a:spcBef>
          <a:spcPct val="0"/>
        </a:spcBef>
        <a:spcAft>
          <a:spcPct val="0"/>
        </a:spcAft>
        <a:defRPr sz="3800" b="1">
          <a:solidFill>
            <a:srgbClr val="3F5A71"/>
          </a:solidFill>
          <a:latin typeface="Arial" charset="0"/>
          <a:cs typeface="Times New Roman" pitchFamily="-108" charset="0"/>
        </a:defRPr>
      </a:lvl8pPr>
      <a:lvl9pPr marL="1828800" algn="ctr" rtl="0" eaLnBrk="1" fontAlgn="base" hangingPunct="1">
        <a:spcBef>
          <a:spcPct val="0"/>
        </a:spcBef>
        <a:spcAft>
          <a:spcPct val="0"/>
        </a:spcAft>
        <a:defRPr sz="3800" b="1">
          <a:solidFill>
            <a:srgbClr val="3F5A71"/>
          </a:solidFill>
          <a:latin typeface="Arial" charset="0"/>
          <a:cs typeface="Times New Roman" pitchFamily="-108" charset="0"/>
        </a:defRPr>
      </a:lvl9pPr>
    </p:titleStyle>
    <p:bodyStyle>
      <a:lvl1pPr marL="342900" indent="-342900" algn="l" rtl="0" eaLnBrk="0" fontAlgn="base" hangingPunct="0">
        <a:spcBef>
          <a:spcPct val="20000"/>
        </a:spcBef>
        <a:spcAft>
          <a:spcPct val="0"/>
        </a:spcAft>
        <a:buFont typeface="Wingdings" pitchFamily="2" charset="2"/>
        <a:defRPr sz="3200" b="1">
          <a:solidFill>
            <a:srgbClr val="3F5A71"/>
          </a:solidFill>
          <a:latin typeface="+mn-lt"/>
          <a:ea typeface="Times New Roman" charset="0"/>
          <a:cs typeface="+mn-cs"/>
        </a:defRPr>
      </a:lvl1pPr>
      <a:lvl2pPr marL="742950" indent="-285750" algn="l" rtl="0" eaLnBrk="0" fontAlgn="base" hangingPunct="0">
        <a:spcBef>
          <a:spcPct val="20000"/>
        </a:spcBef>
        <a:spcAft>
          <a:spcPct val="0"/>
        </a:spcAft>
        <a:buFont typeface="Wingdings" pitchFamily="2" charset="2"/>
        <a:buChar char="§"/>
        <a:defRPr sz="2800">
          <a:solidFill>
            <a:srgbClr val="3F5A71"/>
          </a:solidFill>
          <a:latin typeface="+mn-lt"/>
          <a:ea typeface="Times New Roman" charset="0"/>
          <a:cs typeface="+mn-cs"/>
        </a:defRPr>
      </a:lvl2pPr>
      <a:lvl3pPr marL="1143000" indent="-228600" algn="l" rtl="0" eaLnBrk="0" fontAlgn="base" hangingPunct="0">
        <a:spcBef>
          <a:spcPct val="20000"/>
        </a:spcBef>
        <a:spcAft>
          <a:spcPct val="0"/>
        </a:spcAft>
        <a:buFont typeface="Wingdings" pitchFamily="2" charset="2"/>
        <a:buChar char="§"/>
        <a:defRPr sz="2400">
          <a:solidFill>
            <a:srgbClr val="3F5A71"/>
          </a:solidFill>
          <a:latin typeface="+mn-lt"/>
          <a:ea typeface="Times New Roman" charset="0"/>
          <a:cs typeface="+mn-cs"/>
        </a:defRPr>
      </a:lvl3pPr>
      <a:lvl4pPr marL="1600200" indent="-228600" algn="l" rtl="0" eaLnBrk="0" fontAlgn="base" hangingPunct="0">
        <a:spcBef>
          <a:spcPct val="20000"/>
        </a:spcBef>
        <a:spcAft>
          <a:spcPct val="0"/>
        </a:spcAft>
        <a:buFont typeface="Wingdings" pitchFamily="2" charset="2"/>
        <a:buChar char="§"/>
        <a:defRPr sz="2000">
          <a:solidFill>
            <a:srgbClr val="3F5A71"/>
          </a:solidFill>
          <a:latin typeface="+mn-lt"/>
          <a:ea typeface="Times New Roman" charset="0"/>
          <a:cs typeface="+mn-cs"/>
        </a:defRPr>
      </a:lvl4pPr>
      <a:lvl5pPr marL="2057400" indent="-228600" algn="l" rtl="0" eaLnBrk="0" fontAlgn="base" hangingPunct="0">
        <a:spcBef>
          <a:spcPct val="20000"/>
        </a:spcBef>
        <a:spcAft>
          <a:spcPct val="0"/>
        </a:spcAft>
        <a:buFont typeface="Wingdings" pitchFamily="2" charset="2"/>
        <a:buChar char="§"/>
        <a:defRPr sz="1600">
          <a:solidFill>
            <a:srgbClr val="3F5A71"/>
          </a:solidFill>
          <a:latin typeface="+mn-lt"/>
          <a:ea typeface="Times New Roman" charset="0"/>
          <a:cs typeface="+mn-cs"/>
        </a:defRPr>
      </a:lvl5pPr>
      <a:lvl6pPr marL="2514600" indent="-228600" algn="l" rtl="0" eaLnBrk="1" fontAlgn="base" hangingPunct="1">
        <a:spcBef>
          <a:spcPct val="20000"/>
        </a:spcBef>
        <a:spcAft>
          <a:spcPct val="0"/>
        </a:spcAft>
        <a:buFont typeface="Wingdings" pitchFamily="-108" charset="2"/>
        <a:buChar char="§"/>
        <a:defRPr sz="1600">
          <a:solidFill>
            <a:srgbClr val="3F5A71"/>
          </a:solidFill>
          <a:latin typeface="+mn-lt"/>
          <a:cs typeface="+mn-cs"/>
        </a:defRPr>
      </a:lvl6pPr>
      <a:lvl7pPr marL="2971800" indent="-228600" algn="l" rtl="0" eaLnBrk="1" fontAlgn="base" hangingPunct="1">
        <a:spcBef>
          <a:spcPct val="20000"/>
        </a:spcBef>
        <a:spcAft>
          <a:spcPct val="0"/>
        </a:spcAft>
        <a:buFont typeface="Wingdings" pitchFamily="-108" charset="2"/>
        <a:buChar char="§"/>
        <a:defRPr sz="1600">
          <a:solidFill>
            <a:srgbClr val="3F5A71"/>
          </a:solidFill>
          <a:latin typeface="+mn-lt"/>
          <a:cs typeface="+mn-cs"/>
        </a:defRPr>
      </a:lvl7pPr>
      <a:lvl8pPr marL="3429000" indent="-228600" algn="l" rtl="0" eaLnBrk="1" fontAlgn="base" hangingPunct="1">
        <a:spcBef>
          <a:spcPct val="20000"/>
        </a:spcBef>
        <a:spcAft>
          <a:spcPct val="0"/>
        </a:spcAft>
        <a:buFont typeface="Wingdings" pitchFamily="-108" charset="2"/>
        <a:buChar char="§"/>
        <a:defRPr sz="1600">
          <a:solidFill>
            <a:srgbClr val="3F5A71"/>
          </a:solidFill>
          <a:latin typeface="+mn-lt"/>
          <a:cs typeface="+mn-cs"/>
        </a:defRPr>
      </a:lvl8pPr>
      <a:lvl9pPr marL="3886200" indent="-228600" algn="l" rtl="0" eaLnBrk="1" fontAlgn="base" hangingPunct="1">
        <a:spcBef>
          <a:spcPct val="20000"/>
        </a:spcBef>
        <a:spcAft>
          <a:spcPct val="0"/>
        </a:spcAft>
        <a:buFont typeface="Wingdings" pitchFamily="-108" charset="2"/>
        <a:buChar char="§"/>
        <a:defRPr sz="1600">
          <a:solidFill>
            <a:srgbClr val="3F5A7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hyperlink" Target="http://www.epa.gov/tips/" TargetMode="External"/><Relationship Id="rId5" Type="http://schemas.openxmlformats.org/officeDocument/2006/relationships/hyperlink" Target="http://www.depweb.state.pa.us/" TargetMode="External"/><Relationship Id="rId4" Type="http://schemas.openxmlformats.org/officeDocument/2006/relationships/hyperlink" Target="http://www.dcnr.state.pa.u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6.jpeg"/><Relationship Id="rId7"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www.youtube.com/watch?feature=player_embedded&amp;v=LPfGoNvsqt0" TargetMode="External"/><Relationship Id="rId5" Type="http://schemas.openxmlformats.org/officeDocument/2006/relationships/hyperlink" Target="http://www.eia.gov/todayinenergy/detail.cfm?id=6390"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1.jpg"/><Relationship Id="rId4" Type="http://schemas.openxmlformats.org/officeDocument/2006/relationships/hyperlink" Target="http://epa.gov/hfstudy/pdfs/hf-report20121214.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hyperlink" Target="http://www.state.pa.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sz="3600" dirty="0" smtClean="0"/>
              <a:t>The Fundamental Building Blocks Necessary to Educate Future Decision Makers in Marcellus &amp; Utica Shale Gas</a:t>
            </a:r>
          </a:p>
        </p:txBody>
      </p:sp>
      <p:sp>
        <p:nvSpPr>
          <p:cNvPr id="2051" name="Rectangle 3"/>
          <p:cNvSpPr>
            <a:spLocks noGrp="1" noChangeArrowheads="1"/>
          </p:cNvSpPr>
          <p:nvPr>
            <p:ph type="subTitle" idx="1"/>
          </p:nvPr>
        </p:nvSpPr>
        <p:spPr>
          <a:xfrm>
            <a:off x="4829175" y="5027613"/>
            <a:ext cx="3282950" cy="1071562"/>
          </a:xfrm>
        </p:spPr>
        <p:txBody>
          <a:bodyPr/>
          <a:lstStyle/>
          <a:p>
            <a:pPr algn="l" eaLnBrk="1" hangingPunct="1"/>
            <a:r>
              <a:rPr lang="en-US" sz="1400" smtClean="0"/>
              <a:t>Presented by:</a:t>
            </a:r>
          </a:p>
          <a:p>
            <a:pPr algn="l" eaLnBrk="1" hangingPunct="1"/>
            <a:r>
              <a:rPr lang="en-US" sz="1400" smtClean="0"/>
              <a:t>Kimberly M. Bailey</a:t>
            </a:r>
          </a:p>
          <a:p>
            <a:pPr algn="l" eaLnBrk="1" hangingPunct="1"/>
            <a:r>
              <a:rPr lang="en-US" sz="1400" smtClean="0"/>
              <a:t>Instruction/Reference Librarian</a:t>
            </a:r>
          </a:p>
          <a:p>
            <a:pPr algn="l" eaLnBrk="1" hangingPunct="1"/>
            <a:r>
              <a:rPr lang="en-US" sz="1400" smtClean="0"/>
              <a:t>University of Pittsburgh Bradford</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523" y="1530221"/>
            <a:ext cx="3008313" cy="614006"/>
          </a:xfrm>
        </p:spPr>
        <p:txBody>
          <a:bodyPr/>
          <a:lstStyle/>
          <a:p>
            <a:r>
              <a:rPr lang="en-US" dirty="0" smtClean="0"/>
              <a:t>Environmental Science</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032011" y="2104580"/>
            <a:ext cx="3151742" cy="2524569"/>
          </a:xfrm>
        </p:spPr>
      </p:pic>
      <p:sp>
        <p:nvSpPr>
          <p:cNvPr id="4" name="Text Placeholder 3"/>
          <p:cNvSpPr>
            <a:spLocks noGrp="1"/>
          </p:cNvSpPr>
          <p:nvPr>
            <p:ph type="body" sz="half" idx="2"/>
          </p:nvPr>
        </p:nvSpPr>
        <p:spPr>
          <a:xfrm>
            <a:off x="475862" y="2108718"/>
            <a:ext cx="4137081" cy="4406382"/>
          </a:xfrm>
        </p:spPr>
        <p:txBody>
          <a:bodyPr/>
          <a:lstStyle/>
          <a:p>
            <a:pPr marL="285750" indent="-285750">
              <a:buFont typeface="Arial" pitchFamily="34" charset="0"/>
              <a:buChar char="•"/>
            </a:pPr>
            <a:r>
              <a:rPr lang="en-US" dirty="0" smtClean="0"/>
              <a:t>Methane Gas</a:t>
            </a:r>
          </a:p>
          <a:p>
            <a:pPr marL="285750" indent="-285750">
              <a:buFont typeface="Arial" pitchFamily="34" charset="0"/>
              <a:buChar char="•"/>
            </a:pPr>
            <a:r>
              <a:rPr lang="en-US" dirty="0" smtClean="0"/>
              <a:t>Wastewater</a:t>
            </a:r>
          </a:p>
          <a:p>
            <a:pPr marL="285750" indent="-285750">
              <a:buFont typeface="Arial" pitchFamily="34" charset="0"/>
              <a:buChar char="•"/>
            </a:pPr>
            <a:r>
              <a:rPr lang="en-US" dirty="0" smtClean="0"/>
              <a:t>Earth disturbances</a:t>
            </a:r>
          </a:p>
          <a:p>
            <a:pPr marL="285750" indent="-285750">
              <a:buFont typeface="Arial" pitchFamily="34" charset="0"/>
              <a:buChar char="•"/>
            </a:pPr>
            <a:r>
              <a:rPr lang="en-US" dirty="0" smtClean="0"/>
              <a:t>Pipelines </a:t>
            </a:r>
          </a:p>
          <a:p>
            <a:pPr marL="285750" indent="-285750">
              <a:buFont typeface="Arial" pitchFamily="34" charset="0"/>
              <a:buChar char="•"/>
            </a:pPr>
            <a:r>
              <a:rPr lang="en-US" dirty="0" smtClean="0"/>
              <a:t>Invasive species</a:t>
            </a:r>
          </a:p>
          <a:p>
            <a:pPr marL="285750" indent="-285750">
              <a:buFont typeface="Arial" pitchFamily="34" charset="0"/>
              <a:buChar char="•"/>
            </a:pPr>
            <a:r>
              <a:rPr lang="en-US" dirty="0" smtClean="0"/>
              <a:t>Water consumption</a:t>
            </a:r>
          </a:p>
          <a:p>
            <a:pPr marL="285750" indent="-285750">
              <a:buFont typeface="Arial" pitchFamily="34" charset="0"/>
              <a:buChar char="•"/>
            </a:pPr>
            <a:r>
              <a:rPr lang="en-US" dirty="0" smtClean="0"/>
              <a:t>Deforestation</a:t>
            </a:r>
          </a:p>
          <a:p>
            <a:endParaRPr lang="en-US" dirty="0" smtClean="0"/>
          </a:p>
          <a:p>
            <a:pPr marL="285750" indent="-285750">
              <a:buFont typeface="Arial" pitchFamily="34" charset="0"/>
              <a:buChar char="•"/>
            </a:pPr>
            <a:r>
              <a:rPr lang="en-US" dirty="0" smtClean="0"/>
              <a:t>Agencies: </a:t>
            </a:r>
          </a:p>
          <a:p>
            <a:pPr marL="628650" lvl="1" indent="-171450">
              <a:buFont typeface="Arial" pitchFamily="34" charset="0"/>
              <a:buChar char="•"/>
            </a:pPr>
            <a:r>
              <a:rPr lang="en-US" dirty="0" smtClean="0"/>
              <a:t>PA DCNR: </a:t>
            </a:r>
            <a:r>
              <a:rPr lang="en-US" dirty="0" smtClean="0">
                <a:hlinkClick r:id="rId4"/>
              </a:rPr>
              <a:t>http</a:t>
            </a:r>
            <a:r>
              <a:rPr lang="en-US" dirty="0">
                <a:hlinkClick r:id="rId4"/>
              </a:rPr>
              <a:t>://www.dcnr.state.pa.us</a:t>
            </a:r>
            <a:r>
              <a:rPr lang="en-US" dirty="0" smtClean="0">
                <a:hlinkClick r:id="rId4"/>
              </a:rPr>
              <a:t>/</a:t>
            </a:r>
            <a:r>
              <a:rPr lang="en-US" dirty="0" smtClean="0"/>
              <a:t> </a:t>
            </a:r>
          </a:p>
          <a:p>
            <a:pPr marL="628650" lvl="1" indent="-171450">
              <a:buFont typeface="Arial" pitchFamily="34" charset="0"/>
              <a:buChar char="•"/>
            </a:pPr>
            <a:r>
              <a:rPr lang="en-US" dirty="0" smtClean="0"/>
              <a:t>Department of Environmental Protection: </a:t>
            </a:r>
            <a:r>
              <a:rPr lang="en-US" dirty="0" smtClean="0">
                <a:hlinkClick r:id="rId5"/>
              </a:rPr>
              <a:t>http</a:t>
            </a:r>
            <a:r>
              <a:rPr lang="en-US" dirty="0">
                <a:hlinkClick r:id="rId5"/>
              </a:rPr>
              <a:t>://</a:t>
            </a:r>
            <a:r>
              <a:rPr lang="en-US" dirty="0" smtClean="0">
                <a:hlinkClick r:id="rId5"/>
              </a:rPr>
              <a:t>www.depweb.state.pa.us/</a:t>
            </a:r>
            <a:endParaRPr lang="en-US" dirty="0"/>
          </a:p>
          <a:p>
            <a:pPr marL="628650" lvl="1" indent="-171450">
              <a:buFont typeface="Arial" pitchFamily="34" charset="0"/>
              <a:buChar char="•"/>
            </a:pPr>
            <a:r>
              <a:rPr lang="en-US" dirty="0" smtClean="0"/>
              <a:t>U.S. EPA Anonymous Non-emergency tip line: </a:t>
            </a:r>
            <a:r>
              <a:rPr lang="en-US" dirty="0" smtClean="0">
                <a:hlinkClick r:id="rId6"/>
              </a:rPr>
              <a:t>epa.gov/tips</a:t>
            </a:r>
            <a:endParaRPr lang="en-US" dirty="0" smtClean="0"/>
          </a:p>
          <a:p>
            <a:r>
              <a:rPr lang="en-US" dirty="0" smtClean="0"/>
              <a:t>	</a:t>
            </a:r>
          </a:p>
          <a:p>
            <a:r>
              <a:rPr lang="en-US" dirty="0" smtClean="0"/>
              <a:t>Emergency Spills:</a:t>
            </a:r>
          </a:p>
          <a:p>
            <a:pPr marL="285750" indent="-285750">
              <a:buFont typeface="Arial" pitchFamily="34" charset="0"/>
              <a:buChar char="•"/>
            </a:pPr>
            <a:r>
              <a:rPr lang="en-US" dirty="0" smtClean="0"/>
              <a:t>National </a:t>
            </a:r>
            <a:r>
              <a:rPr lang="en-US" dirty="0"/>
              <a:t>Response Center: </a:t>
            </a:r>
          </a:p>
          <a:p>
            <a:pPr marL="285750" indent="-285750">
              <a:buFont typeface="Arial" pitchFamily="34" charset="0"/>
              <a:buChar char="•"/>
            </a:pPr>
            <a:r>
              <a:rPr lang="en-US" dirty="0"/>
              <a:t>1-800-424-8802</a:t>
            </a:r>
          </a:p>
          <a:p>
            <a:endParaRPr lang="en-US" dirty="0" smtClean="0"/>
          </a:p>
          <a:p>
            <a:endParaRPr lang="en-US" dirty="0" smtClean="0"/>
          </a:p>
          <a:p>
            <a:endParaRPr lang="en-US" dirty="0"/>
          </a:p>
        </p:txBody>
      </p:sp>
      <p:sp>
        <p:nvSpPr>
          <p:cNvPr id="6" name="TextBox 5"/>
          <p:cNvSpPr txBox="1"/>
          <p:nvPr/>
        </p:nvSpPr>
        <p:spPr>
          <a:xfrm>
            <a:off x="5010150" y="4838700"/>
            <a:ext cx="3105150" cy="523220"/>
          </a:xfrm>
          <a:prstGeom prst="rect">
            <a:avLst/>
          </a:prstGeom>
          <a:noFill/>
        </p:spPr>
        <p:txBody>
          <a:bodyPr wrap="square" rtlCol="0">
            <a:spAutoFit/>
          </a:bodyPr>
          <a:lstStyle/>
          <a:p>
            <a:r>
              <a:rPr lang="en-US" sz="1400" dirty="0"/>
              <a:t>Picture from: http://www.msmary.edu</a:t>
            </a:r>
          </a:p>
        </p:txBody>
      </p:sp>
    </p:spTree>
    <p:extLst>
      <p:ext uri="{BB962C8B-B14F-4D97-AF65-F5344CB8AC3E}">
        <p14:creationId xmlns:p14="http://schemas.microsoft.com/office/powerpoint/2010/main" val="312691951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69241" y="1579190"/>
            <a:ext cx="6605517" cy="677108"/>
          </a:xfrm>
          <a:prstGeom prst="rect">
            <a:avLst/>
          </a:prstGeom>
          <a:noFill/>
        </p:spPr>
        <p:txBody>
          <a:bodyPr wrap="square" rtlCol="0">
            <a:spAutoFit/>
          </a:bodyPr>
          <a:lstStyle/>
          <a:p>
            <a:r>
              <a:rPr lang="en-US" dirty="0" smtClean="0">
                <a:solidFill>
                  <a:srgbClr val="3F5A71"/>
                </a:solidFill>
              </a:rPr>
              <a:t>References</a:t>
            </a:r>
            <a:endParaRPr lang="en-US" dirty="0">
              <a:solidFill>
                <a:srgbClr val="3F5A7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342" y="2189836"/>
            <a:ext cx="7809313" cy="4418146"/>
          </a:xfrm>
          <a:prstGeom prst="rect">
            <a:avLst/>
          </a:prstGeom>
        </p:spPr>
      </p:pic>
    </p:spTree>
    <p:extLst>
      <p:ext uri="{BB962C8B-B14F-4D97-AF65-F5344CB8AC3E}">
        <p14:creationId xmlns:p14="http://schemas.microsoft.com/office/powerpoint/2010/main" val="138765542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69493" y="3359990"/>
            <a:ext cx="6100549" cy="677108"/>
          </a:xfrm>
          <a:prstGeom prst="rect">
            <a:avLst/>
          </a:prstGeom>
          <a:noFill/>
        </p:spPr>
        <p:txBody>
          <a:bodyPr wrap="square" rtlCol="0">
            <a:spAutoFit/>
          </a:bodyPr>
          <a:lstStyle/>
          <a:p>
            <a:r>
              <a:rPr lang="en-US" dirty="0" smtClean="0">
                <a:solidFill>
                  <a:srgbClr val="3F5A71"/>
                </a:solidFill>
              </a:rPr>
              <a:t>Questions?</a:t>
            </a:r>
            <a:endParaRPr lang="en-US" dirty="0">
              <a:solidFill>
                <a:srgbClr val="3F5A71"/>
              </a:solidFill>
            </a:endParaRPr>
          </a:p>
        </p:txBody>
      </p:sp>
    </p:spTree>
    <p:extLst>
      <p:ext uri="{BB962C8B-B14F-4D97-AF65-F5344CB8AC3E}">
        <p14:creationId xmlns:p14="http://schemas.microsoft.com/office/powerpoint/2010/main" val="252018262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p:txBody>
          <a:bodyPr/>
          <a:lstStyle/>
          <a:p>
            <a:pPr algn="ctr"/>
            <a:r>
              <a:rPr lang="en-US" dirty="0" smtClean="0"/>
              <a:t>THE END</a:t>
            </a:r>
            <a:endParaRPr lang="en-US" dirty="0"/>
          </a:p>
        </p:txBody>
      </p:sp>
    </p:spTree>
    <p:extLst>
      <p:ext uri="{BB962C8B-B14F-4D97-AF65-F5344CB8AC3E}">
        <p14:creationId xmlns:p14="http://schemas.microsoft.com/office/powerpoint/2010/main" val="114289803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7110" y="2489283"/>
            <a:ext cx="5519651" cy="3600986"/>
          </a:xfrm>
          <a:prstGeom prst="rect">
            <a:avLst/>
          </a:prstGeom>
          <a:noFill/>
        </p:spPr>
        <p:txBody>
          <a:bodyPr wrap="square" rtlCol="0">
            <a:spAutoFit/>
          </a:bodyPr>
          <a:lstStyle/>
          <a:p>
            <a:pPr marL="571500" indent="-571500">
              <a:buFont typeface="Arial" pitchFamily="34" charset="0"/>
              <a:buChar char="•"/>
            </a:pPr>
            <a:endParaRPr lang="en-US" dirty="0" smtClean="0">
              <a:solidFill>
                <a:srgbClr val="3F5A71"/>
              </a:solidFill>
            </a:endParaRPr>
          </a:p>
          <a:p>
            <a:pPr marL="571500" indent="-571500" algn="l">
              <a:buFont typeface="Arial" pitchFamily="34" charset="0"/>
              <a:buChar char="•"/>
            </a:pPr>
            <a:r>
              <a:rPr lang="en-US" dirty="0" smtClean="0">
                <a:solidFill>
                  <a:srgbClr val="3F5A71"/>
                </a:solidFill>
              </a:rPr>
              <a:t>History</a:t>
            </a:r>
          </a:p>
          <a:p>
            <a:pPr marL="571500" indent="-571500" algn="l">
              <a:buFont typeface="Arial" pitchFamily="34" charset="0"/>
              <a:buChar char="•"/>
            </a:pPr>
            <a:r>
              <a:rPr lang="en-US" dirty="0" smtClean="0">
                <a:solidFill>
                  <a:srgbClr val="3F5A71"/>
                </a:solidFill>
              </a:rPr>
              <a:t>Education</a:t>
            </a:r>
          </a:p>
          <a:p>
            <a:pPr marL="571500" indent="-571500" algn="l">
              <a:buFont typeface="Arial" pitchFamily="34" charset="0"/>
              <a:buChar char="•"/>
            </a:pPr>
            <a:r>
              <a:rPr lang="en-US" dirty="0" smtClean="0">
                <a:solidFill>
                  <a:srgbClr val="3F5A71"/>
                </a:solidFill>
              </a:rPr>
              <a:t>Questions</a:t>
            </a:r>
          </a:p>
          <a:p>
            <a:pPr marL="571500" indent="-571500" algn="l">
              <a:buFont typeface="Arial" pitchFamily="34" charset="0"/>
              <a:buChar char="•"/>
            </a:pPr>
            <a:endParaRPr lang="en-US" dirty="0" smtClean="0">
              <a:solidFill>
                <a:srgbClr val="3F5A71"/>
              </a:solidFill>
            </a:endParaRPr>
          </a:p>
          <a:p>
            <a:pPr marL="571500" indent="-571500">
              <a:buFont typeface="Arial" pitchFamily="34" charset="0"/>
              <a:buChar char="•"/>
            </a:pPr>
            <a:endParaRPr lang="en-US" dirty="0" smtClean="0">
              <a:solidFill>
                <a:srgbClr val="3F5A71"/>
              </a:solidFill>
            </a:endParaRPr>
          </a:p>
        </p:txBody>
      </p:sp>
      <p:sp>
        <p:nvSpPr>
          <p:cNvPr id="3" name="TextBox 2"/>
          <p:cNvSpPr txBox="1"/>
          <p:nvPr/>
        </p:nvSpPr>
        <p:spPr>
          <a:xfrm>
            <a:off x="1512916" y="1818220"/>
            <a:ext cx="5702531" cy="677108"/>
          </a:xfrm>
          <a:prstGeom prst="rect">
            <a:avLst/>
          </a:prstGeom>
          <a:noFill/>
        </p:spPr>
        <p:txBody>
          <a:bodyPr wrap="square" rtlCol="0">
            <a:spAutoFit/>
          </a:bodyPr>
          <a:lstStyle/>
          <a:p>
            <a:r>
              <a:rPr lang="en-US" dirty="0" smtClean="0">
                <a:solidFill>
                  <a:srgbClr val="3F5A71"/>
                </a:solidFill>
              </a:rPr>
              <a:t>TODAY’S AGENDA</a:t>
            </a:r>
            <a:endParaRPr lang="en-US" dirty="0">
              <a:solidFill>
                <a:srgbClr val="3F5A71"/>
              </a:solidFill>
            </a:endParaRPr>
          </a:p>
        </p:txBody>
      </p:sp>
    </p:spTree>
    <p:extLst>
      <p:ext uri="{BB962C8B-B14F-4D97-AF65-F5344CB8AC3E}">
        <p14:creationId xmlns:p14="http://schemas.microsoft.com/office/powerpoint/2010/main" val="416904101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9542"/>
            <a:ext cx="7772400" cy="1695795"/>
          </a:xfrm>
        </p:spPr>
        <p:txBody>
          <a:bodyPr/>
          <a:lstStyle/>
          <a:p>
            <a:r>
              <a:rPr lang="en-US" dirty="0" smtClean="0"/>
              <a:t>Hydraulic Fracturing, </a:t>
            </a:r>
            <a:r>
              <a:rPr lang="en-US" dirty="0" err="1" smtClean="0"/>
              <a:t>Hydrofracking</a:t>
            </a:r>
            <a:r>
              <a:rPr lang="en-US" dirty="0" smtClean="0"/>
              <a:t/>
            </a:r>
            <a:br>
              <a:rPr lang="en-US" dirty="0" smtClean="0"/>
            </a:br>
            <a:r>
              <a:rPr lang="en-US" dirty="0" smtClean="0"/>
              <a:t>Fracking</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2673" y="3480069"/>
            <a:ext cx="3810000" cy="2664613"/>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779818" y="3529946"/>
            <a:ext cx="3810000" cy="2664613"/>
          </a:xfrm>
        </p:spPr>
      </p:pic>
      <p:sp>
        <p:nvSpPr>
          <p:cNvPr id="7" name="TextBox 6"/>
          <p:cNvSpPr txBox="1"/>
          <p:nvPr/>
        </p:nvSpPr>
        <p:spPr>
          <a:xfrm>
            <a:off x="1379913" y="6317673"/>
            <a:ext cx="6799811" cy="307777"/>
          </a:xfrm>
          <a:prstGeom prst="rect">
            <a:avLst/>
          </a:prstGeom>
          <a:noFill/>
        </p:spPr>
        <p:txBody>
          <a:bodyPr wrap="square" rtlCol="0">
            <a:spAutoFit/>
          </a:bodyPr>
          <a:lstStyle/>
          <a:p>
            <a:r>
              <a:rPr lang="en-US" sz="1400" dirty="0"/>
              <a:t>Photos from: http://www.petrocasa.com/drilling-processes.php</a:t>
            </a:r>
          </a:p>
        </p:txBody>
      </p:sp>
    </p:spTree>
    <p:extLst>
      <p:ext uri="{BB962C8B-B14F-4D97-AF65-F5344CB8AC3E}">
        <p14:creationId xmlns:p14="http://schemas.microsoft.com/office/powerpoint/2010/main" val="28156537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Marcellus &amp; Utica Shale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6780" y="3352454"/>
            <a:ext cx="4135581" cy="3170612"/>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3649" y="2959331"/>
            <a:ext cx="3546763" cy="2128058"/>
          </a:xfrm>
          <a:prstGeom prst="rect">
            <a:avLst/>
          </a:prstGeom>
        </p:spPr>
      </p:pic>
    </p:spTree>
    <p:extLst>
      <p:ext uri="{BB962C8B-B14F-4D97-AF65-F5344CB8AC3E}">
        <p14:creationId xmlns:p14="http://schemas.microsoft.com/office/powerpoint/2010/main" val="377654836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Photo of Marcellus Shale drilling site in people's backyards." title="Photo of Marcellus Shale drilling site obtained from thebizjournal.wordpress.com"/>
          <p:cNvPicPr>
            <a:picLocks noGrp="1" noChangeAspect="1"/>
          </p:cNvPicPr>
          <p:nvPr>
            <p:ph sz="quarter" idx="4"/>
          </p:nvPr>
        </p:nvPicPr>
        <p:blipFill>
          <a:blip r:embed="rId3"/>
          <a:stretch>
            <a:fillRect/>
          </a:stretch>
        </p:blipFill>
        <p:spPr>
          <a:xfrm>
            <a:off x="3703638" y="1625600"/>
            <a:ext cx="4914900" cy="2130425"/>
          </a:xfrm>
        </p:spPr>
      </p:pic>
      <p:pic>
        <p:nvPicPr>
          <p:cNvPr id="10" name="Content Placeholder 9" descr="Photo of shale gas drilling site on top of a mountain" title="Photo of Marcellus Shale Drilling site obtained from bizjournals.com"/>
          <p:cNvPicPr>
            <a:picLocks noGrp="1" noChangeAspect="1"/>
          </p:cNvPicPr>
          <p:nvPr>
            <p:ph sz="half" idx="2"/>
          </p:nvPr>
        </p:nvPicPr>
        <p:blipFill>
          <a:blip r:embed="rId4"/>
          <a:stretch>
            <a:fillRect/>
          </a:stretch>
        </p:blipFill>
        <p:spPr>
          <a:xfrm>
            <a:off x="577850" y="1631950"/>
            <a:ext cx="2414588" cy="2124075"/>
          </a:xfrm>
        </p:spPr>
      </p:pic>
      <p:sp>
        <p:nvSpPr>
          <p:cNvPr id="4100" name="TextBox 12"/>
          <p:cNvSpPr txBox="1">
            <a:spLocks noChangeArrowheads="1"/>
          </p:cNvSpPr>
          <p:nvPr/>
        </p:nvSpPr>
        <p:spPr bwMode="auto">
          <a:xfrm>
            <a:off x="2646363" y="3743325"/>
            <a:ext cx="21113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00CC"/>
                </a:solidFill>
                <a:latin typeface="Arial" charset="0"/>
                <a:cs typeface="Times New Roman" pitchFamily="18" charset="0"/>
              </a:defRPr>
            </a:lvl1pPr>
            <a:lvl2pPr marL="742950" indent="-285750" eaLnBrk="0" hangingPunct="0">
              <a:defRPr sz="3800" b="1">
                <a:solidFill>
                  <a:srgbClr val="0000CC"/>
                </a:solidFill>
                <a:latin typeface="Arial" charset="0"/>
                <a:cs typeface="Times New Roman" pitchFamily="18" charset="0"/>
              </a:defRPr>
            </a:lvl2pPr>
            <a:lvl3pPr marL="1143000" indent="-228600" eaLnBrk="0" hangingPunct="0">
              <a:defRPr sz="3800" b="1">
                <a:solidFill>
                  <a:srgbClr val="0000CC"/>
                </a:solidFill>
                <a:latin typeface="Arial" charset="0"/>
                <a:cs typeface="Times New Roman" pitchFamily="18" charset="0"/>
              </a:defRPr>
            </a:lvl3pPr>
            <a:lvl4pPr marL="1600200" indent="-228600" eaLnBrk="0" hangingPunct="0">
              <a:defRPr sz="3800" b="1">
                <a:solidFill>
                  <a:srgbClr val="0000CC"/>
                </a:solidFill>
                <a:latin typeface="Arial" charset="0"/>
                <a:cs typeface="Times New Roman" pitchFamily="18" charset="0"/>
              </a:defRPr>
            </a:lvl4pPr>
            <a:lvl5pPr marL="2057400" indent="-228600" eaLnBrk="0" hangingPunct="0">
              <a:defRPr sz="3800" b="1">
                <a:solidFill>
                  <a:srgbClr val="0000CC"/>
                </a:solidFill>
                <a:latin typeface="Arial" charset="0"/>
                <a:cs typeface="Times New Roman" pitchFamily="18" charset="0"/>
              </a:defRPr>
            </a:lvl5pPr>
            <a:lvl6pPr marL="2514600" indent="-228600" algn="ctr" eaLnBrk="0" fontAlgn="base" hangingPunct="0">
              <a:spcBef>
                <a:spcPct val="0"/>
              </a:spcBef>
              <a:spcAft>
                <a:spcPct val="0"/>
              </a:spcAft>
              <a:defRPr sz="3800" b="1">
                <a:solidFill>
                  <a:srgbClr val="0000CC"/>
                </a:solidFill>
                <a:latin typeface="Arial" charset="0"/>
                <a:cs typeface="Times New Roman" pitchFamily="18" charset="0"/>
              </a:defRPr>
            </a:lvl6pPr>
            <a:lvl7pPr marL="2971800" indent="-228600" algn="ctr" eaLnBrk="0" fontAlgn="base" hangingPunct="0">
              <a:spcBef>
                <a:spcPct val="0"/>
              </a:spcBef>
              <a:spcAft>
                <a:spcPct val="0"/>
              </a:spcAft>
              <a:defRPr sz="3800" b="1">
                <a:solidFill>
                  <a:srgbClr val="0000CC"/>
                </a:solidFill>
                <a:latin typeface="Arial" charset="0"/>
                <a:cs typeface="Times New Roman" pitchFamily="18" charset="0"/>
              </a:defRPr>
            </a:lvl7pPr>
            <a:lvl8pPr marL="3429000" indent="-228600" algn="ctr" eaLnBrk="0" fontAlgn="base" hangingPunct="0">
              <a:spcBef>
                <a:spcPct val="0"/>
              </a:spcBef>
              <a:spcAft>
                <a:spcPct val="0"/>
              </a:spcAft>
              <a:defRPr sz="3800" b="1">
                <a:solidFill>
                  <a:srgbClr val="0000CC"/>
                </a:solidFill>
                <a:latin typeface="Arial" charset="0"/>
                <a:cs typeface="Times New Roman" pitchFamily="18" charset="0"/>
              </a:defRPr>
            </a:lvl8pPr>
            <a:lvl9pPr marL="3886200" indent="-228600" algn="ctr" eaLnBrk="0" fontAlgn="base" hangingPunct="0">
              <a:spcBef>
                <a:spcPct val="0"/>
              </a:spcBef>
              <a:spcAft>
                <a:spcPct val="0"/>
              </a:spcAft>
              <a:defRPr sz="3800" b="1">
                <a:solidFill>
                  <a:srgbClr val="0000CC"/>
                </a:solidFill>
                <a:latin typeface="Arial" charset="0"/>
                <a:cs typeface="Times New Roman" pitchFamily="18" charset="0"/>
              </a:defRPr>
            </a:lvl9pPr>
          </a:lstStyle>
          <a:p>
            <a:pPr eaLnBrk="1" hangingPunct="1"/>
            <a:r>
              <a:rPr lang="en-US" sz="800" dirty="0"/>
              <a:t>Above Photos from bizjournal.com</a:t>
            </a:r>
          </a:p>
        </p:txBody>
      </p:sp>
      <p:sp>
        <p:nvSpPr>
          <p:cNvPr id="4101" name="TextBox 11"/>
          <p:cNvSpPr txBox="1">
            <a:spLocks noChangeArrowheads="1"/>
          </p:cNvSpPr>
          <p:nvPr/>
        </p:nvSpPr>
        <p:spPr bwMode="auto">
          <a:xfrm>
            <a:off x="2044824" y="6478434"/>
            <a:ext cx="600619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800" b="1">
                <a:solidFill>
                  <a:srgbClr val="0000CC"/>
                </a:solidFill>
                <a:latin typeface="Arial" charset="0"/>
                <a:cs typeface="Times New Roman" pitchFamily="18" charset="0"/>
              </a:defRPr>
            </a:lvl1pPr>
            <a:lvl2pPr marL="742950" indent="-285750" eaLnBrk="0" hangingPunct="0">
              <a:defRPr sz="3800" b="1">
                <a:solidFill>
                  <a:srgbClr val="0000CC"/>
                </a:solidFill>
                <a:latin typeface="Arial" charset="0"/>
                <a:cs typeface="Times New Roman" pitchFamily="18" charset="0"/>
              </a:defRPr>
            </a:lvl2pPr>
            <a:lvl3pPr marL="1143000" indent="-228600" eaLnBrk="0" hangingPunct="0">
              <a:defRPr sz="3800" b="1">
                <a:solidFill>
                  <a:srgbClr val="0000CC"/>
                </a:solidFill>
                <a:latin typeface="Arial" charset="0"/>
                <a:cs typeface="Times New Roman" pitchFamily="18" charset="0"/>
              </a:defRPr>
            </a:lvl3pPr>
            <a:lvl4pPr marL="1600200" indent="-228600" eaLnBrk="0" hangingPunct="0">
              <a:defRPr sz="3800" b="1">
                <a:solidFill>
                  <a:srgbClr val="0000CC"/>
                </a:solidFill>
                <a:latin typeface="Arial" charset="0"/>
                <a:cs typeface="Times New Roman" pitchFamily="18" charset="0"/>
              </a:defRPr>
            </a:lvl4pPr>
            <a:lvl5pPr marL="2057400" indent="-228600" eaLnBrk="0" hangingPunct="0">
              <a:defRPr sz="3800" b="1">
                <a:solidFill>
                  <a:srgbClr val="0000CC"/>
                </a:solidFill>
                <a:latin typeface="Arial" charset="0"/>
                <a:cs typeface="Times New Roman" pitchFamily="18" charset="0"/>
              </a:defRPr>
            </a:lvl5pPr>
            <a:lvl6pPr marL="2514600" indent="-228600" algn="ctr" eaLnBrk="0" fontAlgn="base" hangingPunct="0">
              <a:spcBef>
                <a:spcPct val="0"/>
              </a:spcBef>
              <a:spcAft>
                <a:spcPct val="0"/>
              </a:spcAft>
              <a:defRPr sz="3800" b="1">
                <a:solidFill>
                  <a:srgbClr val="0000CC"/>
                </a:solidFill>
                <a:latin typeface="Arial" charset="0"/>
                <a:cs typeface="Times New Roman" pitchFamily="18" charset="0"/>
              </a:defRPr>
            </a:lvl6pPr>
            <a:lvl7pPr marL="2971800" indent="-228600" algn="ctr" eaLnBrk="0" fontAlgn="base" hangingPunct="0">
              <a:spcBef>
                <a:spcPct val="0"/>
              </a:spcBef>
              <a:spcAft>
                <a:spcPct val="0"/>
              </a:spcAft>
              <a:defRPr sz="3800" b="1">
                <a:solidFill>
                  <a:srgbClr val="0000CC"/>
                </a:solidFill>
                <a:latin typeface="Arial" charset="0"/>
                <a:cs typeface="Times New Roman" pitchFamily="18" charset="0"/>
              </a:defRPr>
            </a:lvl7pPr>
            <a:lvl8pPr marL="3429000" indent="-228600" algn="ctr" eaLnBrk="0" fontAlgn="base" hangingPunct="0">
              <a:spcBef>
                <a:spcPct val="0"/>
              </a:spcBef>
              <a:spcAft>
                <a:spcPct val="0"/>
              </a:spcAft>
              <a:defRPr sz="3800" b="1">
                <a:solidFill>
                  <a:srgbClr val="0000CC"/>
                </a:solidFill>
                <a:latin typeface="Arial" charset="0"/>
                <a:cs typeface="Times New Roman" pitchFamily="18" charset="0"/>
              </a:defRPr>
            </a:lvl8pPr>
            <a:lvl9pPr marL="3886200" indent="-228600" algn="ctr" eaLnBrk="0" fontAlgn="base" hangingPunct="0">
              <a:spcBef>
                <a:spcPct val="0"/>
              </a:spcBef>
              <a:spcAft>
                <a:spcPct val="0"/>
              </a:spcAft>
              <a:defRPr sz="3800" b="1">
                <a:solidFill>
                  <a:srgbClr val="0000CC"/>
                </a:solidFill>
                <a:latin typeface="Arial" charset="0"/>
                <a:cs typeface="Times New Roman" pitchFamily="18" charset="0"/>
              </a:defRPr>
            </a:lvl9pPr>
          </a:lstStyle>
          <a:p>
            <a:pPr algn="l" eaLnBrk="1" hangingPunct="1"/>
            <a:r>
              <a:rPr lang="en-US" sz="800" u="sng" dirty="0"/>
              <a:t>Source</a:t>
            </a:r>
            <a:r>
              <a:rPr lang="en-US" sz="800" dirty="0"/>
              <a:t>: U.S. Energy Information Administration, obtained from:  </a:t>
            </a:r>
            <a:r>
              <a:rPr lang="en-US" sz="800" dirty="0">
                <a:hlinkClick r:id="rId5"/>
              </a:rPr>
              <a:t>http://www.eia.gov/todayinenergy/detail.cfm?id=6390</a:t>
            </a:r>
            <a:r>
              <a:rPr lang="en-US" sz="800" dirty="0" smtClean="0">
                <a:hlinkClick r:id="rId5"/>
              </a:rPr>
              <a:t>#</a:t>
            </a:r>
            <a:r>
              <a:rPr lang="en-US" sz="800" dirty="0" smtClean="0"/>
              <a:t> </a:t>
            </a:r>
            <a:endParaRPr lang="en-US" sz="800" dirty="0"/>
          </a:p>
        </p:txBody>
      </p:sp>
      <p:sp>
        <p:nvSpPr>
          <p:cNvPr id="4102" name="TextBox 13"/>
          <p:cNvSpPr txBox="1">
            <a:spLocks noChangeArrowheads="1"/>
          </p:cNvSpPr>
          <p:nvPr/>
        </p:nvSpPr>
        <p:spPr bwMode="auto">
          <a:xfrm>
            <a:off x="370294" y="3919539"/>
            <a:ext cx="34686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800" b="1">
                <a:solidFill>
                  <a:srgbClr val="0000CC"/>
                </a:solidFill>
                <a:latin typeface="Arial" charset="0"/>
                <a:cs typeface="Times New Roman" pitchFamily="18" charset="0"/>
              </a:defRPr>
            </a:lvl1pPr>
            <a:lvl2pPr marL="742950" indent="-285750" eaLnBrk="0" hangingPunct="0">
              <a:defRPr sz="3800" b="1">
                <a:solidFill>
                  <a:srgbClr val="0000CC"/>
                </a:solidFill>
                <a:latin typeface="Arial" charset="0"/>
                <a:cs typeface="Times New Roman" pitchFamily="18" charset="0"/>
              </a:defRPr>
            </a:lvl2pPr>
            <a:lvl3pPr marL="1143000" indent="-228600" eaLnBrk="0" hangingPunct="0">
              <a:defRPr sz="3800" b="1">
                <a:solidFill>
                  <a:srgbClr val="0000CC"/>
                </a:solidFill>
                <a:latin typeface="Arial" charset="0"/>
                <a:cs typeface="Times New Roman" pitchFamily="18" charset="0"/>
              </a:defRPr>
            </a:lvl3pPr>
            <a:lvl4pPr marL="1600200" indent="-228600" eaLnBrk="0" hangingPunct="0">
              <a:defRPr sz="3800" b="1">
                <a:solidFill>
                  <a:srgbClr val="0000CC"/>
                </a:solidFill>
                <a:latin typeface="Arial" charset="0"/>
                <a:cs typeface="Times New Roman" pitchFamily="18" charset="0"/>
              </a:defRPr>
            </a:lvl4pPr>
            <a:lvl5pPr marL="2057400" indent="-228600" eaLnBrk="0" hangingPunct="0">
              <a:defRPr sz="3800" b="1">
                <a:solidFill>
                  <a:srgbClr val="0000CC"/>
                </a:solidFill>
                <a:latin typeface="Arial" charset="0"/>
                <a:cs typeface="Times New Roman" pitchFamily="18" charset="0"/>
              </a:defRPr>
            </a:lvl5pPr>
            <a:lvl6pPr marL="2514600" indent="-228600" algn="ctr" eaLnBrk="0" fontAlgn="base" hangingPunct="0">
              <a:spcBef>
                <a:spcPct val="0"/>
              </a:spcBef>
              <a:spcAft>
                <a:spcPct val="0"/>
              </a:spcAft>
              <a:defRPr sz="3800" b="1">
                <a:solidFill>
                  <a:srgbClr val="0000CC"/>
                </a:solidFill>
                <a:latin typeface="Arial" charset="0"/>
                <a:cs typeface="Times New Roman" pitchFamily="18" charset="0"/>
              </a:defRPr>
            </a:lvl6pPr>
            <a:lvl7pPr marL="2971800" indent="-228600" algn="ctr" eaLnBrk="0" fontAlgn="base" hangingPunct="0">
              <a:spcBef>
                <a:spcPct val="0"/>
              </a:spcBef>
              <a:spcAft>
                <a:spcPct val="0"/>
              </a:spcAft>
              <a:defRPr sz="3800" b="1">
                <a:solidFill>
                  <a:srgbClr val="0000CC"/>
                </a:solidFill>
                <a:latin typeface="Arial" charset="0"/>
                <a:cs typeface="Times New Roman" pitchFamily="18" charset="0"/>
              </a:defRPr>
            </a:lvl7pPr>
            <a:lvl8pPr marL="3429000" indent="-228600" algn="ctr" eaLnBrk="0" fontAlgn="base" hangingPunct="0">
              <a:spcBef>
                <a:spcPct val="0"/>
              </a:spcBef>
              <a:spcAft>
                <a:spcPct val="0"/>
              </a:spcAft>
              <a:defRPr sz="3800" b="1">
                <a:solidFill>
                  <a:srgbClr val="0000CC"/>
                </a:solidFill>
                <a:latin typeface="Arial" charset="0"/>
                <a:cs typeface="Times New Roman" pitchFamily="18" charset="0"/>
              </a:defRPr>
            </a:lvl8pPr>
            <a:lvl9pPr marL="3886200" indent="-228600" algn="ctr" eaLnBrk="0" fontAlgn="base" hangingPunct="0">
              <a:spcBef>
                <a:spcPct val="0"/>
              </a:spcBef>
              <a:spcAft>
                <a:spcPct val="0"/>
              </a:spcAft>
              <a:defRPr sz="3800" b="1">
                <a:solidFill>
                  <a:srgbClr val="0000CC"/>
                </a:solidFill>
                <a:latin typeface="Arial" charset="0"/>
                <a:cs typeface="Times New Roman" pitchFamily="18" charset="0"/>
              </a:defRPr>
            </a:lvl9pPr>
          </a:lstStyle>
          <a:p>
            <a:pPr eaLnBrk="1" hangingPunct="1"/>
            <a:r>
              <a:rPr lang="en-US" sz="1200" dirty="0" smtClean="0"/>
              <a:t>Natural </a:t>
            </a:r>
            <a:r>
              <a:rPr lang="en-US" sz="1200" dirty="0"/>
              <a:t>gas wells drilled in </a:t>
            </a:r>
            <a:r>
              <a:rPr lang="en-US" sz="1200" dirty="0" smtClean="0"/>
              <a:t>Pennsylvania: </a:t>
            </a:r>
            <a:r>
              <a:rPr lang="en-US" sz="1200" dirty="0"/>
              <a:t>January </a:t>
            </a:r>
            <a:r>
              <a:rPr lang="en-US" sz="1200" dirty="0" smtClean="0"/>
              <a:t>2005 </a:t>
            </a:r>
            <a:endParaRPr lang="en-US" sz="1200" dirty="0"/>
          </a:p>
          <a:p>
            <a:pPr eaLnBrk="1" hangingPunct="1"/>
            <a:endParaRPr lang="en-US" sz="800" dirty="0"/>
          </a:p>
        </p:txBody>
      </p:sp>
      <p:pic>
        <p:nvPicPr>
          <p:cNvPr id="4" name="Picture 3">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4101" y="4413302"/>
            <a:ext cx="2681446" cy="2032434"/>
          </a:xfrm>
          <a:prstGeom prst="rect">
            <a:avLst/>
          </a:prstGeom>
        </p:spPr>
      </p:pic>
      <p:sp>
        <p:nvSpPr>
          <p:cNvPr id="11" name="TextBox 13"/>
          <p:cNvSpPr txBox="1">
            <a:spLocks noChangeArrowheads="1"/>
          </p:cNvSpPr>
          <p:nvPr/>
        </p:nvSpPr>
        <p:spPr bwMode="auto">
          <a:xfrm>
            <a:off x="4896952" y="3919539"/>
            <a:ext cx="32873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800" b="1">
                <a:solidFill>
                  <a:srgbClr val="0000CC"/>
                </a:solidFill>
                <a:latin typeface="Arial" charset="0"/>
                <a:cs typeface="Times New Roman" pitchFamily="18" charset="0"/>
              </a:defRPr>
            </a:lvl1pPr>
            <a:lvl2pPr marL="742950" indent="-285750" eaLnBrk="0" hangingPunct="0">
              <a:defRPr sz="3800" b="1">
                <a:solidFill>
                  <a:srgbClr val="0000CC"/>
                </a:solidFill>
                <a:latin typeface="Arial" charset="0"/>
                <a:cs typeface="Times New Roman" pitchFamily="18" charset="0"/>
              </a:defRPr>
            </a:lvl2pPr>
            <a:lvl3pPr marL="1143000" indent="-228600" eaLnBrk="0" hangingPunct="0">
              <a:defRPr sz="3800" b="1">
                <a:solidFill>
                  <a:srgbClr val="0000CC"/>
                </a:solidFill>
                <a:latin typeface="Arial" charset="0"/>
                <a:cs typeface="Times New Roman" pitchFamily="18" charset="0"/>
              </a:defRPr>
            </a:lvl3pPr>
            <a:lvl4pPr marL="1600200" indent="-228600" eaLnBrk="0" hangingPunct="0">
              <a:defRPr sz="3800" b="1">
                <a:solidFill>
                  <a:srgbClr val="0000CC"/>
                </a:solidFill>
                <a:latin typeface="Arial" charset="0"/>
                <a:cs typeface="Times New Roman" pitchFamily="18" charset="0"/>
              </a:defRPr>
            </a:lvl4pPr>
            <a:lvl5pPr marL="2057400" indent="-228600" eaLnBrk="0" hangingPunct="0">
              <a:defRPr sz="3800" b="1">
                <a:solidFill>
                  <a:srgbClr val="0000CC"/>
                </a:solidFill>
                <a:latin typeface="Arial" charset="0"/>
                <a:cs typeface="Times New Roman" pitchFamily="18" charset="0"/>
              </a:defRPr>
            </a:lvl5pPr>
            <a:lvl6pPr marL="2514600" indent="-228600" algn="ctr" eaLnBrk="0" fontAlgn="base" hangingPunct="0">
              <a:spcBef>
                <a:spcPct val="0"/>
              </a:spcBef>
              <a:spcAft>
                <a:spcPct val="0"/>
              </a:spcAft>
              <a:defRPr sz="3800" b="1">
                <a:solidFill>
                  <a:srgbClr val="0000CC"/>
                </a:solidFill>
                <a:latin typeface="Arial" charset="0"/>
                <a:cs typeface="Times New Roman" pitchFamily="18" charset="0"/>
              </a:defRPr>
            </a:lvl6pPr>
            <a:lvl7pPr marL="2971800" indent="-228600" algn="ctr" eaLnBrk="0" fontAlgn="base" hangingPunct="0">
              <a:spcBef>
                <a:spcPct val="0"/>
              </a:spcBef>
              <a:spcAft>
                <a:spcPct val="0"/>
              </a:spcAft>
              <a:defRPr sz="3800" b="1">
                <a:solidFill>
                  <a:srgbClr val="0000CC"/>
                </a:solidFill>
                <a:latin typeface="Arial" charset="0"/>
                <a:cs typeface="Times New Roman" pitchFamily="18" charset="0"/>
              </a:defRPr>
            </a:lvl7pPr>
            <a:lvl8pPr marL="3429000" indent="-228600" algn="ctr" eaLnBrk="0" fontAlgn="base" hangingPunct="0">
              <a:spcBef>
                <a:spcPct val="0"/>
              </a:spcBef>
              <a:spcAft>
                <a:spcPct val="0"/>
              </a:spcAft>
              <a:defRPr sz="3800" b="1">
                <a:solidFill>
                  <a:srgbClr val="0000CC"/>
                </a:solidFill>
                <a:latin typeface="Arial" charset="0"/>
                <a:cs typeface="Times New Roman" pitchFamily="18" charset="0"/>
              </a:defRPr>
            </a:lvl8pPr>
            <a:lvl9pPr marL="3886200" indent="-228600" algn="ctr" eaLnBrk="0" fontAlgn="base" hangingPunct="0">
              <a:spcBef>
                <a:spcPct val="0"/>
              </a:spcBef>
              <a:spcAft>
                <a:spcPct val="0"/>
              </a:spcAft>
              <a:defRPr sz="3800" b="1">
                <a:solidFill>
                  <a:srgbClr val="0000CC"/>
                </a:solidFill>
                <a:latin typeface="Arial" charset="0"/>
                <a:cs typeface="Times New Roman" pitchFamily="18" charset="0"/>
              </a:defRPr>
            </a:lvl9pPr>
          </a:lstStyle>
          <a:p>
            <a:pPr eaLnBrk="1" hangingPunct="1"/>
            <a:r>
              <a:rPr lang="en-US" sz="1200" dirty="0" smtClean="0"/>
              <a:t>Natural </a:t>
            </a:r>
            <a:r>
              <a:rPr lang="en-US" sz="1200" dirty="0"/>
              <a:t>gas wells drilled in </a:t>
            </a:r>
            <a:r>
              <a:rPr lang="en-US" sz="1200" dirty="0" smtClean="0"/>
              <a:t>Pennsylvania: April 2012 </a:t>
            </a:r>
            <a:endParaRPr lang="en-US" sz="1200" dirty="0"/>
          </a:p>
          <a:p>
            <a:pPr eaLnBrk="1" hangingPunct="1"/>
            <a:endParaRPr lang="en-US" sz="800" dirty="0"/>
          </a:p>
        </p:txBody>
      </p:sp>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70304" y="4478980"/>
            <a:ext cx="2515190" cy="190107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100"/>
                                        </p:tgtEl>
                                        <p:attrNameLst>
                                          <p:attrName>style.visibility</p:attrName>
                                        </p:attrNameLst>
                                      </p:cBhvr>
                                      <p:to>
                                        <p:strVal val="visible"/>
                                      </p:to>
                                    </p:set>
                                    <p:anim calcmode="lin" valueType="num">
                                      <p:cBhvr additive="base">
                                        <p:cTn id="11" dur="500" fill="hold"/>
                                        <p:tgtEl>
                                          <p:spTgt spid="4100"/>
                                        </p:tgtEl>
                                        <p:attrNameLst>
                                          <p:attrName>ppt_x</p:attrName>
                                        </p:attrNameLst>
                                      </p:cBhvr>
                                      <p:tavLst>
                                        <p:tav tm="0">
                                          <p:val>
                                            <p:strVal val="#ppt_x"/>
                                          </p:val>
                                        </p:tav>
                                        <p:tav tm="100000">
                                          <p:val>
                                            <p:strVal val="#ppt_x"/>
                                          </p:val>
                                        </p:tav>
                                      </p:tavLst>
                                    </p:anim>
                                    <p:anim calcmode="lin" valueType="num">
                                      <p:cBhvr additive="base">
                                        <p:cTn id="12"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102"/>
                                        </p:tgtEl>
                                        <p:attrNameLst>
                                          <p:attrName>style.visibility</p:attrName>
                                        </p:attrNameLst>
                                      </p:cBhvr>
                                      <p:to>
                                        <p:strVal val="visible"/>
                                      </p:to>
                                    </p:set>
                                    <p:anim calcmode="lin" valueType="num">
                                      <p:cBhvr additive="base">
                                        <p:cTn id="17" dur="500" fill="hold"/>
                                        <p:tgtEl>
                                          <p:spTgt spid="4102"/>
                                        </p:tgtEl>
                                        <p:attrNameLst>
                                          <p:attrName>ppt_x</p:attrName>
                                        </p:attrNameLst>
                                      </p:cBhvr>
                                      <p:tavLst>
                                        <p:tav tm="0">
                                          <p:val>
                                            <p:strVal val="#ppt_x"/>
                                          </p:val>
                                        </p:tav>
                                        <p:tav tm="100000">
                                          <p:val>
                                            <p:strVal val="#ppt_x"/>
                                          </p:val>
                                        </p:tav>
                                      </p:tavLst>
                                    </p:anim>
                                    <p:anim calcmode="lin" valueType="num">
                                      <p:cBhvr additive="base">
                                        <p:cTn id="18" dur="500" fill="hold"/>
                                        <p:tgtEl>
                                          <p:spTgt spid="410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101"/>
                                        </p:tgtEl>
                                        <p:attrNameLst>
                                          <p:attrName>style.visibility</p:attrName>
                                        </p:attrNameLst>
                                      </p:cBhvr>
                                      <p:to>
                                        <p:strVal val="visible"/>
                                      </p:to>
                                    </p:set>
                                    <p:anim calcmode="lin" valueType="num">
                                      <p:cBhvr additive="base">
                                        <p:cTn id="35" dur="500" fill="hold"/>
                                        <p:tgtEl>
                                          <p:spTgt spid="4101"/>
                                        </p:tgtEl>
                                        <p:attrNameLst>
                                          <p:attrName>ppt_x</p:attrName>
                                        </p:attrNameLst>
                                      </p:cBhvr>
                                      <p:tavLst>
                                        <p:tav tm="0">
                                          <p:val>
                                            <p:strVal val="#ppt_x"/>
                                          </p:val>
                                        </p:tav>
                                        <p:tav tm="100000">
                                          <p:val>
                                            <p:strVal val="#ppt_x"/>
                                          </p:val>
                                        </p:tav>
                                      </p:tavLst>
                                    </p:anim>
                                    <p:anim calcmode="lin" valueType="num">
                                      <p:cBhvr additive="base">
                                        <p:cTn id="36"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p:bldP spid="4102"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523" y="1530221"/>
            <a:ext cx="3008313" cy="614006"/>
          </a:xfrm>
        </p:spPr>
        <p:txBody>
          <a:bodyPr/>
          <a:lstStyle/>
          <a:p>
            <a:r>
              <a:rPr lang="en-US" dirty="0" smtClean="0"/>
              <a:t>Hydrogeology</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44213" y="1647210"/>
            <a:ext cx="3243862" cy="3207819"/>
          </a:xfrm>
          <a:ln>
            <a:solidFill>
              <a:schemeClr val="tx1"/>
            </a:solidFill>
          </a:ln>
        </p:spPr>
      </p:pic>
      <p:sp>
        <p:nvSpPr>
          <p:cNvPr id="4" name="Text Placeholder 3"/>
          <p:cNvSpPr>
            <a:spLocks noGrp="1"/>
          </p:cNvSpPr>
          <p:nvPr>
            <p:ph type="body" sz="half" idx="2"/>
          </p:nvPr>
        </p:nvSpPr>
        <p:spPr>
          <a:xfrm>
            <a:off x="475862" y="2108718"/>
            <a:ext cx="3856652" cy="3097764"/>
          </a:xfrm>
        </p:spPr>
        <p:txBody>
          <a:bodyPr/>
          <a:lstStyle/>
          <a:p>
            <a:pPr marL="285750" indent="-285750">
              <a:buFont typeface="Arial" pitchFamily="34" charset="0"/>
              <a:buChar char="•"/>
            </a:pPr>
            <a:r>
              <a:rPr lang="en-US" dirty="0" smtClean="0"/>
              <a:t>Ground-Water flow</a:t>
            </a:r>
          </a:p>
          <a:p>
            <a:pPr marL="285750" indent="-285750">
              <a:buFont typeface="Arial" pitchFamily="34" charset="0"/>
              <a:buChar char="•"/>
            </a:pPr>
            <a:r>
              <a:rPr lang="en-US" dirty="0" smtClean="0"/>
              <a:t>Soil sedimentation</a:t>
            </a:r>
          </a:p>
          <a:p>
            <a:pPr marL="285750" indent="-285750">
              <a:buFont typeface="Arial" pitchFamily="34" charset="0"/>
              <a:buChar char="•"/>
            </a:pPr>
            <a:r>
              <a:rPr lang="en-US" dirty="0" smtClean="0"/>
              <a:t>Drinking Water (springs, wells, reservoirs)</a:t>
            </a:r>
          </a:p>
          <a:p>
            <a:pPr marL="285750" indent="-285750">
              <a:buFont typeface="Arial" pitchFamily="34" charset="0"/>
              <a:buChar char="•"/>
            </a:pPr>
            <a:r>
              <a:rPr lang="en-US" dirty="0" smtClean="0"/>
              <a:t>Safe Drinking Water Act</a:t>
            </a:r>
          </a:p>
          <a:p>
            <a:pPr marL="285750" indent="-285750">
              <a:buFont typeface="Arial" pitchFamily="34" charset="0"/>
              <a:buChar char="•"/>
            </a:pPr>
            <a:r>
              <a:rPr lang="en-US" dirty="0" smtClean="0"/>
              <a:t>Agencies:</a:t>
            </a:r>
          </a:p>
          <a:p>
            <a:pPr marL="742950" lvl="1" indent="-285750">
              <a:buFont typeface="Arial" pitchFamily="34" charset="0"/>
              <a:buChar char="•"/>
            </a:pPr>
            <a:r>
              <a:rPr lang="en-US" dirty="0" smtClean="0"/>
              <a:t>Pennsylvania –DCNR</a:t>
            </a:r>
          </a:p>
          <a:p>
            <a:pPr marL="742950" lvl="1" indent="-285750">
              <a:buFont typeface="Arial" pitchFamily="34" charset="0"/>
              <a:buChar char="•"/>
            </a:pPr>
            <a:r>
              <a:rPr lang="en-US" dirty="0" smtClean="0"/>
              <a:t>United </a:t>
            </a:r>
            <a:r>
              <a:rPr lang="en-US" dirty="0"/>
              <a:t>States Geological Survey </a:t>
            </a:r>
          </a:p>
          <a:p>
            <a:pPr marL="742950" lvl="1" indent="-285750">
              <a:buFont typeface="Arial" pitchFamily="34" charset="0"/>
              <a:buChar char="•"/>
            </a:pPr>
            <a:r>
              <a:rPr lang="en-US" dirty="0" smtClean="0"/>
              <a:t>U.S. Army Corps of Engineering</a:t>
            </a:r>
          </a:p>
          <a:p>
            <a:pPr marL="742950" lvl="1" indent="-285750">
              <a:buFont typeface="Arial" pitchFamily="34" charset="0"/>
              <a:buChar char="•"/>
            </a:pPr>
            <a:r>
              <a:rPr lang="en-US" dirty="0" smtClean="0"/>
              <a:t>U.S. Environmental Protection Agency </a:t>
            </a:r>
          </a:p>
          <a:p>
            <a:pPr marL="1200150" lvl="2" indent="-285750">
              <a:buFont typeface="Arial" pitchFamily="34" charset="0"/>
              <a:buChar char="•"/>
            </a:pPr>
            <a:r>
              <a:rPr lang="en-US" dirty="0" smtClean="0"/>
              <a:t>First report: </a:t>
            </a:r>
            <a:r>
              <a:rPr lang="en-US" dirty="0" smtClean="0">
                <a:hlinkClick r:id="rId4"/>
              </a:rPr>
              <a:t>http</a:t>
            </a:r>
            <a:r>
              <a:rPr lang="en-US" dirty="0">
                <a:hlinkClick r:id="rId4"/>
              </a:rPr>
              <a:t>://</a:t>
            </a:r>
            <a:r>
              <a:rPr lang="en-US" dirty="0" smtClean="0">
                <a:hlinkClick r:id="rId4"/>
              </a:rPr>
              <a:t>epa.gov/hfstudy/pdfs/hf-report20121214.pdf</a:t>
            </a:r>
            <a:r>
              <a:rPr lang="en-US" dirty="0" smtClean="0"/>
              <a:t> </a:t>
            </a:r>
          </a:p>
          <a:p>
            <a:endParaRPr lang="en-US" dirty="0" smtClean="0"/>
          </a:p>
          <a:p>
            <a:endParaRPr lang="en-US"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351" y="5188209"/>
            <a:ext cx="7390363" cy="1147911"/>
          </a:xfrm>
          <a:prstGeom prst="rect">
            <a:avLst/>
          </a:prstGeom>
        </p:spPr>
      </p:pic>
      <p:sp>
        <p:nvSpPr>
          <p:cNvPr id="7" name="TextBox 6"/>
          <p:cNvSpPr txBox="1"/>
          <p:nvPr/>
        </p:nvSpPr>
        <p:spPr>
          <a:xfrm>
            <a:off x="903515" y="6354523"/>
            <a:ext cx="6193971" cy="246221"/>
          </a:xfrm>
          <a:prstGeom prst="rect">
            <a:avLst/>
          </a:prstGeom>
          <a:noFill/>
        </p:spPr>
        <p:txBody>
          <a:bodyPr wrap="square" rtlCol="0">
            <a:spAutoFit/>
          </a:bodyPr>
          <a:lstStyle/>
          <a:p>
            <a:pPr algn="l"/>
            <a:r>
              <a:rPr lang="en-US" sz="1000" dirty="0" smtClean="0"/>
              <a:t>Photo from U.S. </a:t>
            </a:r>
            <a:r>
              <a:rPr lang="en-US" sz="1000" dirty="0"/>
              <a:t>EPA Website : http://www.epa.gov/hfstudy/index.html</a:t>
            </a:r>
          </a:p>
        </p:txBody>
      </p:sp>
      <p:sp>
        <p:nvSpPr>
          <p:cNvPr id="8" name="TextBox 7"/>
          <p:cNvSpPr txBox="1"/>
          <p:nvPr/>
        </p:nvSpPr>
        <p:spPr>
          <a:xfrm>
            <a:off x="5225143" y="4855165"/>
            <a:ext cx="3167743" cy="246221"/>
          </a:xfrm>
          <a:prstGeom prst="rect">
            <a:avLst/>
          </a:prstGeom>
          <a:noFill/>
        </p:spPr>
        <p:txBody>
          <a:bodyPr wrap="square" rtlCol="0">
            <a:spAutoFit/>
          </a:bodyPr>
          <a:lstStyle/>
          <a:p>
            <a:pPr algn="r"/>
            <a:r>
              <a:rPr lang="en-US" sz="1000" dirty="0" smtClean="0"/>
              <a:t>Photo from: USGS website</a:t>
            </a:r>
            <a:endParaRPr lang="en-US" sz="1000" dirty="0"/>
          </a:p>
        </p:txBody>
      </p:sp>
    </p:spTree>
    <p:extLst>
      <p:ext uri="{BB962C8B-B14F-4D97-AF65-F5344CB8AC3E}">
        <p14:creationId xmlns:p14="http://schemas.microsoft.com/office/powerpoint/2010/main" val="151297828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523" y="1530221"/>
            <a:ext cx="3008313" cy="614006"/>
          </a:xfrm>
        </p:spPr>
        <p:txBody>
          <a:bodyPr/>
          <a:lstStyle/>
          <a:p>
            <a:r>
              <a:rPr lang="en-US" dirty="0" smtClean="0"/>
              <a:t>Chemistry</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40605" y="3117850"/>
            <a:ext cx="3322320" cy="2768600"/>
          </a:xfrm>
        </p:spPr>
      </p:pic>
      <p:sp>
        <p:nvSpPr>
          <p:cNvPr id="4" name="Text Placeholder 3"/>
          <p:cNvSpPr>
            <a:spLocks noGrp="1"/>
          </p:cNvSpPr>
          <p:nvPr>
            <p:ph type="body" sz="half" idx="2"/>
          </p:nvPr>
        </p:nvSpPr>
        <p:spPr>
          <a:xfrm>
            <a:off x="475862" y="2108718"/>
            <a:ext cx="4991488" cy="1987032"/>
          </a:xfrm>
        </p:spPr>
        <p:txBody>
          <a:bodyPr/>
          <a:lstStyle/>
          <a:p>
            <a:pPr marL="285750" indent="-285750">
              <a:buFont typeface="Arial" pitchFamily="34" charset="0"/>
              <a:buChar char="•"/>
            </a:pPr>
            <a:r>
              <a:rPr lang="en-US" dirty="0" smtClean="0"/>
              <a:t>Conduct a water test</a:t>
            </a:r>
          </a:p>
          <a:p>
            <a:pPr marL="285750" indent="-285750">
              <a:buFont typeface="Arial" pitchFamily="34" charset="0"/>
              <a:buChar char="•"/>
            </a:pPr>
            <a:r>
              <a:rPr lang="en-US" dirty="0" smtClean="0"/>
              <a:t>Be able to read a local water report</a:t>
            </a:r>
          </a:p>
          <a:p>
            <a:pPr marL="285750" indent="-285750">
              <a:buFont typeface="Arial" pitchFamily="34" charset="0"/>
              <a:buChar char="•"/>
            </a:pPr>
            <a:r>
              <a:rPr lang="en-US" dirty="0" smtClean="0"/>
              <a:t>Know which chemicals are hazardous (OSHA.gov)</a:t>
            </a:r>
          </a:p>
          <a:p>
            <a:pPr marL="285750" indent="-285750">
              <a:buFont typeface="Arial" pitchFamily="34" charset="0"/>
              <a:buChar char="•"/>
            </a:pPr>
            <a:r>
              <a:rPr lang="en-US" dirty="0" err="1"/>
              <a:t>FracFocus</a:t>
            </a:r>
            <a:r>
              <a:rPr lang="en-US" dirty="0"/>
              <a:t> (Chemical Disclosure Registry)</a:t>
            </a:r>
          </a:p>
          <a:p>
            <a:pPr marL="285750" indent="-285750">
              <a:buFont typeface="Arial" pitchFamily="34" charset="0"/>
              <a:buChar char="•"/>
            </a:pPr>
            <a:endParaRPr lang="en-US" dirty="0" smtClean="0"/>
          </a:p>
          <a:p>
            <a:pPr marL="285750" indent="-285750">
              <a:buFont typeface="Arial" pitchFamily="34" charset="0"/>
              <a:buChar char="•"/>
            </a:pPr>
            <a:r>
              <a:rPr lang="en-US" dirty="0" smtClean="0"/>
              <a:t>Formation of natural gas </a:t>
            </a:r>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pPr marL="742950" lvl="1" indent="-285750">
              <a:buFont typeface="Arial" pitchFamily="34" charset="0"/>
              <a:buChar char="•"/>
            </a:pPr>
            <a:endParaRPr lang="en-US" dirty="0" smtClean="0"/>
          </a:p>
          <a:p>
            <a:pPr marL="742950" lvl="1" indent="-285750">
              <a:buFont typeface="Arial" pitchFamily="34" charset="0"/>
              <a:buChar char="•"/>
            </a:pPr>
            <a:endParaRPr lang="en-US" dirty="0" smtClean="0"/>
          </a:p>
          <a:p>
            <a:pPr marL="285750" indent="-285750">
              <a:buFont typeface="Arial" pitchFamily="34" charset="0"/>
              <a:buChar char="•"/>
            </a:pPr>
            <a:endParaRPr lang="en-US" dirty="0" smtClean="0"/>
          </a:p>
          <a:p>
            <a:endParaRPr lang="en-US" dirty="0" smtClean="0"/>
          </a:p>
          <a:p>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950" y="4057650"/>
            <a:ext cx="2679000" cy="2298872"/>
          </a:xfrm>
          <a:prstGeom prst="rect">
            <a:avLst/>
          </a:prstGeom>
        </p:spPr>
      </p:pic>
      <p:sp>
        <p:nvSpPr>
          <p:cNvPr id="7" name="TextBox 6"/>
          <p:cNvSpPr txBox="1"/>
          <p:nvPr/>
        </p:nvSpPr>
        <p:spPr>
          <a:xfrm>
            <a:off x="444150" y="6350345"/>
            <a:ext cx="3746850" cy="307777"/>
          </a:xfrm>
          <a:prstGeom prst="rect">
            <a:avLst/>
          </a:prstGeom>
          <a:noFill/>
        </p:spPr>
        <p:txBody>
          <a:bodyPr wrap="square" rtlCol="0">
            <a:spAutoFit/>
          </a:bodyPr>
          <a:lstStyle/>
          <a:p>
            <a:r>
              <a:rPr lang="en-US" sz="1400" dirty="0" smtClean="0"/>
              <a:t>Photo from peeri.org</a:t>
            </a:r>
            <a:endParaRPr lang="en-US" sz="1400" dirty="0"/>
          </a:p>
        </p:txBody>
      </p:sp>
      <p:sp>
        <p:nvSpPr>
          <p:cNvPr id="9" name="TextBox 8"/>
          <p:cNvSpPr txBox="1"/>
          <p:nvPr/>
        </p:nvSpPr>
        <p:spPr>
          <a:xfrm>
            <a:off x="3955350" y="5824950"/>
            <a:ext cx="4731450" cy="523220"/>
          </a:xfrm>
          <a:prstGeom prst="rect">
            <a:avLst/>
          </a:prstGeom>
          <a:noFill/>
        </p:spPr>
        <p:txBody>
          <a:bodyPr wrap="square" rtlCol="0">
            <a:spAutoFit/>
          </a:bodyPr>
          <a:lstStyle/>
          <a:p>
            <a:pPr algn="l"/>
            <a:r>
              <a:rPr lang="en-US" sz="1400" dirty="0"/>
              <a:t>Photo from: http://www2.fiu.edu/~ehs/chemical_safety/icep.html</a:t>
            </a:r>
          </a:p>
        </p:txBody>
      </p:sp>
    </p:spTree>
    <p:extLst>
      <p:ext uri="{BB962C8B-B14F-4D97-AF65-F5344CB8AC3E}">
        <p14:creationId xmlns:p14="http://schemas.microsoft.com/office/powerpoint/2010/main" val="312691951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539" y="1523352"/>
            <a:ext cx="3008313" cy="566705"/>
          </a:xfrm>
        </p:spPr>
        <p:txBody>
          <a:bodyPr/>
          <a:lstStyle/>
          <a:p>
            <a:r>
              <a:rPr lang="en-US" dirty="0" smtClean="0"/>
              <a:t>Geology</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0099" y="3736179"/>
            <a:ext cx="2245483" cy="3009903"/>
          </a:xfrm>
        </p:spPr>
      </p:pic>
      <p:sp>
        <p:nvSpPr>
          <p:cNvPr id="4" name="Text Placeholder 3"/>
          <p:cNvSpPr>
            <a:spLocks noGrp="1"/>
          </p:cNvSpPr>
          <p:nvPr>
            <p:ph type="body" sz="half" idx="2"/>
          </p:nvPr>
        </p:nvSpPr>
        <p:spPr>
          <a:xfrm>
            <a:off x="531845" y="2164703"/>
            <a:ext cx="3944905" cy="1854848"/>
          </a:xfrm>
        </p:spPr>
        <p:txBody>
          <a:bodyPr/>
          <a:lstStyle/>
          <a:p>
            <a:pPr marL="285750" indent="-285750">
              <a:buFont typeface="Arial" pitchFamily="34" charset="0"/>
              <a:buChar char="•"/>
            </a:pPr>
            <a:r>
              <a:rPr lang="en-US" dirty="0" smtClean="0"/>
              <a:t>Geologic Time Scale, (Eon, Era)</a:t>
            </a:r>
          </a:p>
          <a:p>
            <a:pPr marL="285750" indent="-285750">
              <a:buFont typeface="Arial" pitchFamily="34" charset="0"/>
              <a:buChar char="•"/>
            </a:pPr>
            <a:r>
              <a:rPr lang="en-US" dirty="0" smtClean="0"/>
              <a:t>Wet Gas vs. Dry Gas</a:t>
            </a:r>
          </a:p>
          <a:p>
            <a:pPr marL="285750" indent="-285750">
              <a:buFont typeface="Arial" pitchFamily="34" charset="0"/>
              <a:buChar char="•"/>
            </a:pPr>
            <a:r>
              <a:rPr lang="en-US" dirty="0" smtClean="0"/>
              <a:t>Mineralogy</a:t>
            </a:r>
          </a:p>
          <a:p>
            <a:pPr marL="285750" indent="-285750">
              <a:buFont typeface="Arial" pitchFamily="34" charset="0"/>
              <a:buChar char="•"/>
            </a:pPr>
            <a:r>
              <a:rPr lang="en-US" dirty="0" smtClean="0"/>
              <a:t>Fault Lines </a:t>
            </a:r>
          </a:p>
          <a:p>
            <a:pPr marL="285750" indent="-285750">
              <a:buFont typeface="Arial" pitchFamily="34" charset="0"/>
              <a:buChar char="•"/>
            </a:pPr>
            <a:endParaRPr lang="en-US" dirty="0" smtClean="0"/>
          </a:p>
          <a:p>
            <a:pPr marL="285750" indent="-285750">
              <a:buFont typeface="Arial" pitchFamily="34" charset="0"/>
              <a:buChar char="•"/>
            </a:pPr>
            <a:r>
              <a:rPr lang="en-US" dirty="0" smtClean="0"/>
              <a:t>Agency: United </a:t>
            </a:r>
            <a:r>
              <a:rPr lang="en-US" dirty="0"/>
              <a:t>States Geological </a:t>
            </a:r>
            <a:r>
              <a:rPr lang="en-US" dirty="0" smtClean="0"/>
              <a:t>Survey </a:t>
            </a:r>
          </a:p>
          <a:p>
            <a:endParaRPr lang="en-US" dirty="0" smtClean="0"/>
          </a:p>
          <a:p>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2784" y="4057650"/>
            <a:ext cx="3391808" cy="244316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5493" y="1600200"/>
            <a:ext cx="2078081" cy="2252662"/>
          </a:xfrm>
          <a:prstGeom prst="rect">
            <a:avLst/>
          </a:prstGeom>
        </p:spPr>
      </p:pic>
    </p:spTree>
    <p:extLst>
      <p:ext uri="{BB962C8B-B14F-4D97-AF65-F5344CB8AC3E}">
        <p14:creationId xmlns:p14="http://schemas.microsoft.com/office/powerpoint/2010/main" val="81299466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523" y="1530221"/>
            <a:ext cx="3008313" cy="614006"/>
          </a:xfrm>
        </p:spPr>
        <p:txBody>
          <a:bodyPr/>
          <a:lstStyle/>
          <a:p>
            <a:r>
              <a:rPr lang="en-US" dirty="0" smtClean="0"/>
              <a:t>Political Science</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73675" y="1731963"/>
            <a:ext cx="2857500" cy="2857500"/>
          </a:xfrm>
        </p:spPr>
      </p:pic>
      <p:sp>
        <p:nvSpPr>
          <p:cNvPr id="4" name="Text Placeholder 3"/>
          <p:cNvSpPr>
            <a:spLocks noGrp="1"/>
          </p:cNvSpPr>
          <p:nvPr>
            <p:ph type="body" sz="half" idx="2"/>
          </p:nvPr>
        </p:nvSpPr>
        <p:spPr>
          <a:xfrm>
            <a:off x="475862" y="2310938"/>
            <a:ext cx="3008313" cy="3889870"/>
          </a:xfrm>
        </p:spPr>
        <p:txBody>
          <a:bodyPr/>
          <a:lstStyle/>
          <a:p>
            <a:pPr marL="285750" indent="-285750">
              <a:buFont typeface="Arial" pitchFamily="34" charset="0"/>
              <a:buChar char="•"/>
            </a:pPr>
            <a:r>
              <a:rPr lang="en-US" dirty="0" smtClean="0"/>
              <a:t>Safe Drinking Water Act</a:t>
            </a:r>
          </a:p>
          <a:p>
            <a:pPr marL="285750" indent="-285750">
              <a:buFont typeface="Arial" pitchFamily="34" charset="0"/>
              <a:buChar char="•"/>
            </a:pPr>
            <a:r>
              <a:rPr lang="en-US" dirty="0" smtClean="0"/>
              <a:t>Clean Air Act</a:t>
            </a:r>
          </a:p>
          <a:p>
            <a:pPr marL="285750" indent="-285750">
              <a:buFont typeface="Arial" pitchFamily="34" charset="0"/>
              <a:buChar char="•"/>
            </a:pPr>
            <a:r>
              <a:rPr lang="en-US" dirty="0" smtClean="0"/>
              <a:t>Natural Gas Policy Act</a:t>
            </a:r>
          </a:p>
          <a:p>
            <a:pPr marL="285750" indent="-285750">
              <a:buFont typeface="Arial" pitchFamily="34" charset="0"/>
              <a:buChar char="•"/>
            </a:pPr>
            <a:r>
              <a:rPr lang="en-US" dirty="0" smtClean="0"/>
              <a:t>FRAC Act</a:t>
            </a:r>
          </a:p>
          <a:p>
            <a:pPr marL="285750" indent="-285750">
              <a:buFont typeface="Arial" pitchFamily="34" charset="0"/>
              <a:buChar char="•"/>
            </a:pPr>
            <a:r>
              <a:rPr lang="en-US" dirty="0" smtClean="0"/>
              <a:t>NAT GAS act</a:t>
            </a:r>
          </a:p>
          <a:p>
            <a:pPr marL="285750" indent="-285750">
              <a:buFont typeface="Arial" pitchFamily="34" charset="0"/>
              <a:buChar char="•"/>
            </a:pPr>
            <a:endParaRPr lang="en-US" dirty="0"/>
          </a:p>
          <a:p>
            <a:pPr marL="285750" indent="-285750">
              <a:buFont typeface="Arial" pitchFamily="34" charset="0"/>
              <a:buChar char="•"/>
            </a:pPr>
            <a:r>
              <a:rPr lang="en-US" dirty="0" smtClean="0"/>
              <a:t>Agency: PA </a:t>
            </a:r>
            <a:r>
              <a:rPr lang="en-US" dirty="0"/>
              <a:t>Government </a:t>
            </a:r>
            <a:r>
              <a:rPr lang="en-US" dirty="0" smtClean="0"/>
              <a:t> </a:t>
            </a:r>
            <a:r>
              <a:rPr lang="en-US" dirty="0">
                <a:hlinkClick r:id="rId4"/>
              </a:rPr>
              <a:t>http://</a:t>
            </a:r>
            <a:r>
              <a:rPr lang="en-US" dirty="0" smtClean="0">
                <a:hlinkClick r:id="rId4"/>
              </a:rPr>
              <a:t>www.state.pa.us/</a:t>
            </a:r>
            <a:r>
              <a:rPr lang="en-US" dirty="0" smtClean="0"/>
              <a:t> </a:t>
            </a:r>
          </a:p>
        </p:txBody>
      </p:sp>
      <p:sp>
        <p:nvSpPr>
          <p:cNvPr id="6" name="TextBox 5"/>
          <p:cNvSpPr txBox="1"/>
          <p:nvPr/>
        </p:nvSpPr>
        <p:spPr>
          <a:xfrm>
            <a:off x="5772150" y="4705350"/>
            <a:ext cx="2514600" cy="523220"/>
          </a:xfrm>
          <a:prstGeom prst="rect">
            <a:avLst/>
          </a:prstGeom>
          <a:noFill/>
        </p:spPr>
        <p:txBody>
          <a:bodyPr wrap="square" rtlCol="0">
            <a:spAutoFit/>
          </a:bodyPr>
          <a:lstStyle/>
          <a:p>
            <a:r>
              <a:rPr lang="en-US" sz="1400" dirty="0"/>
              <a:t>Picture from: http</a:t>
            </a:r>
            <a:r>
              <a:rPr lang="en-US" sz="1400" dirty="0" smtClean="0"/>
              <a:t>://washington.edu</a:t>
            </a:r>
            <a:r>
              <a:rPr lang="en-US" sz="1400" dirty="0"/>
              <a:t>/</a:t>
            </a:r>
          </a:p>
        </p:txBody>
      </p:sp>
    </p:spTree>
    <p:extLst>
      <p:ext uri="{BB962C8B-B14F-4D97-AF65-F5344CB8AC3E}">
        <p14:creationId xmlns:p14="http://schemas.microsoft.com/office/powerpoint/2010/main" val="312691951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ULS PowerPointBuildings">
  <a:themeElements>
    <a:clrScheme name="Default Design 9">
      <a:dk1>
        <a:srgbClr val="000000"/>
      </a:dk1>
      <a:lt1>
        <a:srgbClr val="FFFFFF"/>
      </a:lt1>
      <a:dk2>
        <a:srgbClr val="000000"/>
      </a:dk2>
      <a:lt2>
        <a:srgbClr val="808080"/>
      </a:lt2>
      <a:accent1>
        <a:srgbClr val="DEDECE"/>
      </a:accent1>
      <a:accent2>
        <a:srgbClr val="587E9E"/>
      </a:accent2>
      <a:accent3>
        <a:srgbClr val="FFFFFF"/>
      </a:accent3>
      <a:accent4>
        <a:srgbClr val="000000"/>
      </a:accent4>
      <a:accent5>
        <a:srgbClr val="ECECE3"/>
      </a:accent5>
      <a:accent6>
        <a:srgbClr val="4F728F"/>
      </a:accent6>
      <a:hlink>
        <a:srgbClr val="8D1C32"/>
      </a:hlink>
      <a:folHlink>
        <a:srgbClr val="969696"/>
      </a:folHlink>
    </a:clrScheme>
    <a:fontScheme name="Default Design">
      <a:majorFont>
        <a:latin typeface="Arial"/>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1" i="0" u="none" strike="noStrike" cap="none" normalizeH="0" baseline="0" smtClean="0">
            <a:ln>
              <a:noFill/>
            </a:ln>
            <a:solidFill>
              <a:srgbClr val="0000CC"/>
            </a:solidFill>
            <a:effectLst/>
            <a:latin typeface="Arial" charset="0"/>
            <a:cs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1" i="0" u="none" strike="noStrike" cap="none" normalizeH="0" baseline="0" smtClean="0">
            <a:ln>
              <a:noFill/>
            </a:ln>
            <a:solidFill>
              <a:srgbClr val="0000CC"/>
            </a:solidFill>
            <a:effectLst/>
            <a:latin typeface="Arial" charset="0"/>
            <a:cs typeface="Times New Roman"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B6B690"/>
        </a:accent1>
        <a:accent2>
          <a:srgbClr val="587E9E"/>
        </a:accent2>
        <a:accent3>
          <a:srgbClr val="FFFFFF"/>
        </a:accent3>
        <a:accent4>
          <a:srgbClr val="000000"/>
        </a:accent4>
        <a:accent5>
          <a:srgbClr val="D7D7C6"/>
        </a:accent5>
        <a:accent6>
          <a:srgbClr val="4F728F"/>
        </a:accent6>
        <a:hlink>
          <a:srgbClr val="8D1C32"/>
        </a:hlink>
        <a:folHlink>
          <a:srgbClr val="969696"/>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DEDECE"/>
        </a:accent1>
        <a:accent2>
          <a:srgbClr val="587E9E"/>
        </a:accent2>
        <a:accent3>
          <a:srgbClr val="FFFFFF"/>
        </a:accent3>
        <a:accent4>
          <a:srgbClr val="000000"/>
        </a:accent4>
        <a:accent5>
          <a:srgbClr val="ECECE3"/>
        </a:accent5>
        <a:accent6>
          <a:srgbClr val="4F728F"/>
        </a:accent6>
        <a:hlink>
          <a:srgbClr val="8D1C3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ULS PowerPointBuildings</Template>
  <TotalTime>1539</TotalTime>
  <Words>1647</Words>
  <Application>Microsoft Office PowerPoint</Application>
  <PresentationFormat>On-screen Show (4:3)</PresentationFormat>
  <Paragraphs>185</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ULS PowerPointBuildings</vt:lpstr>
      <vt:lpstr>The Fundamental Building Blocks Necessary to Educate Future Decision Makers in Marcellus &amp; Utica Shale Gas</vt:lpstr>
      <vt:lpstr>PowerPoint Presentation</vt:lpstr>
      <vt:lpstr>Hydraulic Fracturing, Hydrofracking Fracking</vt:lpstr>
      <vt:lpstr>Marcellus &amp; Utica Shale</vt:lpstr>
      <vt:lpstr>PowerPoint Presentation</vt:lpstr>
      <vt:lpstr>Hydrogeology</vt:lpstr>
      <vt:lpstr>Chemistry</vt:lpstr>
      <vt:lpstr>Geology</vt:lpstr>
      <vt:lpstr>Political Science</vt:lpstr>
      <vt:lpstr>Environmental Science</vt:lpstr>
      <vt:lpstr>PowerPoint Presentation</vt:lpstr>
      <vt:lpstr>PowerPoint Presentation</vt:lpstr>
      <vt:lpstr>THE END</vt:lpstr>
    </vt:vector>
  </TitlesOfParts>
  <Company>University of Pittsburgh Library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Kimbery M. Bailey</dc:creator>
  <cp:lastModifiedBy>Bailey, Kim</cp:lastModifiedBy>
  <cp:revision>56</cp:revision>
  <cp:lastPrinted>2013-04-10T01:29:56Z</cp:lastPrinted>
  <dcterms:created xsi:type="dcterms:W3CDTF">2011-04-06T17:11:36Z</dcterms:created>
  <dcterms:modified xsi:type="dcterms:W3CDTF">2013-04-10T01:29:57Z</dcterms:modified>
</cp:coreProperties>
</file>