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Proxima Nova"/>
      <p:regular r:id="rId15"/>
      <p:bold r:id="rId16"/>
      <p:italic r:id="rId17"/>
      <p:boldItalic r:id="rId18"/>
    </p:embeddedFont>
    <p:embeddedFont>
      <p:font typeface="Lato"/>
      <p:regular r:id="rId19"/>
      <p:bold r:id="rId20"/>
      <p:italic r:id="rId21"/>
      <p:boldItalic r:id="rId22"/>
    </p:embeddedFont>
    <p:embeddedFont>
      <p:font typeface="Montserrat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bold.fntdata"/><Relationship Id="rId22" Type="http://schemas.openxmlformats.org/officeDocument/2006/relationships/font" Target="fonts/Lato-boldItalic.fntdata"/><Relationship Id="rId21" Type="http://schemas.openxmlformats.org/officeDocument/2006/relationships/font" Target="fonts/Lato-italic.fntdata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font" Target="fonts/ProximaNova-regular.fntdata"/><Relationship Id="rId14" Type="http://schemas.openxmlformats.org/officeDocument/2006/relationships/slide" Target="slides/slide9.xml"/><Relationship Id="rId17" Type="http://schemas.openxmlformats.org/officeDocument/2006/relationships/font" Target="fonts/ProximaNova-italic.fntdata"/><Relationship Id="rId16" Type="http://schemas.openxmlformats.org/officeDocument/2006/relationships/font" Target="fonts/ProximaNova-bold.fntdata"/><Relationship Id="rId19" Type="http://schemas.openxmlformats.org/officeDocument/2006/relationships/font" Target="fonts/Lato-regular.fntdata"/><Relationship Id="rId18" Type="http://schemas.openxmlformats.org/officeDocument/2006/relationships/font" Target="fonts/ProximaNova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cc1db5528f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cc1db5528f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archives, how has your question changed/developed,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be0ed6a8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be0ed6a8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31735062156595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cedcdc61b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cedcdc61b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31735066367321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cd653852d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cd653852d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31735066367321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cedcdc61b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cedcdc61b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1854573463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cedcdc61b5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cedcdc61b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1854530534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cedcdc61b5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cedcdc61b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d4855b6f8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d4855b6f8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Relationship Id="rId4" Type="http://schemas.openxmlformats.org/officeDocument/2006/relationships/image" Target="../media/image3.jpg"/><Relationship Id="rId5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3073200" y="880825"/>
            <a:ext cx="5691600" cy="157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Tobacco Company Marketing: An Examination of Tobacco Use Among Pittsburgh Residents from 1950-1970</a:t>
            </a:r>
            <a:endParaRPr sz="2720"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3797700" y="2459735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Paras Chand</a:t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575" y="671900"/>
            <a:ext cx="1787826" cy="178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1737" y="3143175"/>
            <a:ext cx="3780526" cy="182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1297500" y="4963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Cigarette Marketing: Background</a:t>
            </a: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613" y="1280225"/>
            <a:ext cx="2583050" cy="129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3313" y="2668850"/>
            <a:ext cx="1979625" cy="19796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3533875" y="1228875"/>
            <a:ext cx="52803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➢"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34.2 million American adults smoking cigarettes in 2018 (CDC 2019).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➢"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The number of college students who smoke and vape has been steadily increasing in recent years. 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➢"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CDC proposes is that large tobacco companies spend billions of dollars each year on marketing for cigarettes (CDC 2019). 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3513325" y="3109800"/>
            <a:ext cx="5321400" cy="14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Project</a:t>
            </a:r>
            <a:endParaRPr sz="1100" u="sng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Content analysis of tobacco advertisements within the </a:t>
            </a:r>
            <a:r>
              <a:rPr i="1"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Pitt News </a:t>
            </a: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and </a:t>
            </a:r>
            <a:r>
              <a:rPr i="1"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Pittsburgh Post-Gazette</a:t>
            </a: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from 1950-1970</a:t>
            </a:r>
            <a:b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specific marketing strategies have these corporations utilized to mobilize a regular consumer base population within Pittsburgh?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240425" y="2446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“Chesterfield Star Team”</a:t>
            </a:r>
            <a:endParaRPr sz="3000"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2650" y="597949"/>
            <a:ext cx="3837000" cy="3675202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547625" y="1971450"/>
            <a:ext cx="3430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Image from the </a:t>
            </a:r>
            <a:r>
              <a:rPr i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Pitt News vol. 44, no.5, 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depicting an advertisement from the tobacco 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company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Chesterfield distributed on October 6, 1950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299700" y="414925"/>
            <a:ext cx="4045200" cy="114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</a:t>
            </a:r>
            <a:r>
              <a:rPr lang="en" sz="2611"/>
              <a:t>Pittsburgh-Penn State Game Contest”</a:t>
            </a:r>
            <a:endParaRPr sz="2611"/>
          </a:p>
        </p:txBody>
      </p:sp>
      <p:sp>
        <p:nvSpPr>
          <p:cNvPr id="84" name="Google Shape;84;p16"/>
          <p:cNvSpPr txBox="1"/>
          <p:nvPr/>
        </p:nvSpPr>
        <p:spPr>
          <a:xfrm>
            <a:off x="521800" y="1673425"/>
            <a:ext cx="3430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Image from t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</a:t>
            </a:r>
            <a:r>
              <a:rPr i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Pitt news. vol. 55, no. 18, 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depicting an advertisement from the tobacco companies Chesterfield, L&amp;M and Oasis distributed on November 7, 1950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8650" y="278137"/>
            <a:ext cx="3555574" cy="415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299700" y="414925"/>
            <a:ext cx="4045200" cy="114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</a:t>
            </a:r>
            <a:r>
              <a:rPr lang="en" sz="2611"/>
              <a:t>Pittsburgh-Penn State Game Contest”</a:t>
            </a:r>
            <a:endParaRPr sz="2611"/>
          </a:p>
        </p:txBody>
      </p:sp>
      <p:sp>
        <p:nvSpPr>
          <p:cNvPr id="91" name="Google Shape;91;p17"/>
          <p:cNvSpPr txBox="1"/>
          <p:nvPr/>
        </p:nvSpPr>
        <p:spPr>
          <a:xfrm>
            <a:off x="521800" y="1673425"/>
            <a:ext cx="3430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Image from </a:t>
            </a:r>
            <a:r>
              <a:rPr i="1" lang="en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The Pitt News. vol 43, no. 29</a:t>
            </a:r>
            <a:r>
              <a:rPr lang="en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depicting a cigarette cartoon from the popular tobacco company Philip Morris on January 24, 1950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6400" y="152400"/>
            <a:ext cx="283037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286025" y="309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“More Doctors smoke Camels”</a:t>
            </a:r>
            <a:endParaRPr sz="2900"/>
          </a:p>
        </p:txBody>
      </p:sp>
      <p:sp>
        <p:nvSpPr>
          <p:cNvPr id="98" name="Google Shape;98;p18"/>
          <p:cNvSpPr txBox="1"/>
          <p:nvPr/>
        </p:nvSpPr>
        <p:spPr>
          <a:xfrm>
            <a:off x="554550" y="1869300"/>
            <a:ext cx="3430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Image from the</a:t>
            </a:r>
            <a:r>
              <a:rPr i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Pittsburgh Post-Gazette vol. 25, issue 304, 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depicting an advertisement from the tobacco company Camel distributed on July 21, 1952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4250" y="256952"/>
            <a:ext cx="3340775" cy="415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279175" y="1593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80"/>
              <a:t>“Camel’s Lead in Popularity Greatest in 25 Years”</a:t>
            </a:r>
            <a:endParaRPr sz="2280"/>
          </a:p>
        </p:txBody>
      </p:sp>
      <p:sp>
        <p:nvSpPr>
          <p:cNvPr id="105" name="Google Shape;105;p19"/>
          <p:cNvSpPr txBox="1"/>
          <p:nvPr/>
        </p:nvSpPr>
        <p:spPr>
          <a:xfrm>
            <a:off x="542775" y="1668925"/>
            <a:ext cx="3430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Image from the</a:t>
            </a:r>
            <a:r>
              <a:rPr i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Pittsburgh Post-Gazette vol. 24, issue 173, 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depicting an advertisement from the tobacco company Camel distributed on April 9, 1951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2625" y="316200"/>
            <a:ext cx="3313125" cy="412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1312525" y="1430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Impact of Cigarette Marketing on Youth</a:t>
            </a:r>
            <a:r>
              <a:rPr lang="en">
                <a:solidFill>
                  <a:srgbClr val="FFFFFF"/>
                </a:solidFill>
              </a:rPr>
              <a:t> </a:t>
            </a:r>
            <a:r>
              <a:rPr lang="en"/>
              <a:t>Populations Today</a:t>
            </a:r>
            <a:endParaRPr/>
          </a:p>
        </p:txBody>
      </p:sp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3802125" y="1455350"/>
            <a:ext cx="4768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en"/>
              <a:t>Emphasizes Big Tobacco’s influence on the consumer market today with the current vaping epidemic </a:t>
            </a:r>
            <a:br>
              <a:rPr lang="en"/>
            </a:b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en"/>
              <a:t>Represents the goals and endeavors of not only tobacco companies to target and involved youth to increase consumer sales and profit </a:t>
            </a:r>
            <a:br>
              <a:rPr lang="en"/>
            </a:b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en"/>
              <a:t>Smoking was considered not only an </a:t>
            </a:r>
            <a:r>
              <a:rPr lang="en"/>
              <a:t>accepted</a:t>
            </a:r>
            <a:r>
              <a:rPr lang="en"/>
              <a:t> </a:t>
            </a:r>
            <a:r>
              <a:rPr lang="en"/>
              <a:t>culture</a:t>
            </a:r>
            <a:r>
              <a:rPr lang="en"/>
              <a:t> among Pittsburgh residents and youth, but an expectation to conform to society’s standards</a:t>
            </a:r>
            <a:endParaRPr/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300" y="811753"/>
            <a:ext cx="2824050" cy="1496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288" y="2596149"/>
            <a:ext cx="2657375" cy="177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510450" y="1234075"/>
            <a:ext cx="8123100" cy="160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Paras Chand, University of Pittsburgh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pac127@pitt.edu</a:t>
            </a:r>
            <a:endParaRPr sz="2200"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450" y="3218350"/>
            <a:ext cx="2892902" cy="163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2343" y="3149138"/>
            <a:ext cx="2135656" cy="177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6999" y="3163975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