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320" r:id="rId3"/>
    <p:sldId id="336" r:id="rId4"/>
    <p:sldId id="338" r:id="rId5"/>
    <p:sldId id="339" r:id="rId6"/>
    <p:sldId id="343" r:id="rId7"/>
    <p:sldId id="297" r:id="rId8"/>
    <p:sldId id="296" r:id="rId9"/>
    <p:sldId id="319" r:id="rId10"/>
    <p:sldId id="306" r:id="rId11"/>
    <p:sldId id="307" r:id="rId12"/>
    <p:sldId id="316" r:id="rId13"/>
    <p:sldId id="309" r:id="rId14"/>
    <p:sldId id="345" r:id="rId15"/>
    <p:sldId id="342" r:id="rId16"/>
    <p:sldId id="304" r:id="rId17"/>
    <p:sldId id="305" r:id="rId18"/>
    <p:sldId id="260" r:id="rId19"/>
    <p:sldId id="329" r:id="rId20"/>
    <p:sldId id="34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9CC"/>
    <a:srgbClr val="3FADFF"/>
    <a:srgbClr val="BA8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78" autoAdjust="0"/>
    <p:restoredTop sz="64051" autoAdjust="0"/>
  </p:normalViewPr>
  <p:slideViewPr>
    <p:cSldViewPr snapToGrid="0">
      <p:cViewPr varScale="1">
        <p:scale>
          <a:sx n="57" d="100"/>
          <a:sy n="57" d="100"/>
        </p:scale>
        <p:origin x="2096" y="176"/>
      </p:cViewPr>
      <p:guideLst/>
    </p:cSldViewPr>
  </p:slideViewPr>
  <p:outlineViewPr>
    <p:cViewPr>
      <p:scale>
        <a:sx n="33" d="100"/>
        <a:sy n="33" d="100"/>
      </p:scale>
      <p:origin x="0" y="0"/>
    </p:cViewPr>
  </p:outlineViewPr>
  <p:notesTextViewPr>
    <p:cViewPr>
      <p:scale>
        <a:sx n="128" d="100"/>
        <a:sy n="128" d="100"/>
      </p:scale>
      <p:origin x="0" y="0"/>
    </p:cViewPr>
  </p:notesTextViewPr>
  <p:sorterViewPr>
    <p:cViewPr>
      <p:scale>
        <a:sx n="100" d="100"/>
        <a:sy n="100" d="100"/>
      </p:scale>
      <p:origin x="0" y="0"/>
    </p:cViewPr>
  </p:sorterViewPr>
  <p:notesViewPr>
    <p:cSldViewPr snapToGrid="0">
      <p:cViewPr varScale="1">
        <p:scale>
          <a:sx n="88" d="100"/>
          <a:sy n="88" d="100"/>
        </p:scale>
        <p:origin x="382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B0A730-1A47-4E6C-9DE0-822B088C1580}" type="datetimeFigureOut">
              <a:rPr lang="en-US" smtClean="0"/>
              <a:t>2/25/20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95F0C3-0DFD-4EB4-BF39-DA518F5A1277}" type="slidenum">
              <a:rPr lang="en-US" smtClean="0"/>
              <a:t>‹#›</a:t>
            </a:fld>
            <a:endParaRPr lang="en-US" dirty="0"/>
          </a:p>
        </p:txBody>
      </p:sp>
    </p:spTree>
    <p:extLst>
      <p:ext uri="{BB962C8B-B14F-4D97-AF65-F5344CB8AC3E}">
        <p14:creationId xmlns:p14="http://schemas.microsoft.com/office/powerpoint/2010/main" val="30669902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87D8B4-4785-4E10-AF85-A3A511CA5121}" type="datetimeFigureOut">
              <a:rPr lang="en-US" smtClean="0"/>
              <a:t>2/25/20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326F38-D9B0-40CF-BC2C-854086839954}" type="slidenum">
              <a:rPr lang="en-US" smtClean="0"/>
              <a:t>‹#›</a:t>
            </a:fld>
            <a:endParaRPr lang="en-US" dirty="0"/>
          </a:p>
        </p:txBody>
      </p:sp>
    </p:spTree>
    <p:extLst>
      <p:ext uri="{BB962C8B-B14F-4D97-AF65-F5344CB8AC3E}">
        <p14:creationId xmlns:p14="http://schemas.microsoft.com/office/powerpoint/2010/main" val="2220152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Shape 28"/>
          <p:cNvSpPr txBox="1">
            <a:spLocks noGrp="1"/>
          </p:cNvSpPr>
          <p:nvPr>
            <p:ph type="sldNum" idx="12"/>
          </p:nvPr>
        </p:nvSpPr>
        <p:spPr>
          <a:xfrm>
            <a:off x="4143587" y="9119474"/>
            <a:ext cx="3169919" cy="480060"/>
          </a:xfrm>
          <a:prstGeom prst="rect">
            <a:avLst/>
          </a:prstGeom>
          <a:noFill/>
          <a:ln>
            <a:noFill/>
          </a:ln>
        </p:spPr>
        <p:txBody>
          <a:bodyPr lIns="96645" tIns="48309" rIns="96645" bIns="48309" anchor="b" anchorCtr="0">
            <a:noAutofit/>
          </a:bodyPr>
          <a:lstStyle/>
          <a:p>
            <a:pPr>
              <a:buSzPct val="25000"/>
            </a:pPr>
            <a:fld id="{00000000-1234-1234-1234-123412341234}" type="slidenum">
              <a:rPr lang="en-US"/>
              <a:pPr>
                <a:buSzPct val="25000"/>
              </a:pPr>
              <a:t>1</a:t>
            </a:fld>
            <a:endParaRPr lang="en-US" dirty="0"/>
          </a:p>
        </p:txBody>
      </p:sp>
      <p:sp>
        <p:nvSpPr>
          <p:cNvPr id="29" name="Shape 29"/>
          <p:cNvSpPr>
            <a:spLocks noGrp="1" noRot="1" noChangeAspect="1"/>
          </p:cNvSpPr>
          <p:nvPr>
            <p:ph type="sldImg" idx="2"/>
          </p:nvPr>
        </p:nvSpPr>
        <p:spPr>
          <a:xfrm>
            <a:off x="482600" y="733425"/>
            <a:ext cx="6353175" cy="3573463"/>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30" name="Shape 30"/>
          <p:cNvSpPr txBox="1">
            <a:spLocks noGrp="1"/>
          </p:cNvSpPr>
          <p:nvPr>
            <p:ph type="body" idx="1"/>
          </p:nvPr>
        </p:nvSpPr>
        <p:spPr>
          <a:xfrm>
            <a:off x="973666" y="4560570"/>
            <a:ext cx="5367866" cy="4318873"/>
          </a:xfrm>
          <a:prstGeom prst="rect">
            <a:avLst/>
          </a:prstGeom>
          <a:noFill/>
          <a:ln>
            <a:noFill/>
          </a:ln>
        </p:spPr>
        <p:txBody>
          <a:bodyPr lIns="95615" tIns="46962" rIns="95615" bIns="46962" anchor="t" anchorCtr="0">
            <a:noAutofit/>
          </a:bodyPr>
          <a:lstStyle/>
          <a:p>
            <a:pPr marL="0" marR="0" indent="0" algn="l" defTabSz="985072" rtl="0" eaLnBrk="1" fontAlgn="auto" latinLnBrk="0" hangingPunct="1">
              <a:lnSpc>
                <a:spcPct val="100000"/>
              </a:lnSpc>
              <a:spcBef>
                <a:spcPct val="0"/>
              </a:spcBef>
              <a:spcAft>
                <a:spcPts val="0"/>
              </a:spcAft>
              <a:buClrTx/>
              <a:buSzTx/>
              <a:buFontTx/>
              <a:buNone/>
              <a:tabLst/>
              <a:defRPr/>
            </a:pPr>
            <a:r>
              <a:rPr lang="en-US" sz="1200" kern="1200" baseline="0" dirty="0">
                <a:solidFill>
                  <a:schemeClr val="tx1"/>
                </a:solidFill>
                <a:effectLst/>
                <a:latin typeface="+mn-lt"/>
                <a:ea typeface="+mn-ea"/>
                <a:cs typeface="+mn-cs"/>
              </a:rPr>
              <a:t>Thank you…</a:t>
            </a:r>
          </a:p>
          <a:p>
            <a:pPr marL="0" marR="0" indent="0" algn="l" defTabSz="985072" rtl="0" eaLnBrk="1" fontAlgn="auto" latinLnBrk="0" hangingPunct="1">
              <a:lnSpc>
                <a:spcPct val="100000"/>
              </a:lnSpc>
              <a:spcBef>
                <a:spcPct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85072" rtl="0" eaLnBrk="1" fontAlgn="auto" latinLnBrk="0" hangingPunct="1">
              <a:lnSpc>
                <a:spcPct val="100000"/>
              </a:lnSpc>
              <a:spcBef>
                <a:spcPct val="0"/>
              </a:spcBef>
              <a:spcAft>
                <a:spcPts val="0"/>
              </a:spcAft>
              <a:buClrTx/>
              <a:buSzTx/>
              <a:buFontTx/>
              <a:buNone/>
              <a:tabLst/>
              <a:defRPr/>
            </a:pPr>
            <a:r>
              <a:rPr lang="en-US" sz="1200" kern="1200" baseline="0" dirty="0">
                <a:solidFill>
                  <a:schemeClr val="tx1"/>
                </a:solidFill>
                <a:effectLst/>
                <a:latin typeface="+mn-lt"/>
                <a:ea typeface="+mn-ea"/>
                <a:cs typeface="+mn-cs"/>
              </a:rPr>
              <a:t>What means “effective science communication?” If overnight all scientists became rock-star communicators, </a:t>
            </a:r>
            <a:r>
              <a:rPr lang="en-US" sz="1200" i="1" kern="1200" baseline="0" dirty="0">
                <a:solidFill>
                  <a:schemeClr val="tx1"/>
                </a:solidFill>
                <a:effectLst/>
                <a:latin typeface="+mn-lt"/>
                <a:ea typeface="+mn-ea"/>
                <a:cs typeface="+mn-cs"/>
              </a:rPr>
              <a:t>how know? </a:t>
            </a:r>
            <a:r>
              <a:rPr lang="en-US" sz="1200" kern="1200" baseline="0" dirty="0">
                <a:solidFill>
                  <a:schemeClr val="tx1"/>
                </a:solidFill>
                <a:effectLst/>
                <a:latin typeface="+mn-lt"/>
                <a:ea typeface="+mn-ea"/>
                <a:cs typeface="+mn-cs"/>
              </a:rPr>
              <a:t>[Ideas to draw out: CONNECTION and ENGAGEMENT.  Recognize you.  familiar, “a fan,” Science news, want kids PhDs, research funding…}</a:t>
            </a:r>
          </a:p>
          <a:p>
            <a:pPr marL="0" marR="0" indent="0" algn="l" defTabSz="985072" rtl="0" eaLnBrk="1" fontAlgn="auto" latinLnBrk="0" hangingPunct="1">
              <a:lnSpc>
                <a:spcPct val="100000"/>
              </a:lnSpc>
              <a:spcBef>
                <a:spcPct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85072" rtl="0" eaLnBrk="1" fontAlgn="auto" latinLnBrk="0" hangingPunct="1">
              <a:lnSpc>
                <a:spcPct val="100000"/>
              </a:lnSpc>
              <a:spcBef>
                <a:spcPct val="0"/>
              </a:spcBef>
              <a:spcAft>
                <a:spcPts val="0"/>
              </a:spcAft>
              <a:buClrTx/>
              <a:buSzTx/>
              <a:buFontTx/>
              <a:buNone/>
              <a:tabLst/>
              <a:defRPr/>
            </a:pPr>
            <a:r>
              <a:rPr lang="en-US" sz="1200" kern="1200" baseline="0" dirty="0">
                <a:solidFill>
                  <a:schemeClr val="tx1"/>
                </a:solidFill>
                <a:effectLst/>
                <a:latin typeface="+mn-lt"/>
                <a:ea typeface="+mn-ea"/>
                <a:cs typeface="+mn-cs"/>
              </a:rPr>
              <a:t>Point = successful communication is </a:t>
            </a:r>
            <a:r>
              <a:rPr lang="en-US" sz="1200" i="1" kern="1200" baseline="0" dirty="0">
                <a:solidFill>
                  <a:schemeClr val="tx1"/>
                </a:solidFill>
                <a:effectLst/>
                <a:latin typeface="+mn-lt"/>
                <a:ea typeface="+mn-ea"/>
                <a:cs typeface="+mn-cs"/>
              </a:rPr>
              <a:t>connection.</a:t>
            </a:r>
            <a:r>
              <a:rPr lang="en-US" sz="1200" i="0" kern="1200" baseline="0" dirty="0">
                <a:solidFill>
                  <a:schemeClr val="tx1"/>
                </a:solidFill>
                <a:effectLst/>
                <a:latin typeface="+mn-lt"/>
                <a:ea typeface="+mn-ea"/>
                <a:cs typeface="+mn-cs"/>
              </a:rPr>
              <a:t> “Communication” derives from L</a:t>
            </a:r>
            <a:r>
              <a:rPr lang="en-US" sz="1200" kern="1200" baseline="0" dirty="0">
                <a:solidFill>
                  <a:schemeClr val="tx1"/>
                </a:solidFill>
                <a:effectLst/>
                <a:latin typeface="+mn-lt"/>
                <a:ea typeface="+mn-ea"/>
                <a:cs typeface="+mn-cs"/>
              </a:rPr>
              <a:t>atin “commonality.”  It literally involves making </a:t>
            </a:r>
            <a:r>
              <a:rPr lang="en-US" sz="1200" i="1" kern="1200" baseline="0" dirty="0">
                <a:solidFill>
                  <a:schemeClr val="tx1"/>
                </a:solidFill>
                <a:effectLst/>
                <a:latin typeface="+mn-lt"/>
                <a:ea typeface="+mn-ea"/>
                <a:cs typeface="+mn-cs"/>
              </a:rPr>
              <a:t>common cause </a:t>
            </a:r>
            <a:r>
              <a:rPr lang="en-US" sz="1200" kern="1200" baseline="0" dirty="0">
                <a:solidFill>
                  <a:schemeClr val="tx1"/>
                </a:solidFill>
                <a:effectLst/>
                <a:latin typeface="+mn-lt"/>
                <a:ea typeface="+mn-ea"/>
                <a:cs typeface="+mn-cs"/>
              </a:rPr>
              <a:t>with your audience.         </a:t>
            </a:r>
          </a:p>
          <a:p>
            <a:pPr marL="0" marR="0" indent="0" algn="l" defTabSz="985072" rtl="0" eaLnBrk="1" fontAlgn="auto" latinLnBrk="0" hangingPunct="1">
              <a:lnSpc>
                <a:spcPct val="100000"/>
              </a:lnSpc>
              <a:spcBef>
                <a:spcPct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85072" rtl="0" eaLnBrk="1" fontAlgn="auto" latinLnBrk="0" hangingPunct="1">
              <a:lnSpc>
                <a:spcPct val="100000"/>
              </a:lnSpc>
              <a:spcBef>
                <a:spcPct val="0"/>
              </a:spcBef>
              <a:spcAft>
                <a:spcPts val="0"/>
              </a:spcAft>
              <a:buClrTx/>
              <a:buSzTx/>
              <a:buFontTx/>
              <a:buNone/>
              <a:tabLst/>
              <a:defRPr/>
            </a:pPr>
            <a:r>
              <a:rPr lang="en-US" sz="1200" kern="1200" baseline="0" dirty="0">
                <a:solidFill>
                  <a:schemeClr val="tx1"/>
                </a:solidFill>
                <a:effectLst/>
                <a:latin typeface="+mn-lt"/>
                <a:ea typeface="+mn-ea"/>
                <a:cs typeface="+mn-cs"/>
              </a:rPr>
              <a:t>Requires skills scientists aren’t necessarily trained in.   (Lectures and papers for peer review actually are bad practice.) </a:t>
            </a:r>
          </a:p>
          <a:p>
            <a:pPr marL="0" marR="0" indent="0" algn="l" defTabSz="985072" rtl="0" eaLnBrk="1" fontAlgn="auto" latinLnBrk="0" hangingPunct="1">
              <a:lnSpc>
                <a:spcPct val="100000"/>
              </a:lnSpc>
              <a:spcBef>
                <a:spcPct val="0"/>
              </a:spcBef>
              <a:spcAft>
                <a:spcPts val="0"/>
              </a:spcAft>
              <a:buClrTx/>
              <a:buSzTx/>
              <a:buFontTx/>
              <a:buNone/>
              <a:tabLst/>
              <a:defRPr/>
            </a:pPr>
            <a:r>
              <a:rPr lang="en-US" sz="1200" kern="1200" baseline="0" dirty="0">
                <a:solidFill>
                  <a:srgbClr val="FF0000"/>
                </a:solidFill>
                <a:effectLst/>
                <a:latin typeface="+mn-lt"/>
                <a:ea typeface="+mn-ea"/>
                <a:cs typeface="+mn-cs"/>
              </a:rPr>
              <a:t>Who thinks essence effective communication = making difficult material simple to interpret?   Yes. Important. We’ll talk about why.  But simple not enough.  Something more fundamental.</a:t>
            </a:r>
          </a:p>
          <a:p>
            <a:pPr marL="0" marR="0" indent="0" algn="l" defTabSz="985072" rtl="0" eaLnBrk="1" fontAlgn="auto" latinLnBrk="0" hangingPunct="1">
              <a:lnSpc>
                <a:spcPct val="100000"/>
              </a:lnSpc>
              <a:spcBef>
                <a:spcPct val="0"/>
              </a:spcBef>
              <a:spcAft>
                <a:spcPts val="0"/>
              </a:spcAft>
              <a:buClrTx/>
              <a:buSzTx/>
              <a:buFontTx/>
              <a:buNone/>
              <a:tabLst/>
              <a:defRPr/>
            </a:pPr>
            <a:endParaRPr lang="en-US" sz="1200" kern="1200" baseline="0" dirty="0">
              <a:solidFill>
                <a:srgbClr val="FF0000"/>
              </a:solidFill>
              <a:effectLst/>
              <a:latin typeface="+mn-lt"/>
              <a:ea typeface="+mn-ea"/>
              <a:cs typeface="+mn-cs"/>
            </a:endParaRPr>
          </a:p>
          <a:p>
            <a:pPr marL="0" marR="0" indent="0" algn="l" defTabSz="985072" rtl="0" eaLnBrk="1" fontAlgn="auto" latinLnBrk="0" hangingPunct="1">
              <a:lnSpc>
                <a:spcPct val="100000"/>
              </a:lnSpc>
              <a:spcBef>
                <a:spcPct val="0"/>
              </a:spcBef>
              <a:spcAft>
                <a:spcPts val="0"/>
              </a:spcAft>
              <a:buClrTx/>
              <a:buSzTx/>
              <a:buFontTx/>
              <a:buNone/>
              <a:tabLst/>
              <a:defRPr/>
            </a:pPr>
            <a:r>
              <a:rPr lang="en-US" sz="1200" kern="1200" baseline="0" dirty="0">
                <a:solidFill>
                  <a:srgbClr val="FF0000"/>
                </a:solidFill>
                <a:effectLst/>
                <a:latin typeface="+mn-lt"/>
                <a:ea typeface="+mn-ea"/>
                <a:cs typeface="+mn-cs"/>
              </a:rPr>
              <a:t>Actuarial tables. To communicate = </a:t>
            </a:r>
            <a:r>
              <a:rPr lang="en-US" sz="1200" i="1" kern="1200" baseline="0" dirty="0">
                <a:solidFill>
                  <a:srgbClr val="FF0000"/>
                </a:solidFill>
                <a:effectLst/>
                <a:latin typeface="+mn-lt"/>
                <a:ea typeface="+mn-ea"/>
                <a:cs typeface="+mn-cs"/>
              </a:rPr>
              <a:t>force yourself to </a:t>
            </a:r>
            <a:r>
              <a:rPr lang="en-US" sz="1200" i="1" kern="1200" baseline="0" dirty="0">
                <a:solidFill>
                  <a:schemeClr val="tx1"/>
                </a:solidFill>
                <a:effectLst/>
                <a:latin typeface="+mn-lt"/>
                <a:ea typeface="+mn-ea"/>
                <a:cs typeface="+mn-cs"/>
              </a:rPr>
              <a:t>be relevant </a:t>
            </a:r>
            <a:r>
              <a:rPr lang="en-US" sz="1200" kern="1200" baseline="0" dirty="0">
                <a:solidFill>
                  <a:schemeClr val="tx1"/>
                </a:solidFill>
                <a:effectLst/>
                <a:latin typeface="+mn-lt"/>
                <a:ea typeface="+mn-ea"/>
                <a:cs typeface="+mn-cs"/>
              </a:rPr>
              <a:t>to your audience, c</a:t>
            </a:r>
            <a:r>
              <a:rPr lang="en-US" sz="1200" i="1" kern="1200" baseline="0" dirty="0">
                <a:solidFill>
                  <a:schemeClr val="tx1"/>
                </a:solidFill>
                <a:effectLst/>
                <a:latin typeface="+mn-lt"/>
                <a:ea typeface="+mn-ea"/>
                <a:cs typeface="+mn-cs"/>
              </a:rPr>
              <a:t>onnect your work </a:t>
            </a:r>
            <a:r>
              <a:rPr lang="en-US" sz="1200" kern="1200" baseline="0" dirty="0">
                <a:solidFill>
                  <a:schemeClr val="tx1"/>
                </a:solidFill>
                <a:effectLst/>
                <a:latin typeface="+mn-lt"/>
                <a:ea typeface="+mn-ea"/>
                <a:cs typeface="+mn-cs"/>
              </a:rPr>
              <a:t>to things </a:t>
            </a:r>
            <a:r>
              <a:rPr lang="en-US" sz="1200" i="1" kern="1200" baseline="0" dirty="0">
                <a:solidFill>
                  <a:schemeClr val="tx1"/>
                </a:solidFill>
                <a:effectLst/>
                <a:latin typeface="+mn-lt"/>
                <a:ea typeface="+mn-ea"/>
                <a:cs typeface="+mn-cs"/>
              </a:rPr>
              <a:t>they care </a:t>
            </a:r>
            <a:r>
              <a:rPr lang="en-US" sz="1200" kern="1200" baseline="0" dirty="0">
                <a:solidFill>
                  <a:schemeClr val="tx1"/>
                </a:solidFill>
                <a:effectLst/>
                <a:latin typeface="+mn-lt"/>
                <a:ea typeface="+mn-ea"/>
                <a:cs typeface="+mn-cs"/>
              </a:rPr>
              <a:t>about.  Without relevance, great presentations will FAIL because no one remembers. Well supported by brain research.   </a:t>
            </a:r>
          </a:p>
          <a:p>
            <a:pPr marL="0" marR="0" indent="0" algn="l" defTabSz="985072" rtl="0" eaLnBrk="1" fontAlgn="auto" latinLnBrk="0" hangingPunct="1">
              <a:lnSpc>
                <a:spcPct val="100000"/>
              </a:lnSpc>
              <a:spcBef>
                <a:spcPct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85072" rtl="0" eaLnBrk="1" fontAlgn="auto" latinLnBrk="0" hangingPunct="1">
              <a:lnSpc>
                <a:spcPct val="100000"/>
              </a:lnSpc>
              <a:spcBef>
                <a:spcPct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85072" rtl="0" eaLnBrk="1" fontAlgn="auto" latinLnBrk="0" hangingPunct="1">
              <a:lnSpc>
                <a:spcPct val="100000"/>
              </a:lnSpc>
              <a:spcBef>
                <a:spcPct val="0"/>
              </a:spcBef>
              <a:spcAft>
                <a:spcPts val="0"/>
              </a:spcAft>
              <a:buClrTx/>
              <a:buSzTx/>
              <a:buFontTx/>
              <a:buNone/>
              <a:tabLst/>
              <a:defRPr/>
            </a:pPr>
            <a:endParaRPr lang="en-US"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1010481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latin typeface="Open Sans"/>
              </a:rPr>
              <a:t>It’s not enough to know your audience.  You must also force yourself to BE RELEVANT to them.  </a:t>
            </a:r>
          </a:p>
          <a:p>
            <a:pPr marL="0" indent="0">
              <a:buNone/>
            </a:pPr>
            <a:endParaRPr lang="en-US" baseline="0" dirty="0">
              <a:latin typeface="Open Sans"/>
            </a:endParaRPr>
          </a:p>
          <a:p>
            <a:pPr marL="0" indent="0">
              <a:buNone/>
            </a:pPr>
            <a:r>
              <a:rPr lang="en-US" baseline="0" dirty="0">
                <a:latin typeface="Open Sans"/>
              </a:rPr>
              <a:t>Ask yourself</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do they want? </a:t>
            </a:r>
          </a:p>
          <a:p>
            <a:pPr marL="171450" indent="-171450">
              <a:buFont typeface="Arial" panose="020B0604020202020204" pitchFamily="34" charset="0"/>
              <a:buChar char="•"/>
            </a:pPr>
            <a:r>
              <a:rPr lang="en-US" baseline="0" dirty="0"/>
              <a:t>What</a:t>
            </a:r>
            <a:r>
              <a:rPr lang="en-US" dirty="0"/>
              <a:t> interests and motivates them?  </a:t>
            </a:r>
          </a:p>
          <a:p>
            <a:pPr marL="171450" indent="-171450">
              <a:buFont typeface="Arial" panose="020B0604020202020204" pitchFamily="34" charset="0"/>
              <a:buChar char="•"/>
            </a:pPr>
            <a:r>
              <a:rPr lang="en-US" dirty="0"/>
              <a:t>What are their challenges?</a:t>
            </a:r>
          </a:p>
          <a:p>
            <a:pPr marL="171450" indent="-171450">
              <a:buFont typeface="Arial" panose="020B0604020202020204" pitchFamily="34" charset="0"/>
              <a:buChar char="•"/>
            </a:pPr>
            <a:r>
              <a:rPr lang="en-US" dirty="0"/>
              <a:t>What</a:t>
            </a:r>
            <a:r>
              <a:rPr lang="en-US" baseline="0" dirty="0"/>
              <a:t> do I know that’s helpful? </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b="0" dirty="0"/>
              <a:t>Because</a:t>
            </a:r>
            <a:r>
              <a:rPr lang="en-US" b="0" baseline="0" dirty="0"/>
              <a:t> the fact is that p</a:t>
            </a:r>
            <a:r>
              <a:rPr lang="en-US" b="0" dirty="0"/>
              <a:t>eople</a:t>
            </a:r>
            <a:r>
              <a:rPr lang="en-US" b="0" baseline="0" dirty="0"/>
              <a:t> generally don’t want to know what you know.  </a:t>
            </a:r>
            <a:r>
              <a:rPr lang="en-US" b="1" baseline="0" dirty="0"/>
              <a:t>They want to know what you know that’s relevant to THEM. </a:t>
            </a: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This is the sweet spot where you should focus your key takeaway. </a:t>
            </a:r>
            <a:endParaRPr lang="en-US" b="1" dirty="0"/>
          </a:p>
          <a:p>
            <a:endParaRPr lang="en-US" dirty="0"/>
          </a:p>
        </p:txBody>
      </p:sp>
      <p:sp>
        <p:nvSpPr>
          <p:cNvPr id="4" name="Slide Number Placeholder 3"/>
          <p:cNvSpPr>
            <a:spLocks noGrp="1"/>
          </p:cNvSpPr>
          <p:nvPr>
            <p:ph type="sldNum" sz="quarter" idx="10"/>
          </p:nvPr>
        </p:nvSpPr>
        <p:spPr/>
        <p:txBody>
          <a:bodyPr/>
          <a:lstStyle/>
          <a:p>
            <a:fld id="{9F326F38-D9B0-40CF-BC2C-854086839954}" type="slidenum">
              <a:rPr lang="en-US" smtClean="0"/>
              <a:t>10</a:t>
            </a:fld>
            <a:endParaRPr lang="en-US" dirty="0"/>
          </a:p>
        </p:txBody>
      </p:sp>
    </p:spTree>
    <p:extLst>
      <p:ext uri="{BB962C8B-B14F-4D97-AF65-F5344CB8AC3E}">
        <p14:creationId xmlns:p14="http://schemas.microsoft.com/office/powerpoint/2010/main" val="253236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Context matters, because different</a:t>
            </a:r>
            <a:r>
              <a:rPr lang="en-US" baseline="0" dirty="0"/>
              <a:t> audiences will connect with your research for different reasons.  </a:t>
            </a:r>
          </a:p>
          <a:p>
            <a:r>
              <a:rPr lang="en-US" baseline="0" dirty="0"/>
              <a:t>If you’re talking to elected officials, for instance, know that they will be viewing you through the lens of how your message fits with their political agenda and their constituents’ concerns.  (READ the SLIDE)</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a:t>Put aside agendas you may have and think strategically about how your expertise aligns with what matters to a given audience. </a:t>
            </a:r>
            <a:endParaRPr lang="en-US" baseline="0" dirty="0"/>
          </a:p>
        </p:txBody>
      </p:sp>
      <p:sp>
        <p:nvSpPr>
          <p:cNvPr id="4" name="Slide Number Placeholder 3"/>
          <p:cNvSpPr>
            <a:spLocks noGrp="1"/>
          </p:cNvSpPr>
          <p:nvPr>
            <p:ph type="sldNum" sz="quarter" idx="10"/>
          </p:nvPr>
        </p:nvSpPr>
        <p:spPr/>
        <p:txBody>
          <a:bodyPr/>
          <a:lstStyle/>
          <a:p>
            <a:fld id="{9F326F38-D9B0-40CF-BC2C-854086839954}" type="slidenum">
              <a:rPr lang="en-US" smtClean="0"/>
              <a:t>11</a:t>
            </a:fld>
            <a:endParaRPr lang="en-US" dirty="0"/>
          </a:p>
        </p:txBody>
      </p:sp>
    </p:spTree>
    <p:extLst>
      <p:ext uri="{BB962C8B-B14F-4D97-AF65-F5344CB8AC3E}">
        <p14:creationId xmlns:p14="http://schemas.microsoft.com/office/powerpoint/2010/main" val="2523162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Besides knowing your audience and being relevant, the third Rule #3: Keep it simple</a:t>
            </a:r>
          </a:p>
          <a:p>
            <a:endParaRPr lang="en-US" baseline="0" dirty="0"/>
          </a:p>
          <a:p>
            <a:r>
              <a:rPr lang="en-US" baseline="0" dirty="0"/>
              <a:t>Remember that working memory capacity is very limited. </a:t>
            </a:r>
            <a:r>
              <a:rPr lang="en-US" sz="1200" b="1" kern="1200" baseline="0" dirty="0">
                <a:solidFill>
                  <a:schemeClr val="tx1"/>
                </a:solidFill>
                <a:effectLst/>
                <a:latin typeface="+mn-lt"/>
                <a:ea typeface="+mn-ea"/>
                <a:cs typeface="+mn-cs"/>
              </a:rPr>
              <a:t>Don’t fight the neurochemistry of the brain: Frame your presentation around 1 takeaway assertion, 2-3 supporting points.  MAX. </a:t>
            </a:r>
          </a:p>
          <a:p>
            <a:endParaRPr lang="en-US" sz="1200" b="1"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similar rule of thumb applies to making slides:  </a:t>
            </a:r>
            <a:r>
              <a:rPr lang="en-US" b="1" baseline="0" dirty="0"/>
              <a:t>one primary assertion per slide and one supporting visual.</a:t>
            </a:r>
            <a:r>
              <a:rPr lang="en-US" baseline="0" dirty="0"/>
              <a: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by the way, is why you should steer away from jargon or technical language at any cost, as this will use up limited working memory for no real gain.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F326F38-D9B0-40CF-BC2C-854086839954}" type="slidenum">
              <a:rPr lang="en-US" smtClean="0"/>
              <a:t>12</a:t>
            </a:fld>
            <a:endParaRPr lang="en-US" dirty="0"/>
          </a:p>
        </p:txBody>
      </p:sp>
    </p:spTree>
    <p:extLst>
      <p:ext uri="{BB962C8B-B14F-4D97-AF65-F5344CB8AC3E}">
        <p14:creationId xmlns:p14="http://schemas.microsoft.com/office/powerpoint/2010/main" val="33214344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baseline="0" dirty="0"/>
              <a:t>The nature of scientific information presents a third set of communications challenges.</a:t>
            </a:r>
          </a:p>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en-US" baseline="0" dirty="0"/>
          </a:p>
          <a:p>
            <a:pPr marL="0" indent="0">
              <a:lnSpc>
                <a:spcPct val="150000"/>
              </a:lnSpc>
              <a:buFont typeface="Arial" panose="020B0604020202020204" pitchFamily="34" charset="0"/>
              <a:buNone/>
            </a:pPr>
            <a:r>
              <a:rPr lang="en-US" dirty="0"/>
              <a:t>Daniel Kahneman (famous</a:t>
            </a:r>
            <a:r>
              <a:rPr lang="en-US" baseline="0" dirty="0"/>
              <a:t> </a:t>
            </a:r>
            <a:r>
              <a:rPr lang="en-US" dirty="0"/>
              <a:t>Behavioral Psychologist and Nobel</a:t>
            </a:r>
            <a:r>
              <a:rPr lang="en-US" baseline="0" dirty="0"/>
              <a:t> laureate</a:t>
            </a:r>
            <a:r>
              <a:rPr lang="en-US" dirty="0"/>
              <a:t>) –</a:t>
            </a:r>
            <a:r>
              <a:rPr lang="en-US" baseline="0" dirty="0"/>
              <a:t> THINKING FAST/SLOW has a mental model that suggests why. He postulates 2 ways we “know” things – “System 1” and “System 2”.   System 1 is 2+2, System 2 is 17X24.  Another example = DRIVING A CAR. </a:t>
            </a:r>
            <a:r>
              <a:rPr lang="en-US" sz="1200" dirty="0">
                <a:latin typeface="Open Sans"/>
              </a:rPr>
              <a:t>System 1 = Automatic,</a:t>
            </a:r>
            <a:r>
              <a:rPr lang="en-US" sz="1200" baseline="0" dirty="0">
                <a:latin typeface="Open Sans"/>
              </a:rPr>
              <a:t> “instinctive;”  involves muscle memory; is emotional and intuitive</a:t>
            </a:r>
          </a:p>
          <a:p>
            <a:pPr marL="0" marR="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200" baseline="0" dirty="0">
                <a:latin typeface="Open Sans"/>
              </a:rPr>
              <a:t>System 2 = deliberative, takes self-control and mental effort; good at statistical reasoning, analyzing data, uncertainty, risk – all things the brain is naturally reluctant to do. </a:t>
            </a:r>
            <a:r>
              <a:rPr lang="en-US" baseline="0" dirty="0"/>
              <a:t>Can’t do two System 2s!</a:t>
            </a:r>
          </a:p>
          <a:p>
            <a:pPr marL="0" indent="0">
              <a:lnSpc>
                <a:spcPct val="150000"/>
              </a:lnSpc>
              <a:buFont typeface="Arial" panose="020B0604020202020204" pitchFamily="34" charset="0"/>
              <a:buNone/>
            </a:pPr>
            <a:endParaRPr lang="en-US" sz="1200" baseline="0" dirty="0">
              <a:latin typeface="Open Sans"/>
            </a:endParaRPr>
          </a:p>
          <a:p>
            <a:r>
              <a:rPr lang="en-US" baseline="0" dirty="0" err="1"/>
              <a:t>Kahneman’s</a:t>
            </a:r>
            <a:r>
              <a:rPr lang="en-US" baseline="0" dirty="0"/>
              <a:t> model highlights why communication is especially difficult for scientists: Curse of Expert Knowledge. </a:t>
            </a:r>
          </a:p>
          <a:p>
            <a:endParaRPr lang="en-US" baseline="0" dirty="0"/>
          </a:p>
        </p:txBody>
      </p:sp>
      <p:sp>
        <p:nvSpPr>
          <p:cNvPr id="4" name="Slide Number Placeholder 3"/>
          <p:cNvSpPr>
            <a:spLocks noGrp="1"/>
          </p:cNvSpPr>
          <p:nvPr>
            <p:ph type="sldNum" sz="quarter" idx="10"/>
          </p:nvPr>
        </p:nvSpPr>
        <p:spPr/>
        <p:txBody>
          <a:bodyPr/>
          <a:lstStyle/>
          <a:p>
            <a:fld id="{9F326F38-D9B0-40CF-BC2C-854086839954}" type="slidenum">
              <a:rPr lang="en-US" smtClean="0"/>
              <a:t>13</a:t>
            </a:fld>
            <a:endParaRPr lang="en-US" dirty="0"/>
          </a:p>
        </p:txBody>
      </p:sp>
    </p:spTree>
    <p:extLst>
      <p:ext uri="{BB962C8B-B14F-4D97-AF65-F5344CB8AC3E}">
        <p14:creationId xmlns:p14="http://schemas.microsoft.com/office/powerpoint/2010/main" val="596008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Open Sans"/>
              </a:rPr>
              <a:t>Think of the time and effort it took for you to become an expert.   By now, much is 2+2, obvious, rote to you – but is 17X24 to everyone else. </a:t>
            </a:r>
          </a:p>
          <a:p>
            <a:endParaRPr lang="en-US" sz="1200" b="1" baseline="0" dirty="0">
              <a:latin typeface="Open San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why you can’t expect to reach people by downloading what you know. Instead, try to communicate in ways that involve ”muscle memory,” that resonate with known concepts.   If you can’t avoid complexity, try to scaffold your points in concrete analogies. </a:t>
            </a:r>
            <a:r>
              <a:rPr lang="en-US" b="1" baseline="0" dirty="0"/>
              <a:t>Do not try to communicate every nuance of your research. </a:t>
            </a: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a:p>
            <a:endParaRPr lang="en-US" dirty="0"/>
          </a:p>
          <a:p>
            <a:endParaRPr lang="en-US" dirty="0"/>
          </a:p>
          <a:p>
            <a:endParaRPr lang="en-US"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F326F38-D9B0-40CF-BC2C-854086839954}" type="slidenum">
              <a:rPr lang="en-US" smtClean="0"/>
              <a:t>14</a:t>
            </a:fld>
            <a:endParaRPr lang="en-US" dirty="0"/>
          </a:p>
        </p:txBody>
      </p:sp>
    </p:spTree>
    <p:extLst>
      <p:ext uri="{BB962C8B-B14F-4D97-AF65-F5344CB8AC3E}">
        <p14:creationId xmlns:p14="http://schemas.microsoft.com/office/powerpoint/2010/main" val="2804137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Here’s an example of what I mean.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Take a look at this slide (from a workshop given to the Science Ambassadors by Melissa Marshall of Penn State).  </a:t>
            </a:r>
          </a:p>
          <a:p>
            <a:r>
              <a:rPr lang="en-US" baseline="0" dirty="0"/>
              <a:t>It is dull visually and lists facts and jargon that will not resonate with a lay audience.   All the Sins of Death by PowerPoint.   </a:t>
            </a:r>
          </a:p>
        </p:txBody>
      </p:sp>
      <p:sp>
        <p:nvSpPr>
          <p:cNvPr id="4" name="Slide Number Placeholder 3"/>
          <p:cNvSpPr>
            <a:spLocks noGrp="1"/>
          </p:cNvSpPr>
          <p:nvPr>
            <p:ph type="sldNum" sz="quarter" idx="10"/>
          </p:nvPr>
        </p:nvSpPr>
        <p:spPr/>
        <p:txBody>
          <a:bodyPr/>
          <a:lstStyle/>
          <a:p>
            <a:fld id="{9F326F38-D9B0-40CF-BC2C-854086839954}" type="slidenum">
              <a:rPr lang="en-US" smtClean="0"/>
              <a:t>15</a:t>
            </a:fld>
            <a:endParaRPr lang="en-US" dirty="0"/>
          </a:p>
        </p:txBody>
      </p:sp>
    </p:spTree>
    <p:extLst>
      <p:ext uri="{BB962C8B-B14F-4D97-AF65-F5344CB8AC3E}">
        <p14:creationId xmlns:p14="http://schemas.microsoft.com/office/powerpoint/2010/main" val="28377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a:t>
            </a:r>
            <a:r>
              <a:rPr lang="en-US" baseline="0" dirty="0"/>
              <a:t> it with this slide, which uses visual imagery, associative reasoning, and metaphor to send the point HOME.  (read slide)   </a:t>
            </a:r>
          </a:p>
          <a:p>
            <a:endParaRPr lang="en-US" sz="1200" kern="1200" baseline="0" dirty="0">
              <a:solidFill>
                <a:schemeClr val="tx1"/>
              </a:solidFill>
              <a:latin typeface="+mn-lt"/>
              <a:ea typeface="+mn-ea"/>
              <a:cs typeface="+mn-cs"/>
            </a:endParaRPr>
          </a:p>
          <a:p>
            <a:r>
              <a:rPr lang="en-US" baseline="0" dirty="0"/>
              <a:t>Much more compelling and memorable, right? </a:t>
            </a:r>
          </a:p>
          <a:p>
            <a:endParaRPr lang="en-US" baseline="0" dirty="0"/>
          </a:p>
          <a:p>
            <a:r>
              <a:rPr lang="en-US" sz="1200" kern="1200" baseline="0" dirty="0">
                <a:solidFill>
                  <a:schemeClr val="tx1"/>
                </a:solidFill>
                <a:latin typeface="+mn-lt"/>
                <a:ea typeface="+mn-ea"/>
                <a:cs typeface="+mn-cs"/>
              </a:rPr>
              <a:t>Importantly, this slide does not misrepresent the information or dumb it down.  It’s just more effective messaging.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F326F38-D9B0-40CF-BC2C-854086839954}" type="slidenum">
              <a:rPr lang="en-US" smtClean="0"/>
              <a:t>16</a:t>
            </a:fld>
            <a:endParaRPr lang="en-US" dirty="0"/>
          </a:p>
        </p:txBody>
      </p:sp>
    </p:spTree>
    <p:extLst>
      <p:ext uri="{BB962C8B-B14F-4D97-AF65-F5344CB8AC3E}">
        <p14:creationId xmlns:p14="http://schemas.microsoft.com/office/powerpoint/2010/main" val="3581365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Another reason to keep it simple is that In most encounters, you will have about </a:t>
            </a:r>
            <a:r>
              <a:rPr lang="en-US" sz="1200" kern="1200" dirty="0">
                <a:solidFill>
                  <a:schemeClr val="tx1"/>
                </a:solidFill>
                <a:effectLst/>
                <a:latin typeface="+mn-lt"/>
                <a:ea typeface="+mn-ea"/>
                <a:cs typeface="+mn-cs"/>
              </a:rPr>
              <a:t>15 seconds to connect with your</a:t>
            </a:r>
            <a:r>
              <a:rPr lang="en-US" sz="1200" kern="1200" baseline="0" dirty="0">
                <a:solidFill>
                  <a:schemeClr val="tx1"/>
                </a:solidFill>
                <a:effectLst/>
                <a:latin typeface="+mn-lt"/>
                <a:ea typeface="+mn-ea"/>
                <a:cs typeface="+mn-cs"/>
              </a:rPr>
              <a:t> audience </a:t>
            </a:r>
            <a:r>
              <a:rPr lang="en-US" sz="1200" kern="1200" dirty="0">
                <a:solidFill>
                  <a:schemeClr val="tx1"/>
                </a:solidFill>
                <a:effectLst/>
                <a:latin typeface="+mn-lt"/>
                <a:ea typeface="+mn-ea"/>
                <a:cs typeface="+mn-cs"/>
              </a:rPr>
              <a:t>– and about 5 minutes before you can expect to lose their attention. </a:t>
            </a:r>
            <a:r>
              <a:rPr lang="en-US" sz="1200" b="1" kern="1200" dirty="0">
                <a:solidFill>
                  <a:schemeClr val="tx1"/>
                </a:solidFill>
                <a:effectLst/>
                <a:latin typeface="+mn-lt"/>
                <a:ea typeface="+mn-ea"/>
                <a:cs typeface="+mn-cs"/>
              </a:rPr>
              <a:t>Basically,</a:t>
            </a:r>
            <a:r>
              <a:rPr lang="en-US" sz="1200" b="1" kern="1200" baseline="0" dirty="0">
                <a:solidFill>
                  <a:schemeClr val="tx1"/>
                </a:solidFill>
                <a:effectLst/>
                <a:latin typeface="+mn-lt"/>
                <a:ea typeface="+mn-ea"/>
                <a:cs typeface="+mn-cs"/>
              </a:rPr>
              <a:t> you’ve got one shot to get people’s attention and get your message across.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To make the most of it, </a:t>
            </a:r>
            <a:r>
              <a:rPr lang="en-US" sz="1200" b="1" kern="1200" baseline="0" dirty="0">
                <a:solidFill>
                  <a:schemeClr val="tx1"/>
                </a:solidFill>
                <a:effectLst/>
                <a:latin typeface="+mn-lt"/>
                <a:ea typeface="+mn-ea"/>
                <a:cs typeface="+mn-cs"/>
              </a:rPr>
              <a:t>science is going to be a better guide than intuition</a:t>
            </a:r>
            <a:r>
              <a:rPr lang="en-US" sz="1200" kern="1200" baseline="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10"/>
          </p:nvPr>
        </p:nvSpPr>
        <p:spPr/>
        <p:txBody>
          <a:bodyPr/>
          <a:lstStyle/>
          <a:p>
            <a:fld id="{9F326F38-D9B0-40CF-BC2C-854086839954}" type="slidenum">
              <a:rPr lang="en-US" smtClean="0"/>
              <a:t>17</a:t>
            </a:fld>
            <a:endParaRPr lang="en-US" dirty="0"/>
          </a:p>
        </p:txBody>
      </p:sp>
    </p:spTree>
    <p:extLst>
      <p:ext uri="{BB962C8B-B14F-4D97-AF65-F5344CB8AC3E}">
        <p14:creationId xmlns:p14="http://schemas.microsoft.com/office/powerpoint/2010/main" val="3627807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03751563-C46E-495D-9D9F-6F4CE413D41E}" type="slidenum">
              <a:rPr lang="en-US" altLang="en-US" sz="1200" b="0">
                <a:solidFill>
                  <a:schemeClr val="tx1"/>
                </a:solidFill>
              </a:rPr>
              <a:pPr eaLnBrk="1" hangingPunct="1"/>
              <a:t>18</a:t>
            </a:fld>
            <a:endParaRPr lang="en-US" altLang="en-US" sz="1200" b="0" dirty="0">
              <a:solidFill>
                <a:schemeClr val="tx1"/>
              </a:solidFill>
            </a:endParaRPr>
          </a:p>
        </p:txBody>
      </p:sp>
      <p:sp>
        <p:nvSpPr>
          <p:cNvPr id="26627"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marL="0" indent="0">
              <a:buFont typeface="Arial" panose="020B0604020202020204" pitchFamily="34" charset="0"/>
              <a:buNone/>
            </a:pPr>
            <a:r>
              <a:rPr lang="en-US" sz="1200" kern="1200" baseline="0" dirty="0">
                <a:solidFill>
                  <a:schemeClr val="tx1"/>
                </a:solidFill>
                <a:effectLst/>
                <a:latin typeface="+mn-lt"/>
                <a:ea typeface="+mn-ea"/>
                <a:cs typeface="+mn-cs"/>
              </a:rPr>
              <a:t>What the science suggests is: </a:t>
            </a:r>
            <a:r>
              <a:rPr lang="en-US" sz="1200" b="1" kern="1200" baseline="0" dirty="0">
                <a:solidFill>
                  <a:schemeClr val="tx1"/>
                </a:solidFill>
                <a:effectLst/>
                <a:latin typeface="+mn-lt"/>
                <a:ea typeface="+mn-ea"/>
                <a:cs typeface="+mn-cs"/>
              </a:rPr>
              <a:t>Work </a:t>
            </a:r>
            <a:r>
              <a:rPr lang="en-US" sz="1200" b="1" i="1" kern="1200" baseline="0" dirty="0">
                <a:solidFill>
                  <a:schemeClr val="tx1"/>
                </a:solidFill>
                <a:effectLst/>
                <a:latin typeface="+mn-lt"/>
                <a:ea typeface="+mn-ea"/>
                <a:cs typeface="+mn-cs"/>
              </a:rPr>
              <a:t>with</a:t>
            </a:r>
            <a:r>
              <a:rPr lang="en-US" sz="1200" b="1" kern="1200" baseline="0" dirty="0">
                <a:solidFill>
                  <a:schemeClr val="tx1"/>
                </a:solidFill>
                <a:effectLst/>
                <a:latin typeface="+mn-lt"/>
                <a:ea typeface="+mn-ea"/>
                <a:cs typeface="+mn-cs"/>
              </a:rPr>
              <a:t> the neurochemistry of the brain by</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Understanding</a:t>
            </a:r>
            <a:r>
              <a:rPr lang="en-US" sz="1200" b="1" kern="1200" baseline="0" dirty="0">
                <a:solidFill>
                  <a:schemeClr val="tx1"/>
                </a:solidFill>
                <a:effectLst/>
                <a:latin typeface="+mn-lt"/>
                <a:ea typeface="+mn-ea"/>
                <a:cs typeface="+mn-cs"/>
              </a:rPr>
              <a:t> your </a:t>
            </a:r>
            <a:r>
              <a:rPr lang="en-US" sz="1200" b="1" kern="1200" dirty="0">
                <a:solidFill>
                  <a:schemeClr val="tx1"/>
                </a:solidFill>
                <a:effectLst/>
                <a:latin typeface="+mn-lt"/>
                <a:ea typeface="+mn-ea"/>
                <a:cs typeface="+mn-cs"/>
              </a:rPr>
              <a:t>audience.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Being relevant to them.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Keeping the communications strategically</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simple.   </a:t>
            </a:r>
          </a:p>
          <a:p>
            <a:pPr marL="171450" indent="-171450">
              <a:buFont typeface="Arial" panose="020B0604020202020204" pitchFamily="34" charset="0"/>
              <a:buChar char="•"/>
            </a:pPr>
            <a:endParaRPr lang="en-US" sz="1200" kern="1200" dirty="0">
              <a:solidFill>
                <a:schemeClr val="tx1"/>
              </a:solidFill>
              <a:effectLst/>
              <a:latin typeface="+mn-lt"/>
              <a:ea typeface="+mn-ea"/>
              <a:cs typeface="+mn-cs"/>
            </a:endParaRPr>
          </a:p>
          <a:p>
            <a:pPr eaLnBrk="1" hangingPunct="1">
              <a:spcBef>
                <a:spcPct val="0"/>
              </a:spcBef>
            </a:pPr>
            <a:endParaRPr lang="en-US" altLang="en-US" i="1" dirty="0"/>
          </a:p>
          <a:p>
            <a:endParaRPr lang="en-US" sz="1200" kern="1200" dirty="0">
              <a:solidFill>
                <a:schemeClr val="tx1"/>
              </a:solidFill>
              <a:effectLst/>
              <a:latin typeface="+mn-lt"/>
              <a:ea typeface="+mn-ea"/>
              <a:cs typeface="+mn-cs"/>
            </a:endParaRPr>
          </a:p>
          <a:p>
            <a:pPr eaLnBrk="1" hangingPunct="1">
              <a:spcBef>
                <a:spcPct val="0"/>
              </a:spcBef>
            </a:pPr>
            <a:endParaRPr lang="en-US" altLang="en-US" i="1" dirty="0"/>
          </a:p>
        </p:txBody>
      </p:sp>
    </p:spTree>
    <p:extLst>
      <p:ext uri="{BB962C8B-B14F-4D97-AF65-F5344CB8AC3E}">
        <p14:creationId xmlns:p14="http://schemas.microsoft.com/office/powerpoint/2010/main" val="347658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ln>
            <a:miter lim="800000"/>
            <a:headEnd/>
            <a:tailEnd/>
          </a:ln>
        </p:spPr>
        <p:txBody>
          <a:bodyPr/>
          <a:lstStyle>
            <a:lvl1pPr eaLnBrk="0" hangingPunct="0">
              <a:defRPr sz="2000" b="1">
                <a:solidFill>
                  <a:srgbClr val="000099"/>
                </a:solidFill>
                <a:latin typeface="Calibri" panose="020F0502020204030204" pitchFamily="34" charset="0"/>
              </a:defRPr>
            </a:lvl1pPr>
            <a:lvl2pPr marL="742950" indent="-285750" eaLnBrk="0" hangingPunct="0">
              <a:defRPr sz="2000" b="1">
                <a:solidFill>
                  <a:srgbClr val="000099"/>
                </a:solidFill>
                <a:latin typeface="Calibri" panose="020F0502020204030204" pitchFamily="34" charset="0"/>
              </a:defRPr>
            </a:lvl2pPr>
            <a:lvl3pPr marL="1143000" indent="-228600" eaLnBrk="0" hangingPunct="0">
              <a:defRPr sz="2000" b="1">
                <a:solidFill>
                  <a:srgbClr val="000099"/>
                </a:solidFill>
                <a:latin typeface="Calibri" panose="020F0502020204030204" pitchFamily="34" charset="0"/>
              </a:defRPr>
            </a:lvl3pPr>
            <a:lvl4pPr marL="1600200" indent="-228600" eaLnBrk="0" hangingPunct="0">
              <a:defRPr sz="2000" b="1">
                <a:solidFill>
                  <a:srgbClr val="000099"/>
                </a:solidFill>
                <a:latin typeface="Calibri" panose="020F0502020204030204" pitchFamily="34" charset="0"/>
              </a:defRPr>
            </a:lvl4pPr>
            <a:lvl5pPr marL="2057400" indent="-228600" eaLnBrk="0" hangingPunct="0">
              <a:defRPr sz="2000" b="1">
                <a:solidFill>
                  <a:srgbClr val="000099"/>
                </a:solidFill>
                <a:latin typeface="Calibri" panose="020F0502020204030204" pitchFamily="34" charset="0"/>
              </a:defRPr>
            </a:lvl5pPr>
            <a:lvl6pPr marL="2514600" indent="-228600" eaLnBrk="0" fontAlgn="base" hangingPunct="0">
              <a:spcBef>
                <a:spcPct val="0"/>
              </a:spcBef>
              <a:spcAft>
                <a:spcPct val="0"/>
              </a:spcAft>
              <a:defRPr sz="2000" b="1">
                <a:solidFill>
                  <a:srgbClr val="000099"/>
                </a:solidFill>
                <a:latin typeface="Calibri" panose="020F0502020204030204" pitchFamily="34" charset="0"/>
              </a:defRPr>
            </a:lvl6pPr>
            <a:lvl7pPr marL="2971800" indent="-228600" eaLnBrk="0" fontAlgn="base" hangingPunct="0">
              <a:spcBef>
                <a:spcPct val="0"/>
              </a:spcBef>
              <a:spcAft>
                <a:spcPct val="0"/>
              </a:spcAft>
              <a:defRPr sz="2000" b="1">
                <a:solidFill>
                  <a:srgbClr val="000099"/>
                </a:solidFill>
                <a:latin typeface="Calibri" panose="020F0502020204030204" pitchFamily="34" charset="0"/>
              </a:defRPr>
            </a:lvl7pPr>
            <a:lvl8pPr marL="3429000" indent="-228600" eaLnBrk="0" fontAlgn="base" hangingPunct="0">
              <a:spcBef>
                <a:spcPct val="0"/>
              </a:spcBef>
              <a:spcAft>
                <a:spcPct val="0"/>
              </a:spcAft>
              <a:defRPr sz="2000" b="1">
                <a:solidFill>
                  <a:srgbClr val="000099"/>
                </a:solidFill>
                <a:latin typeface="Calibri" panose="020F0502020204030204" pitchFamily="34" charset="0"/>
              </a:defRPr>
            </a:lvl8pPr>
            <a:lvl9pPr marL="3886200" indent="-228600" eaLnBrk="0" fontAlgn="base" hangingPunct="0">
              <a:spcBef>
                <a:spcPct val="0"/>
              </a:spcBef>
              <a:spcAft>
                <a:spcPct val="0"/>
              </a:spcAft>
              <a:defRPr sz="2000" b="1">
                <a:solidFill>
                  <a:srgbClr val="000099"/>
                </a:solidFill>
                <a:latin typeface="Calibri" panose="020F0502020204030204" pitchFamily="34" charset="0"/>
              </a:defRPr>
            </a:lvl9pPr>
          </a:lstStyle>
          <a:p>
            <a:pPr eaLnBrk="1" hangingPunct="1"/>
            <a:fld id="{03751563-C46E-495D-9D9F-6F4CE413D41E}" type="slidenum">
              <a:rPr lang="en-US" altLang="en-US" sz="1200" b="0">
                <a:solidFill>
                  <a:schemeClr val="tx1"/>
                </a:solidFill>
              </a:rPr>
              <a:pPr eaLnBrk="1" hangingPunct="1"/>
              <a:t>19</a:t>
            </a:fld>
            <a:endParaRPr lang="en-US" altLang="en-US" sz="1200" b="0" dirty="0">
              <a:solidFill>
                <a:schemeClr val="tx1"/>
              </a:solidFill>
            </a:endParaRPr>
          </a:p>
        </p:txBody>
      </p:sp>
      <p:sp>
        <p:nvSpPr>
          <p:cNvPr id="26627" name="Rectangle 2"/>
          <p:cNvSpPr>
            <a:spLocks noGrp="1" noRot="1" noChangeAspect="1" noChangeArrowheads="1" noTextEdit="1"/>
          </p:cNvSpPr>
          <p:nvPr>
            <p:ph type="sldImg"/>
          </p:nvPr>
        </p:nvSpPr>
        <p:spPr bwMode="auto">
          <a:xfrm>
            <a:off x="404813" y="698500"/>
            <a:ext cx="6049962" cy="3403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xfrm>
            <a:off x="912813" y="4343400"/>
            <a:ext cx="5032375"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0" tIns="45709" rIns="91420" bIns="45709"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sz="1200" kern="1200" dirty="0">
                <a:solidFill>
                  <a:schemeClr val="tx1"/>
                </a:solidFill>
                <a:effectLst/>
                <a:latin typeface="+mn-lt"/>
                <a:ea typeface="+mn-ea"/>
                <a:cs typeface="+mn-cs"/>
              </a:rPr>
              <a:t>Now we</a:t>
            </a:r>
            <a:r>
              <a:rPr lang="en-US" sz="1200" kern="1200" baseline="0" dirty="0">
                <a:solidFill>
                  <a:schemeClr val="tx1"/>
                </a:solidFill>
                <a:effectLst/>
                <a:latin typeface="+mn-lt"/>
                <a:ea typeface="+mn-ea"/>
                <a:cs typeface="+mn-cs"/>
              </a:rPr>
              <a:t> have an exercise to help you put this into practice.   </a:t>
            </a:r>
            <a:r>
              <a:rPr lang="en-US" sz="1200" kern="1200" dirty="0">
                <a:solidFill>
                  <a:schemeClr val="tx1"/>
                </a:solidFill>
                <a:effectLst/>
                <a:latin typeface="+mn-lt"/>
                <a:ea typeface="+mn-ea"/>
                <a:cs typeface="+mn-cs"/>
              </a:rPr>
              <a:t> </a:t>
            </a:r>
            <a:endParaRPr lang="en-US" dirty="0"/>
          </a:p>
          <a:p>
            <a:pPr eaLnBrk="1" hangingPunct="1">
              <a:spcBef>
                <a:spcPct val="0"/>
              </a:spcBef>
            </a:pPr>
            <a:endParaRPr lang="en-US" altLang="en-US" i="1" dirty="0"/>
          </a:p>
        </p:txBody>
      </p:sp>
    </p:spTree>
    <p:extLst>
      <p:ext uri="{BB962C8B-B14F-4D97-AF65-F5344CB8AC3E}">
        <p14:creationId xmlns:p14="http://schemas.microsoft.com/office/powerpoint/2010/main" val="606235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Unfortunately, the barriers to effective communication are many.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Thanks to Cognitive Science, Neuroscience, Brain Imaging, even Artificial Intelligence and Machine Learning we understand the challenges better than ever before.  Research shows the bar is especially high – a sort of perfect storm of interference – when communicating scientific information to non-technical audiences.  The reasons for this relate to:</a:t>
            </a:r>
          </a:p>
          <a:p>
            <a:pPr marL="171450" indent="-171450">
              <a:buFont typeface="Arial" panose="020B0604020202020204" pitchFamily="34" charset="0"/>
              <a:buChar char="•"/>
            </a:pPr>
            <a:r>
              <a:rPr lang="en-US" sz="1200" baseline="0" dirty="0"/>
              <a:t>How the brain processes information</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How people’s values and beliefs impact their reasoning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The special nature of scientific information,  which involves things like statistical reasoning, data and uncertainty – things the human brain has a natural aversion to.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F326F38-D9B0-40CF-BC2C-854086839954}" type="slidenum">
              <a:rPr lang="en-US" smtClean="0"/>
              <a:t>2</a:t>
            </a:fld>
            <a:endParaRPr lang="en-US" dirty="0"/>
          </a:p>
        </p:txBody>
      </p:sp>
    </p:spTree>
    <p:extLst>
      <p:ext uri="{BB962C8B-B14F-4D97-AF65-F5344CB8AC3E}">
        <p14:creationId xmlns:p14="http://schemas.microsoft.com/office/powerpoint/2010/main" val="236136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first set of cognitive barriers arises from how the brain works.  These barriers </a:t>
            </a:r>
            <a:r>
              <a:rPr lang="en-US" i="1" baseline="0" dirty="0"/>
              <a:t>physical</a:t>
            </a:r>
            <a:r>
              <a:rPr lang="en-US" baseline="0" dirty="0"/>
              <a:t>, embedded in the biochemistry and structure of the brain.  </a:t>
            </a:r>
          </a:p>
          <a:p>
            <a:endParaRPr lang="en-US" baseline="0" dirty="0"/>
          </a:p>
          <a:p>
            <a:r>
              <a:rPr lang="en-US" baseline="0" dirty="0"/>
              <a:t>Actual photo of brain cells – average brain 100 billion neurons, millions firing at once.  When focused/absorbed, body sends energy/nutrients to these cells, which thicken/grow. This = experience of “learning.”   The first point = learning requires physical change in the structure of the brain, is hard work and requires energy.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 second point = brain tires easily and can’t learn much at once.  Like at Gym…  Studies of working memory capacity show that in a perfect setting, the typical brain can retain a maximum of about 5-7 new things.  The more difficult and unfamiliar the material, the less it absorbs. And if bored, distracted, hungry, tired, number drops toward zero.  </a:t>
            </a:r>
          </a:p>
          <a:p>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strategic advice, then = respect your audience’s limitations. </a:t>
            </a:r>
            <a:r>
              <a:rPr lang="en-US" sz="1200" b="1" kern="1200" baseline="0" dirty="0">
                <a:solidFill>
                  <a:schemeClr val="tx1"/>
                </a:solidFill>
                <a:effectLst/>
                <a:latin typeface="+mn-lt"/>
                <a:ea typeface="+mn-ea"/>
                <a:cs typeface="+mn-cs"/>
              </a:rPr>
              <a:t>Don’t fight the neurochemistry of the brain. Focus on what you want people to remember. </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Plan your presentation around 1 key takeaway and 2-3 supporting points.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baseline="0" dirty="0">
              <a:solidFill>
                <a:schemeClr val="tx1"/>
              </a:solidFill>
              <a:effectLst/>
              <a:latin typeface="+mn-lt"/>
              <a:ea typeface="+mn-ea"/>
              <a:cs typeface="+mn-cs"/>
            </a:endParaRPr>
          </a:p>
          <a:p>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326F38-D9B0-40CF-BC2C-854086839954}" type="slidenum">
              <a:rPr lang="en-US" smtClean="0"/>
              <a:t>3</a:t>
            </a:fld>
            <a:endParaRPr lang="en-US" dirty="0"/>
          </a:p>
        </p:txBody>
      </p:sp>
    </p:spTree>
    <p:extLst>
      <p:ext uri="{BB962C8B-B14F-4D97-AF65-F5344CB8AC3E}">
        <p14:creationId xmlns:p14="http://schemas.microsoft.com/office/powerpoint/2010/main" val="178638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Second set of barriers =</a:t>
            </a:r>
            <a:r>
              <a:rPr lang="en-US" baseline="0" dirty="0"/>
              <a:t> how values/beliefs impact mental processes.  P</a:t>
            </a:r>
            <a:r>
              <a:rPr lang="en-US" dirty="0"/>
              <a:t>eople are </a:t>
            </a:r>
            <a:r>
              <a:rPr lang="en-US" baseline="0" dirty="0"/>
              <a:t>NOT</a:t>
            </a:r>
            <a:r>
              <a:rPr lang="en-US" dirty="0"/>
              <a:t> always – rarely are – objective, rational</a:t>
            </a:r>
            <a:r>
              <a:rPr lang="en-US" baseline="0" dirty="0"/>
              <a:t> creatures we like to think we are.  Our brains have many hard-wired shortcuts that can cause us to be irrational in predictable ways.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From an evolutionary standpoint, these shortcuts are useful.  They help us navigate reality successfully – help us process massive amounts sensory data coming at us.  To prioritize, to simplify complex/difficult questions, come to speedy conclusions, anticipate and respond to threats, recognize allies, and generally protect self-interest.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They are survival mechanisms, also among the toughest cognitive barriers you may face as a communicator.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Some quick examples:  Social reasoning (read slide).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This is the power of “group think.”</a:t>
            </a:r>
          </a:p>
        </p:txBody>
      </p:sp>
      <p:sp>
        <p:nvSpPr>
          <p:cNvPr id="4" name="Slide Number Placeholder 3"/>
          <p:cNvSpPr>
            <a:spLocks noGrp="1"/>
          </p:cNvSpPr>
          <p:nvPr>
            <p:ph type="sldNum" sz="quarter" idx="10"/>
          </p:nvPr>
        </p:nvSpPr>
        <p:spPr/>
        <p:txBody>
          <a:bodyPr/>
          <a:lstStyle/>
          <a:p>
            <a:fld id="{9F326F38-D9B0-40CF-BC2C-854086839954}" type="slidenum">
              <a:rPr lang="en-US" smtClean="0"/>
              <a:t>4</a:t>
            </a:fld>
            <a:endParaRPr lang="en-US" dirty="0"/>
          </a:p>
        </p:txBody>
      </p:sp>
    </p:spTree>
    <p:extLst>
      <p:ext uri="{BB962C8B-B14F-4D97-AF65-F5344CB8AC3E}">
        <p14:creationId xmlns:p14="http://schemas.microsoft.com/office/powerpoint/2010/main" val="1566137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Social</a:t>
            </a:r>
            <a:r>
              <a:rPr lang="en-US" sz="1200" b="0" i="0" kern="1200" baseline="0" dirty="0">
                <a:solidFill>
                  <a:schemeClr val="tx1"/>
                </a:solidFill>
                <a:effectLst/>
                <a:latin typeface="+mn-lt"/>
                <a:ea typeface="+mn-ea"/>
                <a:cs typeface="+mn-cs"/>
              </a:rPr>
              <a:t> reasoning causes people to selectively credit and/or dismiss evidence in favor of beliefs of their particular social groups.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Interestingly, social reasoning can cause culturally diverse individuals (more than one social identity) to hold what seem like contradictory views.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Dan Kahan at Yale’s </a:t>
            </a:r>
            <a:r>
              <a:rPr lang="en-US" sz="1200" b="1" i="0" kern="1200" baseline="0" dirty="0">
                <a:solidFill>
                  <a:schemeClr val="tx1"/>
                </a:solidFill>
                <a:effectLst/>
                <a:latin typeface="+mn-lt"/>
                <a:ea typeface="+mn-ea"/>
                <a:cs typeface="+mn-cs"/>
              </a:rPr>
              <a:t>Cultural Cognition Project </a:t>
            </a:r>
            <a:r>
              <a:rPr lang="en-US" sz="1200" b="0" i="0" kern="1200" baseline="0" dirty="0">
                <a:solidFill>
                  <a:schemeClr val="tx1"/>
                </a:solidFill>
                <a:effectLst/>
                <a:latin typeface="+mn-lt"/>
                <a:ea typeface="+mn-ea"/>
                <a:cs typeface="+mn-cs"/>
              </a:rPr>
              <a:t>cites interesting case concerning a</a:t>
            </a:r>
            <a:r>
              <a:rPr lang="en-US" baseline="0" dirty="0"/>
              <a:t> scholarly survey of individuals who did not believe in Evolution.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Depending on social context, we all are subject to selective, situational reasoning.   </a:t>
            </a: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You want to be sensitive to values and perspectives that might differ from your own. Look for alternative points of entry that align with audiences’ sensitivities. </a:t>
            </a: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326F38-D9B0-40CF-BC2C-854086839954}" type="slidenum">
              <a:rPr lang="en-US" smtClean="0"/>
              <a:t>5</a:t>
            </a:fld>
            <a:endParaRPr lang="en-US" dirty="0"/>
          </a:p>
        </p:txBody>
      </p:sp>
    </p:spTree>
    <p:extLst>
      <p:ext uri="{BB962C8B-B14F-4D97-AF65-F5344CB8AC3E}">
        <p14:creationId xmlns:p14="http://schemas.microsoft.com/office/powerpoint/2010/main" val="1723602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MOTIVATED</a:t>
            </a:r>
            <a:r>
              <a:rPr lang="en-US" sz="1200" b="0" i="0" kern="1200" baseline="0" dirty="0">
                <a:solidFill>
                  <a:schemeClr val="tx1"/>
                </a:solidFill>
                <a:effectLst/>
                <a:latin typeface="+mn-lt"/>
                <a:ea typeface="+mn-ea"/>
                <a:cs typeface="+mn-cs"/>
              </a:rPr>
              <a:t> REASONING =</a:t>
            </a:r>
            <a:r>
              <a:rPr lang="en-US" sz="1200" b="0" i="0" kern="1200" dirty="0">
                <a:solidFill>
                  <a:schemeClr val="tx1"/>
                </a:solidFill>
                <a:effectLst/>
                <a:latin typeface="+mn-lt"/>
                <a:ea typeface="+mn-ea"/>
                <a:cs typeface="+mn-cs"/>
              </a:rPr>
              <a:t> is the mental sleight</a:t>
            </a:r>
            <a:r>
              <a:rPr lang="en-US" sz="1200" b="0" i="0" kern="1200" baseline="0" dirty="0">
                <a:solidFill>
                  <a:schemeClr val="tx1"/>
                </a:solidFill>
                <a:effectLst/>
                <a:latin typeface="+mn-lt"/>
                <a:ea typeface="+mn-ea"/>
                <a:cs typeface="+mn-cs"/>
              </a:rPr>
              <a:t> of hand that leads us to rationalize information to reach a preferred conclusion. (Read slide)</a:t>
            </a:r>
          </a:p>
          <a:p>
            <a:r>
              <a:rPr lang="en-US" sz="1200" b="0" i="0" kern="1200" baseline="0" dirty="0">
                <a:solidFill>
                  <a:schemeClr val="tx1"/>
                </a:solidFill>
                <a:effectLst/>
                <a:latin typeface="+mn-lt"/>
                <a:ea typeface="+mn-ea"/>
                <a:cs typeface="+mn-cs"/>
              </a:rPr>
              <a:t>Examples: Sports fans to see a referee’s call as correct when it favors their team, and vice versa. Tendency for individuals to play down early symptoms of serious disease.  Voters shown to be particularly susceptible – for instance, when they downplay an undesirable act committed by their candidate or attribute it to situational factors.   </a:t>
            </a:r>
          </a:p>
          <a:p>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When very active, motivated reasoning can cause us to form and cling to false beliefs despite clear evidence to the contrary.  </a:t>
            </a:r>
          </a:p>
          <a:p>
            <a:r>
              <a:rPr lang="en-US" sz="1200" b="1" i="0" kern="1200" baseline="0" dirty="0">
                <a:solidFill>
                  <a:schemeClr val="tx1"/>
                </a:solidFill>
                <a:effectLst/>
                <a:latin typeface="+mn-lt"/>
                <a:ea typeface="+mn-ea"/>
                <a:cs typeface="+mn-cs"/>
              </a:rPr>
              <a:t>Point: Anticipate the implications inherent in your findings and the resistance this may raise.  </a:t>
            </a:r>
          </a:p>
          <a:p>
            <a:endParaRPr lang="en-US" sz="1200" b="1"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326F38-D9B0-40CF-BC2C-854086839954}" type="slidenum">
              <a:rPr lang="en-US" smtClean="0"/>
              <a:t>6</a:t>
            </a:fld>
            <a:endParaRPr lang="en-US" dirty="0"/>
          </a:p>
        </p:txBody>
      </p:sp>
    </p:spTree>
    <p:extLst>
      <p:ext uri="{BB962C8B-B14F-4D97-AF65-F5344CB8AC3E}">
        <p14:creationId xmlns:p14="http://schemas.microsoft.com/office/powerpoint/2010/main" val="128594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Similarly,</a:t>
            </a:r>
            <a:r>
              <a:rPr lang="en-US" baseline="0" dirty="0"/>
              <a:t> </a:t>
            </a:r>
            <a:r>
              <a:rPr lang="en-US" dirty="0"/>
              <a:t>CONFIRMATION</a:t>
            </a:r>
            <a:r>
              <a:rPr lang="en-US" baseline="0" dirty="0"/>
              <a:t> BIAS is the tendency to seek</a:t>
            </a:r>
            <a:r>
              <a:rPr lang="en-US" sz="1200" b="0" i="0" kern="1200" dirty="0">
                <a:solidFill>
                  <a:schemeClr val="tx1"/>
                </a:solidFill>
                <a:effectLst/>
                <a:latin typeface="+mn-lt"/>
                <a:ea typeface="+mn-ea"/>
                <a:cs typeface="+mn-cs"/>
              </a:rPr>
              <a:t>, favor, and recall information that confirms our existing personal beliefs or hypotheses.</a:t>
            </a:r>
            <a:r>
              <a:rPr lang="en-US" sz="1200" b="0" i="0" kern="1200" baseline="0" dirty="0">
                <a:solidFill>
                  <a:schemeClr val="tx1"/>
                </a:solidFill>
                <a:effectLst/>
                <a:latin typeface="+mn-lt"/>
                <a:ea typeface="+mn-ea"/>
                <a:cs typeface="+mn-cs"/>
              </a:rPr>
              <a:t>  </a:t>
            </a:r>
            <a:r>
              <a:rPr lang="en-US" baseline="0" dirty="0"/>
              <a:t>The opposite is also true.  People discount information that conflicts with what they believe to be true.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Confirmation</a:t>
            </a:r>
            <a:r>
              <a:rPr lang="en-US" sz="1200" b="0" i="0" kern="1200" baseline="0" dirty="0">
                <a:solidFill>
                  <a:schemeClr val="tx1"/>
                </a:solidFill>
                <a:effectLst/>
                <a:latin typeface="+mn-lt"/>
                <a:ea typeface="+mn-ea"/>
                <a:cs typeface="+mn-cs"/>
              </a:rPr>
              <a:t> bias helps explain why d</a:t>
            </a:r>
            <a:r>
              <a:rPr lang="en-US" sz="1200" b="0" i="0" kern="1200" dirty="0">
                <a:solidFill>
                  <a:schemeClr val="tx1"/>
                </a:solidFill>
                <a:effectLst/>
                <a:latin typeface="+mn-lt"/>
                <a:ea typeface="+mn-ea"/>
                <a:cs typeface="+mn-cs"/>
              </a:rPr>
              <a:t>isagreements can sometimes become </a:t>
            </a:r>
            <a:r>
              <a:rPr lang="en-US" sz="1200" b="0" i="1" kern="1200" dirty="0">
                <a:solidFill>
                  <a:schemeClr val="tx1"/>
                </a:solidFill>
                <a:effectLst/>
                <a:latin typeface="+mn-lt"/>
                <a:ea typeface="+mn-ea"/>
                <a:cs typeface="+mn-cs"/>
              </a:rPr>
              <a:t>more</a:t>
            </a:r>
            <a:r>
              <a:rPr lang="en-US" sz="1200" b="0" i="0" kern="1200" dirty="0">
                <a:solidFill>
                  <a:schemeClr val="tx1"/>
                </a:solidFill>
                <a:effectLst/>
                <a:latin typeface="+mn-lt"/>
                <a:ea typeface="+mn-ea"/>
                <a:cs typeface="+mn-cs"/>
              </a:rPr>
              <a:t> extreme even when both sides are exposed to the same evidence,</a:t>
            </a:r>
            <a:r>
              <a:rPr lang="en-US" sz="1200" b="0" i="0" kern="1200" baseline="0" dirty="0">
                <a:solidFill>
                  <a:schemeClr val="tx1"/>
                </a:solidFill>
                <a:effectLst/>
                <a:latin typeface="+mn-lt"/>
                <a:ea typeface="+mn-ea"/>
                <a:cs typeface="+mn-cs"/>
              </a:rPr>
              <a:t> as in arguments Climate Change, Vaccines, or GMOs.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Scientists</a:t>
            </a:r>
            <a:r>
              <a:rPr lang="en-US" sz="1200" b="0" i="0" kern="1200" baseline="0" dirty="0">
                <a:solidFill>
                  <a:schemeClr val="tx1"/>
                </a:solidFill>
                <a:effectLst/>
                <a:latin typeface="+mn-lt"/>
                <a:ea typeface="+mn-ea"/>
                <a:cs typeface="+mn-cs"/>
              </a:rPr>
              <a:t> are not immune!  There’s ample scholarly e</a:t>
            </a:r>
            <a:r>
              <a:rPr lang="en-US" sz="1200" b="0" i="0" kern="1200" dirty="0">
                <a:solidFill>
                  <a:schemeClr val="tx1"/>
                </a:solidFill>
                <a:effectLst/>
                <a:latin typeface="+mn-lt"/>
                <a:ea typeface="+mn-ea"/>
                <a:cs typeface="+mn-cs"/>
              </a:rPr>
              <a:t>vidence</a:t>
            </a:r>
            <a:r>
              <a:rPr lang="en-US" sz="1200" b="0" i="0" kern="1200" baseline="0" dirty="0">
                <a:solidFill>
                  <a:schemeClr val="tx1"/>
                </a:solidFill>
                <a:effectLst/>
                <a:latin typeface="+mn-lt"/>
                <a:ea typeface="+mn-ea"/>
                <a:cs typeface="+mn-cs"/>
              </a:rPr>
              <a:t> of confirmation bias when scientists look for confirming and supporting evidence in their research, or when they assess the quality of other’s scientific work in peer review.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Point: T</a:t>
            </a:r>
            <a:r>
              <a:rPr lang="en-US" b="1" baseline="0" dirty="0"/>
              <a:t>here are dozens of these mental sleights of hand.  Common to us all, because hard-wired in the brain.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a:t>So, given such pervasive physical resistance to new and challenging information, what do we do about it?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F326F38-D9B0-40CF-BC2C-854086839954}" type="slidenum">
              <a:rPr lang="en-US" smtClean="0"/>
              <a:t>7</a:t>
            </a:fld>
            <a:endParaRPr lang="en-US" dirty="0"/>
          </a:p>
        </p:txBody>
      </p:sp>
    </p:spTree>
    <p:extLst>
      <p:ext uri="{BB962C8B-B14F-4D97-AF65-F5344CB8AC3E}">
        <p14:creationId xmlns:p14="http://schemas.microsoft.com/office/powerpoint/2010/main" val="2589433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a:solidFill>
                  <a:schemeClr val="tx1"/>
                </a:solidFill>
                <a:effectLst/>
                <a:latin typeface="+mn-lt"/>
                <a:ea typeface="+mn-ea"/>
                <a:cs typeface="+mn-cs"/>
              </a:rPr>
              <a:t>The takeaway assertion is </a:t>
            </a:r>
            <a:r>
              <a:rPr lang="en-US" sz="1200" b="1" kern="1200" baseline="0" dirty="0">
                <a:solidFill>
                  <a:schemeClr val="tx1"/>
                </a:solidFill>
                <a:effectLst/>
                <a:latin typeface="+mn-lt"/>
                <a:ea typeface="+mn-ea"/>
                <a:cs typeface="+mn-cs"/>
              </a:rPr>
              <a:t>Do NOT fight the neurochemistry of the brain.</a:t>
            </a:r>
            <a:r>
              <a:rPr lang="en-US" sz="1200" kern="1200" baseline="0" dirty="0">
                <a:solidFill>
                  <a:schemeClr val="tx1"/>
                </a:solidFill>
                <a:effectLst/>
                <a:latin typeface="+mn-lt"/>
                <a:ea typeface="+mn-ea"/>
                <a:cs typeface="+mn-cs"/>
              </a:rPr>
              <a:t>    </a:t>
            </a:r>
            <a:r>
              <a:rPr lang="en-US" sz="1200" b="1"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Want to be clear </a:t>
            </a:r>
            <a:r>
              <a:rPr lang="en-US" sz="1200" b="1" i="0" kern="1200" baseline="0" dirty="0">
                <a:solidFill>
                  <a:schemeClr val="tx1"/>
                </a:solidFill>
                <a:effectLst/>
                <a:latin typeface="+mn-lt"/>
                <a:ea typeface="+mn-ea"/>
                <a:cs typeface="+mn-cs"/>
              </a:rPr>
              <a:t>this does not mean </a:t>
            </a:r>
            <a:r>
              <a:rPr lang="en-US" sz="1200" b="0" i="0" kern="1200" baseline="0" dirty="0">
                <a:solidFill>
                  <a:schemeClr val="tx1"/>
                </a:solidFill>
                <a:effectLst/>
                <a:latin typeface="+mn-lt"/>
                <a:ea typeface="+mn-ea"/>
                <a:cs typeface="+mn-cs"/>
              </a:rPr>
              <a:t>bending facts, accommodating bias.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It means understanding what you’re up against,  thinking strategically about how to work </a:t>
            </a:r>
            <a:r>
              <a:rPr lang="en-US" sz="1200" b="0" i="1" kern="1200" baseline="0" dirty="0">
                <a:solidFill>
                  <a:schemeClr val="tx1"/>
                </a:solidFill>
                <a:effectLst/>
                <a:latin typeface="+mn-lt"/>
                <a:ea typeface="+mn-ea"/>
                <a:cs typeface="+mn-cs"/>
              </a:rPr>
              <a:t>with</a:t>
            </a:r>
            <a:r>
              <a:rPr lang="en-US" sz="1200" b="0" i="0" kern="1200" baseline="0" dirty="0">
                <a:solidFill>
                  <a:schemeClr val="tx1"/>
                </a:solidFill>
                <a:effectLst/>
                <a:latin typeface="+mn-lt"/>
                <a:ea typeface="+mn-ea"/>
                <a:cs typeface="+mn-cs"/>
              </a:rPr>
              <a:t>, not against, the brain.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baseline="0" dirty="0">
                <a:solidFill>
                  <a:schemeClr val="tx1"/>
                </a:solidFill>
                <a:effectLst/>
                <a:latin typeface="+mn-lt"/>
                <a:ea typeface="+mn-ea"/>
                <a:cs typeface="+mn-cs"/>
              </a:rPr>
              <a:t>To surmount the cognitive barriers to effective communication, 3 basic strategies help:  </a:t>
            </a:r>
            <a:endParaRPr lang="en-US" sz="1200" b="1" kern="1200" dirty="0">
              <a:solidFill>
                <a:schemeClr val="tx1"/>
              </a:solidFill>
              <a:effectLst/>
              <a:latin typeface="+mn-lt"/>
              <a:ea typeface="+mn-ea"/>
              <a:cs typeface="+mn-cs"/>
            </a:endParaRPr>
          </a:p>
          <a:p>
            <a:pPr marL="228600" indent="-228600">
              <a:buFont typeface="+mj-lt"/>
              <a:buAutoNum type="arabicPeriod"/>
            </a:pPr>
            <a:r>
              <a:rPr lang="en-US" sz="1200" b="1" kern="1200" baseline="0" dirty="0">
                <a:solidFill>
                  <a:schemeClr val="tx1"/>
                </a:solidFill>
                <a:effectLst/>
                <a:latin typeface="+mn-lt"/>
                <a:ea typeface="+mn-ea"/>
                <a:cs typeface="+mn-cs"/>
              </a:rPr>
              <a:t>Understand </a:t>
            </a:r>
            <a:r>
              <a:rPr lang="en-US" sz="1200" b="1" kern="1200" dirty="0">
                <a:solidFill>
                  <a:schemeClr val="tx1"/>
                </a:solidFill>
                <a:effectLst/>
                <a:latin typeface="+mn-lt"/>
                <a:ea typeface="+mn-ea"/>
                <a:cs typeface="+mn-cs"/>
              </a:rPr>
              <a:t>your audience. </a:t>
            </a:r>
          </a:p>
          <a:p>
            <a:pPr marL="228600" indent="-228600">
              <a:buFont typeface="+mj-lt"/>
              <a:buAutoNum type="arabicPeriod"/>
            </a:pPr>
            <a:r>
              <a:rPr lang="en-US" sz="1200" b="1" kern="1200" dirty="0">
                <a:solidFill>
                  <a:schemeClr val="tx1"/>
                </a:solidFill>
                <a:effectLst/>
                <a:latin typeface="+mn-lt"/>
                <a:ea typeface="+mn-ea"/>
                <a:cs typeface="+mn-cs"/>
              </a:rPr>
              <a:t>Be relevant</a:t>
            </a:r>
            <a:r>
              <a:rPr lang="en-US" sz="1200" b="1" kern="1200" baseline="0" dirty="0">
                <a:solidFill>
                  <a:schemeClr val="tx1"/>
                </a:solidFill>
                <a:effectLst/>
                <a:latin typeface="+mn-lt"/>
                <a:ea typeface="+mn-ea"/>
                <a:cs typeface="+mn-cs"/>
              </a:rPr>
              <a:t> to THEM</a:t>
            </a:r>
            <a:r>
              <a:rPr lang="en-US" sz="1200" b="1" kern="1200" dirty="0">
                <a:solidFill>
                  <a:schemeClr val="tx1"/>
                </a:solidFill>
                <a:effectLst/>
                <a:latin typeface="+mn-lt"/>
                <a:ea typeface="+mn-ea"/>
                <a:cs typeface="+mn-cs"/>
              </a:rPr>
              <a:t>. </a:t>
            </a:r>
          </a:p>
          <a:p>
            <a:pPr marL="228600" indent="-228600">
              <a:buFont typeface="+mj-lt"/>
              <a:buAutoNum type="arabicPeriod"/>
            </a:pPr>
            <a:r>
              <a:rPr lang="en-US" sz="1200" b="1" kern="1200" dirty="0">
                <a:solidFill>
                  <a:schemeClr val="tx1"/>
                </a:solidFill>
                <a:effectLst/>
                <a:latin typeface="+mn-lt"/>
                <a:ea typeface="+mn-ea"/>
                <a:cs typeface="+mn-cs"/>
              </a:rPr>
              <a:t>Keep it simple.   </a:t>
            </a:r>
          </a:p>
          <a:p>
            <a:pPr marL="228600" indent="-228600">
              <a:buFont typeface="+mj-lt"/>
              <a:buAutoNum type="arabicPeriod"/>
            </a:pPr>
            <a:endParaRPr lang="en-US" sz="1200" kern="120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These are the principles that will help you be </a:t>
            </a:r>
            <a:r>
              <a:rPr lang="en-US" sz="1200" kern="1200" dirty="0">
                <a:solidFill>
                  <a:schemeClr val="tx1"/>
                </a:solidFill>
                <a:effectLst/>
                <a:latin typeface="+mn-lt"/>
                <a:ea typeface="+mn-ea"/>
                <a:cs typeface="+mn-cs"/>
              </a:rPr>
              <a:t>effective</a:t>
            </a:r>
            <a:r>
              <a:rPr lang="en-US" sz="1200" kern="1200" baseline="0" dirty="0">
                <a:solidFill>
                  <a:schemeClr val="tx1"/>
                </a:solidFill>
                <a:effectLst/>
                <a:latin typeface="+mn-lt"/>
                <a:ea typeface="+mn-ea"/>
                <a:cs typeface="+mn-cs"/>
              </a:rPr>
              <a:t> n</a:t>
            </a:r>
            <a:r>
              <a:rPr lang="en-US" sz="1200" kern="1200" dirty="0">
                <a:solidFill>
                  <a:schemeClr val="tx1"/>
                </a:solidFill>
                <a:effectLst/>
                <a:latin typeface="+mn-lt"/>
                <a:ea typeface="+mn-ea"/>
                <a:cs typeface="+mn-cs"/>
              </a:rPr>
              <a:t>ot only in getting your message across to different audiences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but also in making it </a:t>
            </a:r>
            <a:r>
              <a:rPr lang="en-US" sz="1200" b="1" kern="1200" dirty="0">
                <a:solidFill>
                  <a:schemeClr val="tx1"/>
                </a:solidFill>
                <a:effectLst/>
                <a:latin typeface="+mn-lt"/>
                <a:ea typeface="+mn-ea"/>
                <a:cs typeface="+mn-cs"/>
              </a:rPr>
              <a:t>STICK. </a:t>
            </a:r>
            <a:endParaRPr lang="en-US" b="1"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F326F38-D9B0-40CF-BC2C-854086839954}" type="slidenum">
              <a:rPr lang="en-US" smtClean="0"/>
              <a:t>8</a:t>
            </a:fld>
            <a:endParaRPr lang="en-US" dirty="0"/>
          </a:p>
        </p:txBody>
      </p:sp>
    </p:spTree>
    <p:extLst>
      <p:ext uri="{BB962C8B-B14F-4D97-AF65-F5344CB8AC3E}">
        <p14:creationId xmlns:p14="http://schemas.microsoft.com/office/powerpoint/2010/main" val="265880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Rule #1:</a:t>
            </a:r>
            <a:r>
              <a:rPr lang="en-US" sz="1200" kern="1200" baseline="0" dirty="0">
                <a:solidFill>
                  <a:schemeClr val="tx1"/>
                </a:solidFill>
                <a:effectLst/>
                <a:latin typeface="+mn-lt"/>
                <a:ea typeface="+mn-ea"/>
                <a:cs typeface="+mn-cs"/>
              </a:rPr>
              <a:t> UNDERSTAND YOUR AUDIENCE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By definition, communication is a two-way street, involving “connection,” and</a:t>
            </a:r>
            <a:r>
              <a:rPr lang="en-US" sz="1200" kern="1200" baseline="0" dirty="0">
                <a:solidFill>
                  <a:schemeClr val="tx1"/>
                </a:solidFill>
                <a:effectLst/>
                <a:latin typeface="+mn-lt"/>
                <a:ea typeface="+mn-ea"/>
                <a:cs typeface="+mn-cs"/>
              </a:rPr>
              <a:t> “commonality</a:t>
            </a:r>
            <a:r>
              <a:rPr lang="en-US" sz="1200" kern="1200" dirty="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To figure out how to successfully</a:t>
            </a:r>
            <a:r>
              <a:rPr lang="en-US" sz="1200" kern="1200" baseline="0" dirty="0">
                <a:solidFill>
                  <a:schemeClr val="tx1"/>
                </a:solidFill>
                <a:effectLst/>
                <a:latin typeface="+mn-lt"/>
                <a:ea typeface="+mn-ea"/>
                <a:cs typeface="+mn-cs"/>
              </a:rPr>
              <a:t> connect with a given audience, it helps to begin by asking yourself: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Who are they and what do they care</a:t>
            </a:r>
            <a:r>
              <a:rPr lang="en-US" baseline="0" dirty="0"/>
              <a:t> about</a:t>
            </a:r>
            <a:r>
              <a:rPr lang="en-US" dirty="0"/>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do they see themselves?</a:t>
            </a:r>
          </a:p>
          <a:p>
            <a:pPr marL="171450" indent="-171450">
              <a:buFont typeface="Arial" panose="020B0604020202020204" pitchFamily="34" charset="0"/>
              <a:buChar char="•"/>
            </a:pPr>
            <a:r>
              <a:rPr lang="en-US" dirty="0"/>
              <a:t>What are their values and beliefs, and how</a:t>
            </a:r>
            <a:r>
              <a:rPr lang="en-US" baseline="0" dirty="0"/>
              <a:t> do my findings align with or challenge them</a:t>
            </a:r>
            <a:r>
              <a:rPr lang="en-US" dirty="0"/>
              <a:t>?</a:t>
            </a:r>
            <a:r>
              <a:rPr lang="en-US" baseline="0" dirty="0"/>
              <a:t> </a:t>
            </a:r>
          </a:p>
          <a:p>
            <a:pPr marL="171450" indent="-171450">
              <a:buFont typeface="Arial" panose="020B0604020202020204" pitchFamily="34" charset="0"/>
              <a:buChar char="•"/>
            </a:pPr>
            <a:endParaRPr lang="en-US" b="1" baseline="0" dirty="0"/>
          </a:p>
          <a:p>
            <a:pPr marL="0" indent="0">
              <a:buFont typeface="Arial" panose="020B0604020202020204" pitchFamily="34" charset="0"/>
              <a:buNone/>
            </a:pPr>
            <a:r>
              <a:rPr lang="en-US" b="1" baseline="0" dirty="0"/>
              <a:t>Point: When approaching any audience, be as aware as you can of their personal sensitivities.  </a:t>
            </a:r>
            <a:endParaRPr lang="en-US" dirty="0"/>
          </a:p>
        </p:txBody>
      </p:sp>
      <p:sp>
        <p:nvSpPr>
          <p:cNvPr id="4" name="Slide Number Placeholder 3"/>
          <p:cNvSpPr>
            <a:spLocks noGrp="1"/>
          </p:cNvSpPr>
          <p:nvPr>
            <p:ph type="sldNum" sz="quarter" idx="10"/>
          </p:nvPr>
        </p:nvSpPr>
        <p:spPr/>
        <p:txBody>
          <a:bodyPr/>
          <a:lstStyle/>
          <a:p>
            <a:fld id="{9F326F38-D9B0-40CF-BC2C-854086839954}" type="slidenum">
              <a:rPr lang="en-US" smtClean="0"/>
              <a:t>9</a:t>
            </a:fld>
            <a:endParaRPr lang="en-US" dirty="0"/>
          </a:p>
        </p:txBody>
      </p:sp>
    </p:spTree>
    <p:extLst>
      <p:ext uri="{BB962C8B-B14F-4D97-AF65-F5344CB8AC3E}">
        <p14:creationId xmlns:p14="http://schemas.microsoft.com/office/powerpoint/2010/main" val="1168526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AB6AA0D-9D30-4BA5-9D0A-B73A6668AE40}"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1C22F-94FF-4245-94AF-49677C844BF3}" type="slidenum">
              <a:rPr lang="en-US" smtClean="0"/>
              <a:t>‹#›</a:t>
            </a:fld>
            <a:endParaRPr lang="en-US" dirty="0"/>
          </a:p>
        </p:txBody>
      </p:sp>
    </p:spTree>
    <p:extLst>
      <p:ext uri="{BB962C8B-B14F-4D97-AF65-F5344CB8AC3E}">
        <p14:creationId xmlns:p14="http://schemas.microsoft.com/office/powerpoint/2010/main" val="247743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B6AA0D-9D30-4BA5-9D0A-B73A6668AE40}"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1C22F-94FF-4245-94AF-49677C844BF3}" type="slidenum">
              <a:rPr lang="en-US" smtClean="0"/>
              <a:t>‹#›</a:t>
            </a:fld>
            <a:endParaRPr lang="en-US" dirty="0"/>
          </a:p>
        </p:txBody>
      </p:sp>
    </p:spTree>
    <p:extLst>
      <p:ext uri="{BB962C8B-B14F-4D97-AF65-F5344CB8AC3E}">
        <p14:creationId xmlns:p14="http://schemas.microsoft.com/office/powerpoint/2010/main" val="3460287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B6AA0D-9D30-4BA5-9D0A-B73A6668AE40}"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1C22F-94FF-4245-94AF-49677C844BF3}" type="slidenum">
              <a:rPr lang="en-US" smtClean="0"/>
              <a:t>‹#›</a:t>
            </a:fld>
            <a:endParaRPr lang="en-US" dirty="0"/>
          </a:p>
        </p:txBody>
      </p:sp>
    </p:spTree>
    <p:extLst>
      <p:ext uri="{BB962C8B-B14F-4D97-AF65-F5344CB8AC3E}">
        <p14:creationId xmlns:p14="http://schemas.microsoft.com/office/powerpoint/2010/main" val="3882521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ssertion Evidence">
    <p:spTree>
      <p:nvGrpSpPr>
        <p:cNvPr id="1" name="Shape 12"/>
        <p:cNvGrpSpPr/>
        <p:nvPr/>
      </p:nvGrpSpPr>
      <p:grpSpPr>
        <a:xfrm>
          <a:off x="0" y="0"/>
          <a:ext cx="0" cy="0"/>
          <a:chOff x="0" y="0"/>
          <a:chExt cx="0" cy="0"/>
        </a:xfrm>
      </p:grpSpPr>
      <p:sp>
        <p:nvSpPr>
          <p:cNvPr id="5" name="Text Placeholder 4"/>
          <p:cNvSpPr>
            <a:spLocks noGrp="1"/>
          </p:cNvSpPr>
          <p:nvPr>
            <p:ph type="body" sz="quarter" idx="14" hasCustomPrompt="1"/>
          </p:nvPr>
        </p:nvSpPr>
        <p:spPr>
          <a:xfrm>
            <a:off x="927114" y="2736716"/>
            <a:ext cx="2425687" cy="369397"/>
          </a:xfrm>
          <a:prstGeom prst="rect">
            <a:avLst/>
          </a:prstGeom>
        </p:spPr>
        <p:txBody>
          <a:bodyPr wrap="square" lIns="0" tIns="0" rIns="0" bIns="0">
            <a:spAutoFit/>
          </a:bodyPr>
          <a:lstStyle>
            <a:lvl1pPr>
              <a:defRPr sz="2667" b="1">
                <a:latin typeface="Calibri" panose="020F0502020204030204" pitchFamily="34" charset="0"/>
              </a:defRPr>
            </a:lvl1pPr>
          </a:lstStyle>
          <a:p>
            <a:pPr lvl="0"/>
            <a:r>
              <a:rPr lang="en-US" dirty="0">
                <a:latin typeface="Calibri" panose="020F0502020204030204" pitchFamily="34" charset="0"/>
              </a:rPr>
              <a:t>Insert text here</a:t>
            </a:r>
            <a:endParaRPr lang="en-US" dirty="0"/>
          </a:p>
        </p:txBody>
      </p:sp>
      <p:sp>
        <p:nvSpPr>
          <p:cNvPr id="8" name="Title 7"/>
          <p:cNvSpPr>
            <a:spLocks noGrp="1"/>
          </p:cNvSpPr>
          <p:nvPr>
            <p:ph type="title" hasCustomPrompt="1"/>
          </p:nvPr>
        </p:nvSpPr>
        <p:spPr>
          <a:xfrm>
            <a:off x="97536" y="124178"/>
            <a:ext cx="11817373" cy="480196"/>
          </a:xfrm>
          <a:prstGeom prst="rect">
            <a:avLst/>
          </a:prstGeom>
        </p:spPr>
        <p:txBody>
          <a:bodyPr wrap="square" lIns="0" tIns="0" rIns="0" bIns="0">
            <a:spAutoFit/>
          </a:bodyPr>
          <a:lstStyle>
            <a:lvl1pPr>
              <a:defRPr sz="3467" b="1" baseline="0">
                <a:latin typeface="Calibri" panose="020F0502020204030204" pitchFamily="34" charset="0"/>
              </a:defRPr>
            </a:lvl1pPr>
          </a:lstStyle>
          <a:p>
            <a:r>
              <a:rPr lang="en-US" dirty="0"/>
              <a:t>Insert assertion here</a:t>
            </a:r>
          </a:p>
        </p:txBody>
      </p:sp>
      <p:sp>
        <p:nvSpPr>
          <p:cNvPr id="9" name="Slide Number Placeholder 5"/>
          <p:cNvSpPr>
            <a:spLocks noGrp="1"/>
          </p:cNvSpPr>
          <p:nvPr>
            <p:ph type="sldNum" sz="quarter" idx="4"/>
          </p:nvPr>
        </p:nvSpPr>
        <p:spPr>
          <a:xfrm>
            <a:off x="84067" y="6384532"/>
            <a:ext cx="608125" cy="420564"/>
          </a:xfrm>
          <a:prstGeom prst="rect">
            <a:avLst/>
          </a:prstGeom>
        </p:spPr>
        <p:txBody>
          <a:bodyPr vert="horz" lIns="91440" tIns="45720" rIns="91440" bIns="45720" rtlCol="0" anchor="t">
            <a:spAutoFit/>
          </a:bodyPr>
          <a:lstStyle>
            <a:lvl1pPr algn="r">
              <a:defRPr sz="2133">
                <a:solidFill>
                  <a:schemeClr val="tx1">
                    <a:tint val="75000"/>
                  </a:schemeClr>
                </a:solidFill>
                <a:latin typeface="Calibri" panose="020F0502020204030204" pitchFamily="34" charset="0"/>
              </a:defRPr>
            </a:lvl1pPr>
          </a:lstStyle>
          <a:p>
            <a:fld id="{F577E53E-616C-4B80-8F3C-B6584B31683E}" type="slidenum">
              <a:rPr lang="en-US" smtClean="0"/>
              <a:pPr/>
              <a:t>‹#›</a:t>
            </a:fld>
            <a:endParaRPr lang="en-US" dirty="0"/>
          </a:p>
        </p:txBody>
      </p:sp>
    </p:spTree>
    <p:extLst>
      <p:ext uri="{BB962C8B-B14F-4D97-AF65-F5344CB8AC3E}">
        <p14:creationId xmlns:p14="http://schemas.microsoft.com/office/powerpoint/2010/main" val="267073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190625" y="1151930"/>
            <a:ext cx="9810750" cy="2321719"/>
          </a:xfrm>
          <a:prstGeom prst="rect">
            <a:avLst/>
          </a:prstGeom>
        </p:spPr>
        <p:txBody>
          <a:bodyPr anchor="b"/>
          <a:lstStyle/>
          <a:p>
            <a:r>
              <a:t>Title Text</a:t>
            </a:r>
          </a:p>
        </p:txBody>
      </p:sp>
      <p:sp>
        <p:nvSpPr>
          <p:cNvPr id="12" name="Shape 12"/>
          <p:cNvSpPr>
            <a:spLocks noGrp="1"/>
          </p:cNvSpPr>
          <p:nvPr>
            <p:ph type="body" sz="quarter" idx="1"/>
          </p:nvPr>
        </p:nvSpPr>
        <p:spPr>
          <a:xfrm>
            <a:off x="1190625" y="3536156"/>
            <a:ext cx="9810750" cy="794742"/>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299832996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1506140" y="446485"/>
            <a:ext cx="9167813" cy="4161234"/>
          </a:xfrm>
          <a:prstGeom prst="rect">
            <a:avLst/>
          </a:prstGeom>
        </p:spPr>
        <p:txBody>
          <a:bodyPr lIns="91439" tIns="45719" rIns="91439" bIns="45719" anchor="t">
            <a:noAutofit/>
          </a:bodyPr>
          <a:lstStyle/>
          <a:p>
            <a:endParaRPr dirty="0"/>
          </a:p>
        </p:txBody>
      </p:sp>
      <p:sp>
        <p:nvSpPr>
          <p:cNvPr id="21" name="Shape 21"/>
          <p:cNvSpPr>
            <a:spLocks noGrp="1"/>
          </p:cNvSpPr>
          <p:nvPr>
            <p:ph type="title"/>
          </p:nvPr>
        </p:nvSpPr>
        <p:spPr>
          <a:xfrm>
            <a:off x="1190625" y="4723805"/>
            <a:ext cx="9810750" cy="1000125"/>
          </a:xfrm>
          <a:prstGeom prst="rect">
            <a:avLst/>
          </a:prstGeom>
        </p:spPr>
        <p:txBody>
          <a:bodyPr anchor="b"/>
          <a:lstStyle/>
          <a:p>
            <a:r>
              <a:t>Title Text</a:t>
            </a:r>
          </a:p>
        </p:txBody>
      </p:sp>
      <p:sp>
        <p:nvSpPr>
          <p:cNvPr id="22" name="Shape 22"/>
          <p:cNvSpPr>
            <a:spLocks noGrp="1"/>
          </p:cNvSpPr>
          <p:nvPr>
            <p:ph type="body" sz="quarter" idx="1"/>
          </p:nvPr>
        </p:nvSpPr>
        <p:spPr>
          <a:xfrm>
            <a:off x="1190625" y="5759649"/>
            <a:ext cx="9810750" cy="794742"/>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xfrm>
            <a:off x="5939364" y="6500813"/>
            <a:ext cx="301366" cy="297389"/>
          </a:xfrm>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197826549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190625" y="2268141"/>
            <a:ext cx="9810750" cy="2321719"/>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291820632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6298406" y="446484"/>
            <a:ext cx="5000625" cy="5786438"/>
          </a:xfrm>
          <a:prstGeom prst="rect">
            <a:avLst/>
          </a:prstGeom>
        </p:spPr>
        <p:txBody>
          <a:bodyPr lIns="91439" tIns="45719" rIns="91439" bIns="45719" anchor="t">
            <a:noAutofit/>
          </a:bodyPr>
          <a:lstStyle/>
          <a:p>
            <a:endParaRPr dirty="0"/>
          </a:p>
        </p:txBody>
      </p:sp>
      <p:sp>
        <p:nvSpPr>
          <p:cNvPr id="39" name="Shape 39"/>
          <p:cNvSpPr>
            <a:spLocks noGrp="1"/>
          </p:cNvSpPr>
          <p:nvPr>
            <p:ph type="title"/>
          </p:nvPr>
        </p:nvSpPr>
        <p:spPr>
          <a:xfrm>
            <a:off x="892969" y="446484"/>
            <a:ext cx="5000625" cy="2803922"/>
          </a:xfrm>
          <a:prstGeom prst="rect">
            <a:avLst/>
          </a:prstGeom>
        </p:spPr>
        <p:txBody>
          <a:bodyPr anchor="b"/>
          <a:lstStyle>
            <a:lvl1pPr>
              <a:defRPr sz="4219"/>
            </a:lvl1pPr>
          </a:lstStyle>
          <a:p>
            <a:r>
              <a:t>Title Text</a:t>
            </a:r>
          </a:p>
        </p:txBody>
      </p:sp>
      <p:sp>
        <p:nvSpPr>
          <p:cNvPr id="40" name="Shape 40"/>
          <p:cNvSpPr>
            <a:spLocks noGrp="1"/>
          </p:cNvSpPr>
          <p:nvPr>
            <p:ph type="body" sz="quarter" idx="1"/>
          </p:nvPr>
        </p:nvSpPr>
        <p:spPr>
          <a:xfrm>
            <a:off x="892969" y="3348633"/>
            <a:ext cx="5000625" cy="2884289"/>
          </a:xfrm>
          <a:prstGeom prst="rect">
            <a:avLst/>
          </a:prstGeom>
        </p:spPr>
        <p:txBody>
          <a:bodyPr anchor="t"/>
          <a:lstStyle>
            <a:lvl1pPr marL="0" indent="0" algn="ctr">
              <a:spcBef>
                <a:spcPts val="0"/>
              </a:spcBef>
              <a:buSzTx/>
              <a:buNone/>
              <a:defRPr sz="2250"/>
            </a:lvl1pPr>
            <a:lvl2pPr marL="0" indent="0" algn="ctr">
              <a:spcBef>
                <a:spcPts val="0"/>
              </a:spcBef>
              <a:buSzTx/>
              <a:buNone/>
              <a:defRPr sz="2250"/>
            </a:lvl2pPr>
            <a:lvl3pPr marL="0" indent="0" algn="ctr">
              <a:spcBef>
                <a:spcPts val="0"/>
              </a:spcBef>
              <a:buSzTx/>
              <a:buNone/>
              <a:defRPr sz="2250"/>
            </a:lvl3pPr>
            <a:lvl4pPr marL="0" indent="0" algn="ctr">
              <a:spcBef>
                <a:spcPts val="0"/>
              </a:spcBef>
              <a:buSzTx/>
              <a:buNone/>
              <a:defRPr sz="2250"/>
            </a:lvl4pPr>
            <a:lvl5pPr marL="0" indent="0" algn="ctr">
              <a:spcBef>
                <a:spcPts val="0"/>
              </a:spcBef>
              <a:buSzTx/>
              <a:buNone/>
              <a:defRPr sz="225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1387298522"/>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39100428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2261589939"/>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6298406" y="1830586"/>
            <a:ext cx="5000625" cy="4420195"/>
          </a:xfrm>
          <a:prstGeom prst="rect">
            <a:avLst/>
          </a:prstGeom>
        </p:spPr>
        <p:txBody>
          <a:bodyPr lIns="91439" tIns="45719" rIns="91439" bIns="45719" anchor="t">
            <a:noAutofit/>
          </a:bodyPr>
          <a:lstStyle/>
          <a:p>
            <a:endParaRPr dirty="0"/>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892969" y="1830586"/>
            <a:ext cx="5000625" cy="4420195"/>
          </a:xfrm>
          <a:prstGeom prst="rect">
            <a:avLst/>
          </a:prstGeom>
        </p:spPr>
        <p:txBody>
          <a:bodyPr/>
          <a:lstStyle>
            <a:lvl1pPr marL="241093" indent="-241093">
              <a:spcBef>
                <a:spcPts val="2250"/>
              </a:spcBef>
              <a:defRPr sz="1969"/>
            </a:lvl1pPr>
            <a:lvl2pPr marL="482186" indent="-241093">
              <a:spcBef>
                <a:spcPts val="2250"/>
              </a:spcBef>
              <a:defRPr sz="1969"/>
            </a:lvl2pPr>
            <a:lvl3pPr marL="723279" indent="-241093">
              <a:spcBef>
                <a:spcPts val="2250"/>
              </a:spcBef>
              <a:defRPr sz="1969"/>
            </a:lvl3pPr>
            <a:lvl4pPr marL="964372" indent="-241093">
              <a:spcBef>
                <a:spcPts val="2250"/>
              </a:spcBef>
              <a:defRPr sz="1969"/>
            </a:lvl4pPr>
            <a:lvl5pPr marL="1205465" indent="-241093">
              <a:spcBef>
                <a:spcPts val="2250"/>
              </a:spcBef>
              <a:defRPr sz="1969"/>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359257655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B6AA0D-9D30-4BA5-9D0A-B73A6668AE40}"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1C22F-94FF-4245-94AF-49677C844BF3}" type="slidenum">
              <a:rPr lang="en-US" smtClean="0"/>
              <a:t>‹#›</a:t>
            </a:fld>
            <a:endParaRPr lang="en-US" dirty="0"/>
          </a:p>
        </p:txBody>
      </p:sp>
    </p:spTree>
    <p:extLst>
      <p:ext uri="{BB962C8B-B14F-4D97-AF65-F5344CB8AC3E}">
        <p14:creationId xmlns:p14="http://schemas.microsoft.com/office/powerpoint/2010/main" val="4132490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892969" y="892969"/>
            <a:ext cx="10406063"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200580457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6298406" y="3580805"/>
            <a:ext cx="5000625" cy="2652117"/>
          </a:xfrm>
          <a:prstGeom prst="rect">
            <a:avLst/>
          </a:prstGeom>
        </p:spPr>
        <p:txBody>
          <a:bodyPr lIns="91439" tIns="45719" rIns="91439" bIns="45719" anchor="t">
            <a:noAutofit/>
          </a:bodyPr>
          <a:lstStyle/>
          <a:p>
            <a:endParaRPr dirty="0"/>
          </a:p>
        </p:txBody>
      </p:sp>
      <p:sp>
        <p:nvSpPr>
          <p:cNvPr id="84" name="Shape 84"/>
          <p:cNvSpPr>
            <a:spLocks noGrp="1"/>
          </p:cNvSpPr>
          <p:nvPr>
            <p:ph type="pic" sz="quarter" idx="14"/>
          </p:nvPr>
        </p:nvSpPr>
        <p:spPr>
          <a:xfrm>
            <a:off x="6304236" y="625078"/>
            <a:ext cx="5000632" cy="2652117"/>
          </a:xfrm>
          <a:prstGeom prst="rect">
            <a:avLst/>
          </a:prstGeom>
        </p:spPr>
        <p:txBody>
          <a:bodyPr lIns="91439" tIns="45719" rIns="91439" bIns="45719" anchor="t">
            <a:noAutofit/>
          </a:bodyPr>
          <a:lstStyle/>
          <a:p>
            <a:endParaRPr dirty="0"/>
          </a:p>
        </p:txBody>
      </p:sp>
      <p:sp>
        <p:nvSpPr>
          <p:cNvPr id="85" name="Shape 85"/>
          <p:cNvSpPr>
            <a:spLocks noGrp="1"/>
          </p:cNvSpPr>
          <p:nvPr>
            <p:ph type="pic" sz="half" idx="15"/>
          </p:nvPr>
        </p:nvSpPr>
        <p:spPr>
          <a:xfrm>
            <a:off x="892969" y="625078"/>
            <a:ext cx="5000625" cy="5607844"/>
          </a:xfrm>
          <a:prstGeom prst="rect">
            <a:avLst/>
          </a:prstGeom>
        </p:spPr>
        <p:txBody>
          <a:bodyPr lIns="91439" tIns="45719" rIns="91439" bIns="45719" anchor="t">
            <a:noAutofit/>
          </a:bodyPr>
          <a:lstStyle/>
          <a:p>
            <a:endParaRPr dirty="0"/>
          </a:p>
        </p:txBody>
      </p:sp>
      <p:sp>
        <p:nvSpPr>
          <p:cNvPr id="86" name="Shape 86"/>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1512366620"/>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1190625" y="4473774"/>
            <a:ext cx="9810750" cy="330398"/>
          </a:xfrm>
          <a:prstGeom prst="rect">
            <a:avLst/>
          </a:prstGeom>
        </p:spPr>
        <p:txBody>
          <a:bodyPr anchor="t"/>
          <a:lstStyle>
            <a:lvl1pPr marL="0" indent="0" algn="ctr">
              <a:spcBef>
                <a:spcPts val="0"/>
              </a:spcBef>
              <a:buSzTx/>
              <a:buNone/>
              <a:defRPr sz="1687"/>
            </a:lvl1pPr>
            <a:lvl2pPr marL="520879" indent="-208351" algn="ctr">
              <a:spcBef>
                <a:spcPts val="0"/>
              </a:spcBef>
              <a:defRPr sz="1687"/>
            </a:lvl2pPr>
            <a:lvl3pPr marL="833407" indent="-208351" algn="ctr">
              <a:spcBef>
                <a:spcPts val="0"/>
              </a:spcBef>
              <a:defRPr sz="1687"/>
            </a:lvl3pPr>
            <a:lvl4pPr marL="1145936" indent="-208351" algn="ctr">
              <a:spcBef>
                <a:spcPts val="0"/>
              </a:spcBef>
              <a:defRPr sz="1687"/>
            </a:lvl4pPr>
            <a:lvl5pPr marL="1458464" indent="-208352" algn="ctr">
              <a:spcBef>
                <a:spcPts val="0"/>
              </a:spcBef>
              <a:defRPr sz="1687"/>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13"/>
          </p:nvPr>
        </p:nvSpPr>
        <p:spPr>
          <a:xfrm>
            <a:off x="1190625" y="3000375"/>
            <a:ext cx="9810750" cy="482203"/>
          </a:xfrm>
          <a:prstGeom prst="rect">
            <a:avLst/>
          </a:prstGeom>
        </p:spPr>
        <p:txBody>
          <a:bodyPr/>
          <a:lstStyle/>
          <a:p>
            <a:endParaRPr/>
          </a:p>
        </p:txBody>
      </p:sp>
      <p:sp>
        <p:nvSpPr>
          <p:cNvPr id="95" name="Shape 95"/>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109928125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12192000" cy="6858000"/>
          </a:xfrm>
          <a:prstGeom prst="rect">
            <a:avLst/>
          </a:prstGeom>
        </p:spPr>
        <p:txBody>
          <a:bodyPr lIns="91439" tIns="45719" rIns="91439" bIns="45719" anchor="t">
            <a:noAutofit/>
          </a:bodyPr>
          <a:lstStyle/>
          <a:p>
            <a:endParaRPr dirty="0"/>
          </a:p>
        </p:txBody>
      </p:sp>
      <p:sp>
        <p:nvSpPr>
          <p:cNvPr id="103" name="Shape 103"/>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2925381648"/>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121427672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1_Blank">
    <p:bg>
      <p:bgPr>
        <a:solidFill>
          <a:srgbClr val="000000"/>
        </a:solidFill>
        <a:effectLst/>
      </p:bgPr>
    </p:bg>
    <p:spTree>
      <p:nvGrpSpPr>
        <p:cNvPr id="1" name=""/>
        <p:cNvGrpSpPr/>
        <p:nvPr/>
      </p:nvGrpSpPr>
      <p:grpSpPr>
        <a:xfrm>
          <a:off x="0" y="0"/>
          <a:ext cx="0" cy="0"/>
          <a:chOff x="0" y="0"/>
          <a:chExt cx="0" cy="0"/>
        </a:xfrm>
      </p:grpSpPr>
      <p:sp>
        <p:nvSpPr>
          <p:cNvPr id="126" name="Shape 126"/>
          <p:cNvSpPr>
            <a:spLocks noGrp="1"/>
          </p:cNvSpPr>
          <p:nvPr>
            <p:ph type="sldNum" sz="quarter" idx="2"/>
          </p:nvPr>
        </p:nvSpPr>
        <p:spPr>
          <a:prstGeom prst="rect">
            <a:avLst/>
          </a:prstGeom>
        </p:spPr>
        <p:txBody>
          <a:body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3386759561"/>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AB6AA0D-9D30-4BA5-9D0A-B73A6668AE40}" type="datetimeFigureOut">
              <a:rPr lang="en-US" smtClean="0"/>
              <a:t>2/25/20</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991C22F-94FF-4245-94AF-49677C844BF3}" type="slidenum">
              <a:rPr lang="en-US" smtClean="0"/>
              <a:t>‹#›</a:t>
            </a:fld>
            <a:endParaRPr lang="en-US" dirty="0"/>
          </a:p>
        </p:txBody>
      </p:sp>
    </p:spTree>
    <p:extLst>
      <p:ext uri="{BB962C8B-B14F-4D97-AF65-F5344CB8AC3E}">
        <p14:creationId xmlns:p14="http://schemas.microsoft.com/office/powerpoint/2010/main" val="3783681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AB6AA0D-9D30-4BA5-9D0A-B73A6668AE40}" type="datetimeFigureOut">
              <a:rPr lang="en-US" smtClean="0"/>
              <a:t>2/25/20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91C22F-94FF-4245-94AF-49677C844BF3}" type="slidenum">
              <a:rPr lang="en-US" smtClean="0"/>
              <a:t>‹#›</a:t>
            </a:fld>
            <a:endParaRPr lang="en-US" dirty="0"/>
          </a:p>
        </p:txBody>
      </p:sp>
    </p:spTree>
    <p:extLst>
      <p:ext uri="{BB962C8B-B14F-4D97-AF65-F5344CB8AC3E}">
        <p14:creationId xmlns:p14="http://schemas.microsoft.com/office/powerpoint/2010/main" val="4223078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B6AA0D-9D30-4BA5-9D0A-B73A6668AE40}" type="datetimeFigureOut">
              <a:rPr lang="en-US" smtClean="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1C22F-94FF-4245-94AF-49677C844BF3}" type="slidenum">
              <a:rPr lang="en-US" smtClean="0"/>
              <a:t>‹#›</a:t>
            </a:fld>
            <a:endParaRPr lang="en-US" dirty="0"/>
          </a:p>
        </p:txBody>
      </p:sp>
    </p:spTree>
    <p:extLst>
      <p:ext uri="{BB962C8B-B14F-4D97-AF65-F5344CB8AC3E}">
        <p14:creationId xmlns:p14="http://schemas.microsoft.com/office/powerpoint/2010/main" val="248403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B6AA0D-9D30-4BA5-9D0A-B73A6668AE40}" type="datetimeFigureOut">
              <a:rPr lang="en-US" smtClean="0"/>
              <a:t>2/25/20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991C22F-94FF-4245-94AF-49677C844BF3}" type="slidenum">
              <a:rPr lang="en-US" smtClean="0"/>
              <a:t>‹#›</a:t>
            </a:fld>
            <a:endParaRPr lang="en-US" dirty="0"/>
          </a:p>
        </p:txBody>
      </p:sp>
    </p:spTree>
    <p:extLst>
      <p:ext uri="{BB962C8B-B14F-4D97-AF65-F5344CB8AC3E}">
        <p14:creationId xmlns:p14="http://schemas.microsoft.com/office/powerpoint/2010/main" val="784557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6AA0D-9D30-4BA5-9D0A-B73A6668AE40}" type="datetimeFigureOut">
              <a:rPr lang="en-US" smtClean="0"/>
              <a:t>2/25/20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991C22F-94FF-4245-94AF-49677C844BF3}" type="slidenum">
              <a:rPr lang="en-US" smtClean="0"/>
              <a:t>‹#›</a:t>
            </a:fld>
            <a:endParaRPr lang="en-US" dirty="0"/>
          </a:p>
        </p:txBody>
      </p:sp>
    </p:spTree>
    <p:extLst>
      <p:ext uri="{BB962C8B-B14F-4D97-AF65-F5344CB8AC3E}">
        <p14:creationId xmlns:p14="http://schemas.microsoft.com/office/powerpoint/2010/main" val="1264692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6AA0D-9D30-4BA5-9D0A-B73A6668AE40}" type="datetimeFigureOut">
              <a:rPr lang="en-US" smtClean="0"/>
              <a:t>2/25/20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991C22F-94FF-4245-94AF-49677C844BF3}" type="slidenum">
              <a:rPr lang="en-US" smtClean="0"/>
              <a:t>‹#›</a:t>
            </a:fld>
            <a:endParaRPr lang="en-US" dirty="0"/>
          </a:p>
        </p:txBody>
      </p:sp>
    </p:spTree>
    <p:extLst>
      <p:ext uri="{BB962C8B-B14F-4D97-AF65-F5344CB8AC3E}">
        <p14:creationId xmlns:p14="http://schemas.microsoft.com/office/powerpoint/2010/main" val="1947542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B6AA0D-9D30-4BA5-9D0A-B73A6668AE40}" type="datetimeFigureOut">
              <a:rPr lang="en-US" smtClean="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1C22F-94FF-4245-94AF-49677C844BF3}" type="slidenum">
              <a:rPr lang="en-US" smtClean="0"/>
              <a:t>‹#›</a:t>
            </a:fld>
            <a:endParaRPr lang="en-US" dirty="0"/>
          </a:p>
        </p:txBody>
      </p:sp>
    </p:spTree>
    <p:extLst>
      <p:ext uri="{BB962C8B-B14F-4D97-AF65-F5344CB8AC3E}">
        <p14:creationId xmlns:p14="http://schemas.microsoft.com/office/powerpoint/2010/main" val="150599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B6AA0D-9D30-4BA5-9D0A-B73A6668AE40}" type="datetimeFigureOut">
              <a:rPr lang="en-US" smtClean="0"/>
              <a:t>2/25/20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991C22F-94FF-4245-94AF-49677C844BF3}" type="slidenum">
              <a:rPr lang="en-US" smtClean="0"/>
              <a:t>‹#›</a:t>
            </a:fld>
            <a:endParaRPr lang="en-US" dirty="0"/>
          </a:p>
        </p:txBody>
      </p:sp>
    </p:spTree>
    <p:extLst>
      <p:ext uri="{BB962C8B-B14F-4D97-AF65-F5344CB8AC3E}">
        <p14:creationId xmlns:p14="http://schemas.microsoft.com/office/powerpoint/2010/main" val="2570068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B6AA0D-9D30-4BA5-9D0A-B73A6668AE40}" type="datetimeFigureOut">
              <a:rPr lang="en-US" smtClean="0"/>
              <a:t>2/25/20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91C22F-94FF-4245-94AF-49677C844BF3}" type="slidenum">
              <a:rPr lang="en-US" smtClean="0"/>
              <a:t>‹#›</a:t>
            </a:fld>
            <a:endParaRPr lang="en-US" dirty="0"/>
          </a:p>
        </p:txBody>
      </p:sp>
    </p:spTree>
    <p:extLst>
      <p:ext uri="{BB962C8B-B14F-4D97-AF65-F5344CB8AC3E}">
        <p14:creationId xmlns:p14="http://schemas.microsoft.com/office/powerpoint/2010/main" val="3380337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92969" y="312539"/>
            <a:ext cx="10406063" cy="1518047"/>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92969" y="1830586"/>
            <a:ext cx="10406063" cy="442019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39364" y="6505278"/>
            <a:ext cx="301366" cy="297389"/>
          </a:xfrm>
          <a:prstGeom prst="rect">
            <a:avLst/>
          </a:prstGeom>
          <a:ln w="12700">
            <a:miter lim="400000"/>
          </a:ln>
        </p:spPr>
        <p:txBody>
          <a:bodyPr wrap="none" lIns="50800" tIns="50800" rIns="50800" bIns="50800">
            <a:spAutoFit/>
          </a:bodyPr>
          <a:lstStyle>
            <a:lvl1pPr>
              <a:defRPr sz="1266">
                <a:latin typeface="Helvetica Light"/>
                <a:ea typeface="Helvetica Light"/>
                <a:cs typeface="Helvetica Light"/>
                <a:sym typeface="Helvetica Light"/>
              </a:defRPr>
            </a:lvl1pPr>
          </a:lstStyle>
          <a:p>
            <a:pPr algn="ctr" defTabSz="410751" hangingPunct="0"/>
            <a:fld id="{86CB4B4D-7CA3-9044-876B-883B54F8677D}" type="slidenum">
              <a:rPr lang="en-US" kern="0" smtClean="0">
                <a:solidFill>
                  <a:srgbClr val="000000"/>
                </a:solidFill>
              </a:rPr>
              <a:pPr algn="ctr" defTabSz="410751" hangingPunct="0"/>
              <a:t>‹#›</a:t>
            </a:fld>
            <a:endParaRPr lang="en-US" kern="0" dirty="0">
              <a:solidFill>
                <a:srgbClr val="000000"/>
              </a:solidFill>
            </a:endParaRPr>
          </a:p>
        </p:txBody>
      </p:sp>
    </p:spTree>
    <p:extLst>
      <p:ext uri="{BB962C8B-B14F-4D97-AF65-F5344CB8AC3E}">
        <p14:creationId xmlns:p14="http://schemas.microsoft.com/office/powerpoint/2010/main" val="28402297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91" r:id="rId14"/>
  </p:sldLayoutIdLst>
  <p:transition spd="med"/>
  <p:txStyles>
    <p:titleStyle>
      <a:lvl1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410751" rtl="0" latinLnBrk="0">
        <a:lnSpc>
          <a:spcPct val="100000"/>
        </a:lnSpc>
        <a:spcBef>
          <a:spcPts val="0"/>
        </a:spcBef>
        <a:spcAft>
          <a:spcPts val="0"/>
        </a:spcAft>
        <a:buClrTx/>
        <a:buSzTx/>
        <a:buFontTx/>
        <a:buNone/>
        <a:tabLst/>
        <a:defRPr sz="5625"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31252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1pPr>
      <a:lvl2pPr marL="62505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2pPr>
      <a:lvl3pPr marL="93758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3pPr>
      <a:lvl4pPr marL="125011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4pPr>
      <a:lvl5pPr marL="1562640"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5pPr>
      <a:lvl6pPr marL="1875168"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6pPr>
      <a:lvl7pPr marL="2187696"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7pPr>
      <a:lvl8pPr marL="2500224"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8pPr>
      <a:lvl9pPr marL="2812752" marR="0" indent="-312528" algn="l" defTabSz="410751" rtl="0" latinLnBrk="0">
        <a:lnSpc>
          <a:spcPct val="100000"/>
        </a:lnSpc>
        <a:spcBef>
          <a:spcPts val="2953"/>
        </a:spcBef>
        <a:spcAft>
          <a:spcPts val="0"/>
        </a:spcAft>
        <a:buClrTx/>
        <a:buSzPct val="75000"/>
        <a:buFontTx/>
        <a:buChar char="•"/>
        <a:tabLst/>
        <a:defRPr sz="2531"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1pPr>
      <a:lvl2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2pPr>
      <a:lvl3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3pPr>
      <a:lvl4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4pPr>
      <a:lvl5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5pPr>
      <a:lvl6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6pPr>
      <a:lvl7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7pPr>
      <a:lvl8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8pPr>
      <a:lvl9pPr marL="0" marR="0" indent="0" algn="ctr" defTabSz="410751" rtl="0" latinLnBrk="0">
        <a:lnSpc>
          <a:spcPct val="100000"/>
        </a:lnSpc>
        <a:spcBef>
          <a:spcPts val="0"/>
        </a:spcBef>
        <a:spcAft>
          <a:spcPts val="0"/>
        </a:spcAft>
        <a:buClrTx/>
        <a:buSzTx/>
        <a:buFontTx/>
        <a:buNone/>
        <a:tabLst/>
        <a:defRPr sz="1266"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
        <p:cNvGrpSpPr/>
        <p:nvPr/>
      </p:nvGrpSpPr>
      <p:grpSpPr>
        <a:xfrm>
          <a:off x="0" y="0"/>
          <a:ext cx="0" cy="0"/>
          <a:chOff x="0" y="0"/>
          <a:chExt cx="0" cy="0"/>
        </a:xfrm>
      </p:grpSpPr>
      <p:sp>
        <p:nvSpPr>
          <p:cNvPr id="23" name="Shape 23"/>
          <p:cNvSpPr/>
          <p:nvPr/>
        </p:nvSpPr>
        <p:spPr>
          <a:xfrm>
            <a:off x="203200" y="2207624"/>
            <a:ext cx="4470399" cy="2312125"/>
          </a:xfrm>
          <a:prstGeom prst="rect">
            <a:avLst/>
          </a:prstGeom>
          <a:noFill/>
          <a:ln>
            <a:noFill/>
          </a:ln>
        </p:spPr>
        <p:txBody>
          <a:bodyPr lIns="121900" tIns="33867" rIns="121900" bIns="33867" anchor="t" anchorCtr="0">
            <a:noAutofit/>
          </a:bodyPr>
          <a:lstStyle/>
          <a:p>
            <a:pPr>
              <a:buSzPct val="25000"/>
            </a:pPr>
            <a:r>
              <a:rPr lang="en-US" sz="2667" b="1" dirty="0">
                <a:solidFill>
                  <a:srgbClr val="262626"/>
                </a:solidFill>
                <a:latin typeface="Open Sans"/>
                <a:ea typeface="Calibri"/>
                <a:cs typeface="Calibri"/>
                <a:sym typeface="Calibri"/>
              </a:rPr>
              <a:t>Barbara Granito</a:t>
            </a:r>
          </a:p>
          <a:p>
            <a:pPr>
              <a:buSzPct val="25000"/>
            </a:pPr>
            <a:r>
              <a:rPr lang="en-US" sz="2667" b="1" dirty="0">
                <a:solidFill>
                  <a:srgbClr val="262626"/>
                </a:solidFill>
                <a:latin typeface="Open Sans"/>
                <a:ea typeface="Calibri"/>
                <a:cs typeface="Calibri"/>
                <a:sym typeface="Calibri"/>
              </a:rPr>
              <a:t>Director</a:t>
            </a:r>
          </a:p>
          <a:p>
            <a:pPr>
              <a:buSzPct val="25000"/>
            </a:pPr>
            <a:r>
              <a:rPr lang="en-US" sz="2667" b="1" dirty="0">
                <a:solidFill>
                  <a:srgbClr val="262626"/>
                </a:solidFill>
                <a:latin typeface="Open Sans"/>
                <a:ea typeface="Calibri"/>
                <a:cs typeface="Calibri"/>
                <a:sym typeface="Calibri"/>
              </a:rPr>
              <a:t>Science Ambassadors</a:t>
            </a:r>
          </a:p>
          <a:p>
            <a:pPr>
              <a:spcBef>
                <a:spcPts val="1200"/>
              </a:spcBef>
              <a:buSzPct val="25000"/>
            </a:pPr>
            <a:endParaRPr lang="en-US" sz="2400" b="1" dirty="0">
              <a:solidFill>
                <a:srgbClr val="262626"/>
              </a:solidFill>
              <a:latin typeface="Open Sans"/>
              <a:ea typeface="Calibri"/>
              <a:cs typeface="Calibri"/>
              <a:sym typeface="Calibri"/>
            </a:endParaRPr>
          </a:p>
          <a:p>
            <a:pPr>
              <a:spcBef>
                <a:spcPts val="1200"/>
              </a:spcBef>
              <a:buSzPct val="25000"/>
            </a:pPr>
            <a:r>
              <a:rPr lang="en-US" sz="2400" b="1" dirty="0">
                <a:solidFill>
                  <a:srgbClr val="262626"/>
                </a:solidFill>
                <a:latin typeface="Open Sans"/>
                <a:ea typeface="Calibri"/>
                <a:cs typeface="Calibri"/>
                <a:sym typeface="Calibri"/>
              </a:rPr>
              <a:t>March 3, 2020</a:t>
            </a:r>
          </a:p>
        </p:txBody>
      </p:sp>
      <p:sp>
        <p:nvSpPr>
          <p:cNvPr id="24" name="Shape 24"/>
          <p:cNvSpPr/>
          <p:nvPr/>
        </p:nvSpPr>
        <p:spPr>
          <a:xfrm>
            <a:off x="4978400" y="1781175"/>
            <a:ext cx="6908800" cy="3997200"/>
          </a:xfrm>
          <a:prstGeom prst="rect">
            <a:avLst/>
          </a:prstGeom>
          <a:solidFill>
            <a:srgbClr val="262626"/>
          </a:solidFill>
          <a:ln w="9525" cap="flat">
            <a:solidFill>
              <a:srgbClr val="000000"/>
            </a:solidFill>
            <a:prstDash val="solid"/>
            <a:miter/>
            <a:headEnd type="none" w="med" len="med"/>
            <a:tailEnd type="none" w="med" len="med"/>
          </a:ln>
        </p:spPr>
        <p:txBody>
          <a:bodyPr lIns="121900" tIns="60933" rIns="121900" bIns="60933" anchor="ctr" anchorCtr="0">
            <a:noAutofit/>
          </a:bodyPr>
          <a:lstStyle/>
          <a:p>
            <a:pPr algn="ctr"/>
            <a:endParaRPr sz="3200" dirty="0">
              <a:solidFill>
                <a:srgbClr val="EAEAEA"/>
              </a:solidFill>
              <a:latin typeface="Calibri"/>
              <a:ea typeface="Calibri"/>
              <a:cs typeface="Calibri"/>
              <a:sym typeface="Calibri"/>
            </a:endParaRPr>
          </a:p>
          <a:p>
            <a:pPr algn="ctr"/>
            <a:endParaRPr sz="3200" dirty="0">
              <a:solidFill>
                <a:srgbClr val="EAEAEA"/>
              </a:solidFill>
              <a:latin typeface="Calibri"/>
              <a:ea typeface="Calibri"/>
              <a:cs typeface="Calibri"/>
              <a:sym typeface="Calibri"/>
            </a:endParaRPr>
          </a:p>
          <a:p>
            <a:pPr algn="ctr"/>
            <a:endParaRPr sz="3200" dirty="0">
              <a:solidFill>
                <a:srgbClr val="EAEAEA"/>
              </a:solidFill>
              <a:latin typeface="Calibri"/>
              <a:ea typeface="Calibri"/>
              <a:cs typeface="Calibri"/>
              <a:sym typeface="Calibri"/>
            </a:endParaRPr>
          </a:p>
          <a:p>
            <a:pPr algn="ctr"/>
            <a:endParaRPr sz="3200" dirty="0">
              <a:solidFill>
                <a:srgbClr val="EAEAEA"/>
              </a:solidFill>
              <a:latin typeface="Calibri"/>
              <a:ea typeface="Calibri"/>
              <a:cs typeface="Calibri"/>
              <a:sym typeface="Calibri"/>
            </a:endParaRPr>
          </a:p>
          <a:p>
            <a:pPr>
              <a:buSzPct val="25000"/>
            </a:pPr>
            <a:r>
              <a:rPr lang="en-US" sz="2667" b="1" dirty="0">
                <a:solidFill>
                  <a:srgbClr val="EAEAEA"/>
                </a:solidFill>
                <a:latin typeface="Calibri"/>
                <a:ea typeface="Calibri"/>
                <a:cs typeface="Calibri"/>
                <a:sym typeface="Calibri"/>
              </a:rPr>
              <a:t>Replace this box with key image to introduce talk’s scope, importance, or background</a:t>
            </a:r>
          </a:p>
          <a:p>
            <a:pPr algn="ctr"/>
            <a:endParaRPr sz="3200" dirty="0">
              <a:solidFill>
                <a:schemeClr val="dk1"/>
              </a:solidFill>
              <a:latin typeface="Calibri"/>
              <a:ea typeface="Calibri"/>
              <a:cs typeface="Calibri"/>
              <a:sym typeface="Calibri"/>
            </a:endParaRPr>
          </a:p>
          <a:p>
            <a:pPr algn="ctr"/>
            <a:endParaRPr sz="3200" dirty="0">
              <a:solidFill>
                <a:schemeClr val="dk1"/>
              </a:solidFill>
              <a:latin typeface="Calibri"/>
              <a:ea typeface="Calibri"/>
              <a:cs typeface="Calibri"/>
              <a:sym typeface="Calibri"/>
            </a:endParaRPr>
          </a:p>
          <a:p>
            <a:pPr algn="ctr"/>
            <a:endParaRPr sz="3200" dirty="0">
              <a:solidFill>
                <a:schemeClr val="dk1"/>
              </a:solidFill>
              <a:latin typeface="Calibri"/>
              <a:ea typeface="Calibri"/>
              <a:cs typeface="Calibri"/>
              <a:sym typeface="Calibri"/>
            </a:endParaRPr>
          </a:p>
          <a:p>
            <a:pPr algn="ctr"/>
            <a:endParaRPr sz="3200" dirty="0">
              <a:solidFill>
                <a:schemeClr val="dk1"/>
              </a:solidFill>
              <a:latin typeface="Calibri"/>
              <a:ea typeface="Calibri"/>
              <a:cs typeface="Calibri"/>
              <a:sym typeface="Calibri"/>
            </a:endParaRPr>
          </a:p>
          <a:p>
            <a:pPr algn="ctr"/>
            <a:endParaRPr sz="3200" dirty="0">
              <a:solidFill>
                <a:schemeClr val="dk1"/>
              </a:solidFill>
              <a:latin typeface="Calibri"/>
              <a:ea typeface="Calibri"/>
              <a:cs typeface="Calibri"/>
              <a:sym typeface="Calibri"/>
            </a:endParaRPr>
          </a:p>
        </p:txBody>
      </p:sp>
      <p:sp>
        <p:nvSpPr>
          <p:cNvPr id="26" name="Shape 26"/>
          <p:cNvSpPr txBox="1"/>
          <p:nvPr/>
        </p:nvSpPr>
        <p:spPr>
          <a:xfrm>
            <a:off x="383177" y="76201"/>
            <a:ext cx="10537372" cy="738664"/>
          </a:xfrm>
          <a:prstGeom prst="rect">
            <a:avLst/>
          </a:prstGeom>
          <a:noFill/>
          <a:ln>
            <a:noFill/>
          </a:ln>
        </p:spPr>
        <p:txBody>
          <a:bodyPr wrap="square" lIns="0" tIns="0" rIns="0" bIns="0" anchor="t" anchorCtr="0">
            <a:spAutoFit/>
          </a:bodyPr>
          <a:lstStyle/>
          <a:p>
            <a:pPr>
              <a:buSzPct val="25000"/>
            </a:pPr>
            <a:r>
              <a:rPr lang="en-US" sz="4800" b="1" dirty="0">
                <a:solidFill>
                  <a:srgbClr val="000000"/>
                </a:solidFill>
                <a:latin typeface="Open Sans"/>
                <a:ea typeface="Calibri"/>
                <a:cs typeface="Calibri"/>
                <a:sym typeface="Calibri"/>
              </a:rPr>
              <a:t>Effective Science Communication</a:t>
            </a:r>
            <a:r>
              <a:rPr lang="en-US" sz="4800" b="1" dirty="0">
                <a:solidFill>
                  <a:schemeClr val="dk1"/>
                </a:solidFill>
                <a:latin typeface="Open Sans"/>
                <a:ea typeface="Calibri"/>
                <a:cs typeface="Calibri"/>
                <a:sym typeface="Calibri"/>
              </a:rPr>
              <a:t> </a:t>
            </a:r>
          </a:p>
        </p:txBody>
      </p:sp>
      <p:sp>
        <p:nvSpPr>
          <p:cNvPr id="3" name="TextBox 2"/>
          <p:cNvSpPr txBox="1"/>
          <p:nvPr/>
        </p:nvSpPr>
        <p:spPr>
          <a:xfrm>
            <a:off x="2133601" y="2119085"/>
            <a:ext cx="184731" cy="502766"/>
          </a:xfrm>
          <a:prstGeom prst="rect">
            <a:avLst/>
          </a:prstGeom>
          <a:noFill/>
        </p:spPr>
        <p:txBody>
          <a:bodyPr wrap="none" rtlCol="0">
            <a:spAutoFit/>
          </a:bodyPr>
          <a:lstStyle/>
          <a:p>
            <a:endParaRPr lang="en-US" sz="2667" b="1" dirty="0">
              <a:latin typeface="Calibri" panose="020F050202020403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294" y="1448104"/>
            <a:ext cx="6995012" cy="466334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3200" y="5778375"/>
            <a:ext cx="2429691" cy="924421"/>
          </a:xfrm>
          <a:prstGeom prst="rect">
            <a:avLst/>
          </a:prstGeom>
        </p:spPr>
      </p:pic>
    </p:spTree>
    <p:extLst>
      <p:ext uri="{BB962C8B-B14F-4D97-AF65-F5344CB8AC3E}">
        <p14:creationId xmlns:p14="http://schemas.microsoft.com/office/powerpoint/2010/main" val="710097228"/>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075" y="1329180"/>
            <a:ext cx="11678769" cy="5306006"/>
          </a:xfrm>
          <a:prstGeom prst="rect">
            <a:avLst/>
          </a:prstGeom>
        </p:spPr>
      </p:pic>
      <p:sp>
        <p:nvSpPr>
          <p:cNvPr id="2" name="TextBox 1"/>
          <p:cNvSpPr txBox="1"/>
          <p:nvPr/>
        </p:nvSpPr>
        <p:spPr>
          <a:xfrm>
            <a:off x="496958" y="291622"/>
            <a:ext cx="10534836" cy="830997"/>
          </a:xfrm>
          <a:prstGeom prst="rect">
            <a:avLst/>
          </a:prstGeom>
          <a:noFill/>
        </p:spPr>
        <p:txBody>
          <a:bodyPr wrap="square" rtlCol="0">
            <a:spAutoFit/>
          </a:bodyPr>
          <a:lstStyle/>
          <a:p>
            <a:r>
              <a:rPr lang="en-US" sz="4800" b="1" dirty="0"/>
              <a:t>Be Relevant </a:t>
            </a:r>
          </a:p>
        </p:txBody>
      </p:sp>
    </p:spTree>
    <p:extLst>
      <p:ext uri="{BB962C8B-B14F-4D97-AF65-F5344CB8AC3E}">
        <p14:creationId xmlns:p14="http://schemas.microsoft.com/office/powerpoint/2010/main" val="276136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74" y="185017"/>
            <a:ext cx="10960367" cy="937202"/>
          </a:xfrm>
        </p:spPr>
        <p:txBody>
          <a:bodyPr/>
          <a:lstStyle/>
          <a:p>
            <a:r>
              <a:rPr lang="en-US" b="1" dirty="0">
                <a:latin typeface="+mn-lt"/>
              </a:rPr>
              <a:t>Context matters</a:t>
            </a:r>
          </a:p>
        </p:txBody>
      </p:sp>
      <p:sp>
        <p:nvSpPr>
          <p:cNvPr id="6" name="TextBox 5"/>
          <p:cNvSpPr txBox="1"/>
          <p:nvPr/>
        </p:nvSpPr>
        <p:spPr>
          <a:xfrm>
            <a:off x="356674" y="6394131"/>
            <a:ext cx="5258299" cy="369332"/>
          </a:xfrm>
          <a:prstGeom prst="rect">
            <a:avLst/>
          </a:prstGeom>
          <a:noFill/>
        </p:spPr>
        <p:txBody>
          <a:bodyPr wrap="none" rtlCol="0">
            <a:spAutoFit/>
          </a:bodyPr>
          <a:lstStyle/>
          <a:p>
            <a:r>
              <a:rPr lang="en-US" dirty="0"/>
              <a:t>Adapted from COMPASS Science Communication, Inc.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673" y="1011382"/>
            <a:ext cx="11447399" cy="5015345"/>
          </a:xfrm>
          <a:prstGeom prst="rect">
            <a:avLst/>
          </a:prstGeom>
        </p:spPr>
      </p:pic>
    </p:spTree>
    <p:extLst>
      <p:ext uri="{BB962C8B-B14F-4D97-AF65-F5344CB8AC3E}">
        <p14:creationId xmlns:p14="http://schemas.microsoft.com/office/powerpoint/2010/main" val="1695762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7383"/>
            <a:ext cx="12351223" cy="7185383"/>
          </a:xfrm>
          <a:prstGeom prst="rect">
            <a:avLst/>
          </a:prstGeom>
        </p:spPr>
      </p:pic>
    </p:spTree>
    <p:extLst>
      <p:ext uri="{BB962C8B-B14F-4D97-AF65-F5344CB8AC3E}">
        <p14:creationId xmlns:p14="http://schemas.microsoft.com/office/powerpoint/2010/main" val="747738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11720" y="2394065"/>
            <a:ext cx="5157787" cy="669415"/>
          </a:xfrm>
        </p:spPr>
        <p:txBody>
          <a:bodyPr>
            <a:normAutofit/>
          </a:bodyPr>
          <a:lstStyle/>
          <a:p>
            <a:r>
              <a:rPr lang="en-US" sz="3200" dirty="0"/>
              <a:t>System 1</a:t>
            </a:r>
          </a:p>
        </p:txBody>
      </p:sp>
      <p:sp>
        <p:nvSpPr>
          <p:cNvPr id="5" name="Text Placeholder 4"/>
          <p:cNvSpPr>
            <a:spLocks noGrp="1"/>
          </p:cNvSpPr>
          <p:nvPr>
            <p:ph type="body" sz="quarter" idx="3"/>
          </p:nvPr>
        </p:nvSpPr>
        <p:spPr>
          <a:xfrm>
            <a:off x="6721081" y="2394064"/>
            <a:ext cx="5183188" cy="669415"/>
          </a:xfrm>
        </p:spPr>
        <p:txBody>
          <a:bodyPr>
            <a:normAutofit/>
          </a:bodyPr>
          <a:lstStyle/>
          <a:p>
            <a:r>
              <a:rPr lang="en-US" sz="3200" dirty="0"/>
              <a:t>System 2</a:t>
            </a:r>
          </a:p>
        </p:txBody>
      </p:sp>
      <p:sp>
        <p:nvSpPr>
          <p:cNvPr id="8" name="Rectangle 7"/>
          <p:cNvSpPr/>
          <p:nvPr/>
        </p:nvSpPr>
        <p:spPr>
          <a:xfrm>
            <a:off x="700639" y="1591731"/>
            <a:ext cx="10590213" cy="7885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i="1" dirty="0">
                <a:latin typeface="Open Sans"/>
              </a:rPr>
              <a:t>Thinking, Fast and Slow    (D. </a:t>
            </a:r>
            <a:r>
              <a:rPr lang="en-US" sz="2800" dirty="0">
                <a:latin typeface="Open Sans"/>
              </a:rPr>
              <a:t>Kahneman, 2011)</a:t>
            </a:r>
            <a:endParaRPr lang="en-US" sz="2800" i="1" dirty="0">
              <a:latin typeface="Open Sans"/>
            </a:endParaRPr>
          </a:p>
        </p:txBody>
      </p:sp>
      <p:sp>
        <p:nvSpPr>
          <p:cNvPr id="9" name="Title 8"/>
          <p:cNvSpPr>
            <a:spLocks noGrp="1"/>
          </p:cNvSpPr>
          <p:nvPr>
            <p:ph type="title"/>
          </p:nvPr>
        </p:nvSpPr>
        <p:spPr>
          <a:xfrm>
            <a:off x="914400" y="218041"/>
            <a:ext cx="10515600" cy="1298352"/>
          </a:xfrm>
        </p:spPr>
        <p:txBody>
          <a:bodyPr>
            <a:normAutofit fontScale="90000"/>
          </a:bodyPr>
          <a:lstStyle/>
          <a:p>
            <a:pPr algn="ctr"/>
            <a:r>
              <a:rPr lang="en-US" b="1" dirty="0">
                <a:latin typeface="+mn-lt"/>
              </a:rPr>
              <a:t>The nature of scientific information presents special communications challenges</a:t>
            </a:r>
          </a:p>
        </p:txBody>
      </p:sp>
      <p:sp>
        <p:nvSpPr>
          <p:cNvPr id="19" name="Content Placeholder 3"/>
          <p:cNvSpPr txBox="1">
            <a:spLocks/>
          </p:cNvSpPr>
          <p:nvPr/>
        </p:nvSpPr>
        <p:spPr>
          <a:xfrm>
            <a:off x="1811721" y="3231822"/>
            <a:ext cx="5157787" cy="528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Open Sans"/>
              </a:rPr>
              <a:t>2 + 2 =</a:t>
            </a:r>
          </a:p>
          <a:p>
            <a:endParaRPr lang="en-US" dirty="0"/>
          </a:p>
        </p:txBody>
      </p:sp>
      <p:sp>
        <p:nvSpPr>
          <p:cNvPr id="20" name="Content Placeholder 3"/>
          <p:cNvSpPr txBox="1">
            <a:spLocks/>
          </p:cNvSpPr>
          <p:nvPr/>
        </p:nvSpPr>
        <p:spPr>
          <a:xfrm>
            <a:off x="6721081" y="3231821"/>
            <a:ext cx="5157787" cy="5281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Open Sans"/>
              </a:rPr>
              <a:t>17 x 24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5" name="Picture 3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1081" y="3928357"/>
            <a:ext cx="3388120" cy="2333687"/>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1720" y="3928357"/>
            <a:ext cx="3624080" cy="2327504"/>
          </a:xfrm>
          <a:prstGeom prst="rect">
            <a:avLst/>
          </a:prstGeom>
        </p:spPr>
      </p:pic>
    </p:spTree>
    <p:extLst>
      <p:ext uri="{BB962C8B-B14F-4D97-AF65-F5344CB8AC3E}">
        <p14:creationId xmlns:p14="http://schemas.microsoft.com/office/powerpoint/2010/main" val="138737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71" y="590895"/>
            <a:ext cx="10879831" cy="830997"/>
          </a:xfrm>
          <a:prstGeom prst="rect">
            <a:avLst/>
          </a:prstGeom>
        </p:spPr>
        <p:txBody>
          <a:bodyPr wrap="square">
            <a:spAutoFit/>
          </a:bodyPr>
          <a:lstStyle/>
          <a:p>
            <a:pPr algn="ctr"/>
            <a:r>
              <a:rPr lang="en-US" sz="4800" b="1" dirty="0"/>
              <a:t>Your “easy” is most other people’s “hard”</a:t>
            </a:r>
            <a:endParaRPr lang="en-US" sz="4800" dirty="0"/>
          </a:p>
        </p:txBody>
      </p:sp>
      <p:sp>
        <p:nvSpPr>
          <p:cNvPr id="4" name="Rectangle 3"/>
          <p:cNvSpPr/>
          <p:nvPr/>
        </p:nvSpPr>
        <p:spPr>
          <a:xfrm>
            <a:off x="1237956" y="1571223"/>
            <a:ext cx="1801458" cy="1200329"/>
          </a:xfrm>
          <a:prstGeom prst="rect">
            <a:avLst/>
          </a:prstGeom>
        </p:spPr>
        <p:txBody>
          <a:bodyPr wrap="square">
            <a:spAutoFit/>
          </a:bodyPr>
          <a:lstStyle/>
          <a:p>
            <a:r>
              <a:rPr lang="en-US" sz="3600" b="1" dirty="0"/>
              <a:t>EASY</a:t>
            </a:r>
          </a:p>
          <a:p>
            <a:r>
              <a:rPr lang="en-US" sz="3600" b="1" dirty="0"/>
              <a:t>2 + 2 =</a:t>
            </a:r>
          </a:p>
        </p:txBody>
      </p:sp>
      <p:sp>
        <p:nvSpPr>
          <p:cNvPr id="5" name="Rectangle 4"/>
          <p:cNvSpPr/>
          <p:nvPr/>
        </p:nvSpPr>
        <p:spPr>
          <a:xfrm flipH="1">
            <a:off x="6748496" y="1571223"/>
            <a:ext cx="2881940" cy="1200329"/>
          </a:xfrm>
          <a:prstGeom prst="rect">
            <a:avLst/>
          </a:prstGeom>
        </p:spPr>
        <p:txBody>
          <a:bodyPr wrap="square">
            <a:spAutoFit/>
          </a:bodyPr>
          <a:lstStyle/>
          <a:p>
            <a:r>
              <a:rPr lang="en-US" sz="3600" b="1" dirty="0"/>
              <a:t>HARD</a:t>
            </a:r>
          </a:p>
          <a:p>
            <a:r>
              <a:rPr lang="en-US" sz="3600" b="1" dirty="0"/>
              <a:t>17 X 24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496" y="3123028"/>
            <a:ext cx="4421251" cy="28912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7956" y="3123028"/>
            <a:ext cx="4572001" cy="2891268"/>
          </a:xfrm>
          <a:prstGeom prst="rect">
            <a:avLst/>
          </a:prstGeom>
        </p:spPr>
      </p:pic>
    </p:spTree>
    <p:extLst>
      <p:ext uri="{BB962C8B-B14F-4D97-AF65-F5344CB8AC3E}">
        <p14:creationId xmlns:p14="http://schemas.microsoft.com/office/powerpoint/2010/main" val="4039326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3" name="TextBox 2"/>
          <p:cNvSpPr txBox="1"/>
          <p:nvPr/>
        </p:nvSpPr>
        <p:spPr>
          <a:xfrm>
            <a:off x="8574157" y="6414051"/>
            <a:ext cx="3180521" cy="307777"/>
          </a:xfrm>
          <a:prstGeom prst="rect">
            <a:avLst/>
          </a:prstGeom>
          <a:noFill/>
        </p:spPr>
        <p:txBody>
          <a:bodyPr wrap="square" rtlCol="0">
            <a:spAutoFit/>
          </a:bodyPr>
          <a:lstStyle/>
          <a:p>
            <a:r>
              <a:rPr lang="en-US" sz="1400" dirty="0">
                <a:solidFill>
                  <a:schemeClr val="bg1"/>
                </a:solidFill>
              </a:rPr>
              <a:t>With thanks to Melissa Marshall</a:t>
            </a:r>
          </a:p>
        </p:txBody>
      </p:sp>
    </p:spTree>
    <p:extLst>
      <p:ext uri="{BB962C8B-B14F-4D97-AF65-F5344CB8AC3E}">
        <p14:creationId xmlns:p14="http://schemas.microsoft.com/office/powerpoint/2010/main" val="30804759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685800"/>
            <a:ext cx="9753600" cy="5486400"/>
          </a:xfrm>
          <a:prstGeom prst="rect">
            <a:avLst/>
          </a:prstGeom>
        </p:spPr>
      </p:pic>
      <p:sp>
        <p:nvSpPr>
          <p:cNvPr id="4" name="TextBox 3"/>
          <p:cNvSpPr txBox="1"/>
          <p:nvPr/>
        </p:nvSpPr>
        <p:spPr>
          <a:xfrm>
            <a:off x="8733183" y="6374296"/>
            <a:ext cx="2533001" cy="307777"/>
          </a:xfrm>
          <a:prstGeom prst="rect">
            <a:avLst/>
          </a:prstGeom>
          <a:noFill/>
        </p:spPr>
        <p:txBody>
          <a:bodyPr wrap="none" rtlCol="0">
            <a:spAutoFit/>
          </a:bodyPr>
          <a:lstStyle/>
          <a:p>
            <a:r>
              <a:rPr lang="en-US" sz="1400" dirty="0"/>
              <a:t>With thanks to Melissa Marshall</a:t>
            </a:r>
          </a:p>
        </p:txBody>
      </p:sp>
    </p:spTree>
    <p:extLst>
      <p:ext uri="{BB962C8B-B14F-4D97-AF65-F5344CB8AC3E}">
        <p14:creationId xmlns:p14="http://schemas.microsoft.com/office/powerpoint/2010/main" val="3234853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499" y="367645"/>
            <a:ext cx="11234521" cy="1093509"/>
          </a:xfrm>
        </p:spPr>
        <p:txBody>
          <a:bodyPr>
            <a:normAutofit fontScale="90000"/>
          </a:bodyPr>
          <a:lstStyle/>
          <a:p>
            <a:pPr algn="ctr"/>
            <a:br>
              <a:rPr lang="en-US" b="1" dirty="0">
                <a:latin typeface="+mn-lt"/>
              </a:rPr>
            </a:br>
            <a:r>
              <a:rPr lang="en-US" b="1" dirty="0">
                <a:latin typeface="+mn-lt"/>
              </a:rPr>
              <a:t>In most encounters, you have </a:t>
            </a:r>
            <a:r>
              <a:rPr lang="en-US" b="1" i="1" dirty="0">
                <a:latin typeface="+mn-lt"/>
              </a:rPr>
              <a:t>one shot </a:t>
            </a:r>
            <a:br>
              <a:rPr lang="en-US" b="1" i="1" dirty="0">
                <a:latin typeface="+mn-lt"/>
              </a:rPr>
            </a:br>
            <a:r>
              <a:rPr lang="en-US" b="1" dirty="0">
                <a:latin typeface="+mn-lt"/>
              </a:rPr>
              <a:t>to get your message across </a:t>
            </a:r>
            <a:br>
              <a:rPr lang="en-US" sz="4000" dirty="0">
                <a:latin typeface="Open Sans"/>
              </a:rPr>
            </a:br>
            <a:endParaRPr lang="en-US" sz="4000" dirty="0">
              <a:latin typeface="Open Sans"/>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8849" y="1461154"/>
            <a:ext cx="8037820" cy="4062953"/>
          </a:xfrm>
          <a:prstGeom prst="rect">
            <a:avLst/>
          </a:prstGeom>
        </p:spPr>
      </p:pic>
      <p:sp>
        <p:nvSpPr>
          <p:cNvPr id="7" name="TextBox 6"/>
          <p:cNvSpPr txBox="1"/>
          <p:nvPr/>
        </p:nvSpPr>
        <p:spPr>
          <a:xfrm>
            <a:off x="6762379" y="5928100"/>
            <a:ext cx="3532955" cy="369332"/>
          </a:xfrm>
          <a:prstGeom prst="rect">
            <a:avLst/>
          </a:prstGeom>
          <a:noFill/>
        </p:spPr>
        <p:txBody>
          <a:bodyPr wrap="none" rtlCol="0">
            <a:spAutoFit/>
          </a:bodyPr>
          <a:lstStyle/>
          <a:p>
            <a:r>
              <a:rPr lang="en-US" i="1" dirty="0">
                <a:solidFill>
                  <a:schemeClr val="bg1"/>
                </a:solidFill>
              </a:rPr>
              <a:t>Source: Quantified Communications</a:t>
            </a:r>
          </a:p>
        </p:txBody>
      </p:sp>
      <p:sp>
        <p:nvSpPr>
          <p:cNvPr id="3" name="TextBox 2"/>
          <p:cNvSpPr txBox="1"/>
          <p:nvPr/>
        </p:nvSpPr>
        <p:spPr>
          <a:xfrm>
            <a:off x="1504333" y="5848867"/>
            <a:ext cx="9868517" cy="646331"/>
          </a:xfrm>
          <a:prstGeom prst="rect">
            <a:avLst/>
          </a:prstGeom>
          <a:noFill/>
        </p:spPr>
        <p:txBody>
          <a:bodyPr wrap="square" rtlCol="0">
            <a:spAutoFit/>
          </a:bodyPr>
          <a:lstStyle/>
          <a:p>
            <a:r>
              <a:rPr lang="en-US" sz="3600" dirty="0"/>
              <a:t>Learn from the science of science communication</a:t>
            </a:r>
          </a:p>
        </p:txBody>
      </p:sp>
    </p:spTree>
    <p:extLst>
      <p:ext uri="{BB962C8B-B14F-4D97-AF65-F5344CB8AC3E}">
        <p14:creationId xmlns:p14="http://schemas.microsoft.com/office/powerpoint/2010/main" val="1326389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4961105" y="1799873"/>
            <a:ext cx="6119372"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defRPr/>
            </a:pPr>
            <a:r>
              <a:rPr lang="en-US" sz="4000" dirty="0">
                <a:solidFill>
                  <a:schemeClr val="tx1">
                    <a:lumMod val="85000"/>
                    <a:lumOff val="15000"/>
                  </a:schemeClr>
                </a:solidFill>
                <a:latin typeface="Calibri" panose="020F0502020204030204" pitchFamily="34" charset="0"/>
                <a:cs typeface="Calibri" panose="020F0502020204030204" pitchFamily="34" charset="0"/>
              </a:rPr>
              <a:t>1. Know your audience</a:t>
            </a:r>
          </a:p>
        </p:txBody>
      </p:sp>
      <p:sp>
        <p:nvSpPr>
          <p:cNvPr id="6149" name="Rectangle 4"/>
          <p:cNvSpPr>
            <a:spLocks noChangeArrowheads="1"/>
          </p:cNvSpPr>
          <p:nvPr/>
        </p:nvSpPr>
        <p:spPr bwMode="auto">
          <a:xfrm>
            <a:off x="5026466" y="3422796"/>
            <a:ext cx="4753961"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defRPr/>
            </a:pPr>
            <a:r>
              <a:rPr lang="en-US" sz="4000" dirty="0">
                <a:solidFill>
                  <a:schemeClr val="tx1">
                    <a:lumMod val="85000"/>
                    <a:lumOff val="15000"/>
                  </a:schemeClr>
                </a:solidFill>
                <a:latin typeface="Calibri" panose="020F0502020204030204" pitchFamily="34" charset="0"/>
                <a:cs typeface="Calibri" panose="020F0502020204030204" pitchFamily="34" charset="0"/>
              </a:rPr>
              <a:t>2. Be relevant  </a:t>
            </a:r>
          </a:p>
        </p:txBody>
      </p:sp>
      <p:sp>
        <p:nvSpPr>
          <p:cNvPr id="6151" name="Rectangle 6"/>
          <p:cNvSpPr>
            <a:spLocks noChangeArrowheads="1"/>
          </p:cNvSpPr>
          <p:nvPr/>
        </p:nvSpPr>
        <p:spPr bwMode="auto">
          <a:xfrm>
            <a:off x="5026466" y="5143232"/>
            <a:ext cx="4392612" cy="6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3500" tIns="25400" rIns="63500" bIns="25400">
            <a:spAutoFit/>
          </a:bodyPr>
          <a:lstStyle/>
          <a:p>
            <a:pPr eaLnBrk="0" hangingPunct="0">
              <a:defRPr/>
            </a:pPr>
            <a:r>
              <a:rPr lang="en-US" sz="4000" dirty="0">
                <a:solidFill>
                  <a:schemeClr val="tx1">
                    <a:lumMod val="85000"/>
                    <a:lumOff val="15000"/>
                  </a:schemeClr>
                </a:solidFill>
                <a:latin typeface="Calibri" panose="020F0502020204030204" pitchFamily="34" charset="0"/>
                <a:cs typeface="Calibri" panose="020F0502020204030204" pitchFamily="34" charset="0"/>
              </a:rPr>
              <a:t>3. Keep it simple</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6072" y="2990962"/>
            <a:ext cx="2776850" cy="1468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3"/>
          <p:cNvSpPr>
            <a:spLocks noChangeArrowheads="1"/>
          </p:cNvSpPr>
          <p:nvPr/>
        </p:nvSpPr>
        <p:spPr bwMode="auto">
          <a:xfrm>
            <a:off x="1616069" y="4722604"/>
            <a:ext cx="2790909" cy="1446550"/>
          </a:xfrm>
          <a:prstGeom prst="rect">
            <a:avLst/>
          </a:prstGeom>
          <a:solidFill>
            <a:schemeClr val="tx1">
              <a:lumMod val="85000"/>
              <a:lumOff val="15000"/>
            </a:schemeClr>
          </a:solidFill>
          <a:ln w="9525">
            <a:solidFill>
              <a:srgbClr val="000000"/>
            </a:solidFill>
            <a:miter lim="800000"/>
            <a:headEnd/>
            <a:tailEnd/>
          </a:ln>
        </p:spPr>
        <p:txBody>
          <a:bodyPr wrap="square" anchor="ctr">
            <a:spAutoFit/>
          </a:bodyPr>
          <a:lstStyle/>
          <a:p>
            <a:pPr eaLnBrk="0" hangingPunct="0">
              <a:defRPr/>
            </a:pPr>
            <a:endParaRPr lang="en-US" sz="2400" b="0" dirty="0">
              <a:solidFill>
                <a:srgbClr val="EAEAEA"/>
              </a:solidFill>
            </a:endParaRPr>
          </a:p>
          <a:p>
            <a:pPr eaLnBrk="0" hangingPunct="0">
              <a:defRPr/>
            </a:pPr>
            <a:endParaRPr lang="en-US" sz="800" b="0" dirty="0">
              <a:solidFill>
                <a:srgbClr val="EAEAEA"/>
              </a:solidFill>
            </a:endParaRPr>
          </a:p>
          <a:p>
            <a:pPr eaLnBrk="0" hangingPunct="0">
              <a:defRPr/>
            </a:pPr>
            <a:r>
              <a:rPr lang="en-US" sz="2400" dirty="0">
                <a:solidFill>
                  <a:srgbClr val="EAEAEA"/>
                </a:solidFill>
                <a:latin typeface="Arial" panose="020B0604020202020204" pitchFamily="34" charset="0"/>
                <a:cs typeface="Arial" panose="020B0604020202020204" pitchFamily="34" charset="0"/>
              </a:rPr>
              <a:t>    </a:t>
            </a:r>
            <a:endParaRPr lang="en-US" sz="2400" b="0" dirty="0">
              <a:solidFill>
                <a:srgbClr val="EAEAEA"/>
              </a:solidFill>
              <a:latin typeface="Arial" panose="020B0604020202020204" pitchFamily="34" charset="0"/>
              <a:cs typeface="Arial" panose="020B0604020202020204" pitchFamily="34" charset="0"/>
            </a:endParaRPr>
          </a:p>
          <a:p>
            <a:pPr eaLnBrk="0" hangingPunct="0">
              <a:defRPr/>
            </a:pPr>
            <a:r>
              <a:rPr lang="en-US" sz="2400" b="0" dirty="0">
                <a:solidFill>
                  <a:srgbClr val="EAEAEA"/>
                </a:solidFill>
                <a:latin typeface="Arial" panose="020B0604020202020204" pitchFamily="34" charset="0"/>
                <a:cs typeface="Arial" panose="020B0604020202020204" pitchFamily="34" charset="0"/>
              </a:rPr>
              <a:t> </a:t>
            </a:r>
          </a:p>
          <a:p>
            <a:pPr eaLnBrk="0" hangingPunct="0">
              <a:defRPr/>
            </a:pPr>
            <a:endParaRPr lang="en-US" sz="800" b="0" dirty="0">
              <a:solidFill>
                <a:srgbClr val="EAEAEA"/>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6070" y="1019470"/>
            <a:ext cx="2776852" cy="1719261"/>
          </a:xfrm>
          <a:prstGeom prst="rect">
            <a:avLst/>
          </a:prstGeom>
        </p:spPr>
      </p:pic>
      <p:sp>
        <p:nvSpPr>
          <p:cNvPr id="10" name="Title 9"/>
          <p:cNvSpPr>
            <a:spLocks noGrp="1"/>
          </p:cNvSpPr>
          <p:nvPr>
            <p:ph type="title" idx="4294967295"/>
          </p:nvPr>
        </p:nvSpPr>
        <p:spPr>
          <a:xfrm>
            <a:off x="620756" y="236017"/>
            <a:ext cx="11009244" cy="935471"/>
          </a:xfrm>
        </p:spPr>
        <p:txBody>
          <a:bodyPr>
            <a:normAutofit fontScale="90000"/>
          </a:bodyPr>
          <a:lstStyle/>
          <a:p>
            <a:r>
              <a:rPr lang="en-US" sz="4900" b="1" dirty="0">
                <a:latin typeface="Calibri" panose="020F0502020204030204" pitchFamily="34" charset="0"/>
                <a:cs typeface="Calibri" panose="020F0502020204030204" pitchFamily="34" charset="0"/>
              </a:rPr>
              <a:t>Work </a:t>
            </a:r>
            <a:r>
              <a:rPr lang="en-US" sz="4900" b="1" i="1" dirty="0">
                <a:latin typeface="Calibri" panose="020F0502020204030204" pitchFamily="34" charset="0"/>
                <a:cs typeface="Calibri" panose="020F0502020204030204" pitchFamily="34" charset="0"/>
              </a:rPr>
              <a:t>with</a:t>
            </a:r>
            <a:r>
              <a:rPr lang="en-US" sz="4900" b="1" dirty="0">
                <a:latin typeface="Calibri" panose="020F0502020204030204" pitchFamily="34" charset="0"/>
                <a:cs typeface="Calibri" panose="020F0502020204030204" pitchFamily="34" charset="0"/>
              </a:rPr>
              <a:t> the neurochemistry of the brain</a:t>
            </a:r>
            <a:endParaRPr lang="en-US" b="1" dirty="0">
              <a:latin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3553" y="5038321"/>
            <a:ext cx="1061885" cy="815116"/>
          </a:xfrm>
          <a:prstGeom prst="rect">
            <a:avLst/>
          </a:prstGeom>
        </p:spPr>
      </p:pic>
    </p:spTree>
    <p:extLst>
      <p:ext uri="{BB962C8B-B14F-4D97-AF65-F5344CB8AC3E}">
        <p14:creationId xmlns:p14="http://schemas.microsoft.com/office/powerpoint/2010/main" val="95334318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Title 9"/>
          <p:cNvSpPr>
            <a:spLocks noGrp="1"/>
          </p:cNvSpPr>
          <p:nvPr>
            <p:ph type="title"/>
          </p:nvPr>
        </p:nvSpPr>
        <p:spPr>
          <a:xfrm>
            <a:off x="863029" y="1012004"/>
            <a:ext cx="3416158" cy="4795408"/>
          </a:xfrm>
        </p:spPr>
        <p:txBody>
          <a:bodyPr>
            <a:normAutofit/>
          </a:bodyPr>
          <a:lstStyle/>
          <a:p>
            <a:r>
              <a:rPr lang="en-US" b="1" dirty="0">
                <a:solidFill>
                  <a:srgbClr val="FFFFFF"/>
                </a:solidFill>
                <a:latin typeface="Calibri" panose="020F0502020204030204" pitchFamily="34" charset="0"/>
                <a:cs typeface="Calibri" panose="020F0502020204030204" pitchFamily="34" charset="0"/>
              </a:rPr>
              <a:t>Exercise</a:t>
            </a:r>
          </a:p>
        </p:txBody>
      </p:sp>
      <p:grpSp>
        <p:nvGrpSpPr>
          <p:cNvPr id="18" name="Group 17">
            <a:extLst>
              <a:ext uri="{FF2B5EF4-FFF2-40B4-BE49-F238E27FC236}">
                <a16:creationId xmlns:a16="http://schemas.microsoft.com/office/drawing/2014/main" id="{9767E08D-9635-D348-943B-9F6E195C99C0}"/>
              </a:ext>
            </a:extLst>
          </p:cNvPr>
          <p:cNvGrpSpPr/>
          <p:nvPr/>
        </p:nvGrpSpPr>
        <p:grpSpPr>
          <a:xfrm>
            <a:off x="5244038" y="482489"/>
            <a:ext cx="6513603" cy="5880540"/>
            <a:chOff x="5194300" y="473366"/>
            <a:chExt cx="6513603" cy="5880540"/>
          </a:xfrm>
        </p:grpSpPr>
        <p:sp>
          <p:nvSpPr>
            <p:cNvPr id="19" name="Rounded Rectangle 18">
              <a:extLst>
                <a:ext uri="{FF2B5EF4-FFF2-40B4-BE49-F238E27FC236}">
                  <a16:creationId xmlns:a16="http://schemas.microsoft.com/office/drawing/2014/main" id="{7DA12ABB-B0A9-EB4E-82B9-131B53096129}"/>
                </a:ext>
              </a:extLst>
            </p:cNvPr>
            <p:cNvSpPr/>
            <p:nvPr/>
          </p:nvSpPr>
          <p:spPr>
            <a:xfrm>
              <a:off x="5194300" y="473366"/>
              <a:ext cx="6513603" cy="1238008"/>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sp>
        <p:sp>
          <p:nvSpPr>
            <p:cNvPr id="20" name="Freeform 19">
              <a:extLst>
                <a:ext uri="{FF2B5EF4-FFF2-40B4-BE49-F238E27FC236}">
                  <a16:creationId xmlns:a16="http://schemas.microsoft.com/office/drawing/2014/main" id="{54A07819-8325-B246-84DD-E1A7A4D56999}"/>
                </a:ext>
              </a:extLst>
            </p:cNvPr>
            <p:cNvSpPr/>
            <p:nvPr/>
          </p:nvSpPr>
          <p:spPr>
            <a:xfrm>
              <a:off x="5244038" y="473366"/>
              <a:ext cx="6463865" cy="1238008"/>
            </a:xfrm>
            <a:custGeom>
              <a:avLst/>
              <a:gdLst>
                <a:gd name="connsiteX0" fmla="*/ 0 w 5083704"/>
                <a:gd name="connsiteY0" fmla="*/ 0 h 1238008"/>
                <a:gd name="connsiteX1" fmla="*/ 5083704 w 5083704"/>
                <a:gd name="connsiteY1" fmla="*/ 0 h 1238008"/>
                <a:gd name="connsiteX2" fmla="*/ 5083704 w 5083704"/>
                <a:gd name="connsiteY2" fmla="*/ 1238008 h 1238008"/>
                <a:gd name="connsiteX3" fmla="*/ 0 w 5083704"/>
                <a:gd name="connsiteY3" fmla="*/ 1238008 h 1238008"/>
                <a:gd name="connsiteX4" fmla="*/ 0 w 5083704"/>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04" h="1238008">
                  <a:moveTo>
                    <a:pt x="0" y="0"/>
                  </a:moveTo>
                  <a:lnTo>
                    <a:pt x="5083704" y="0"/>
                  </a:lnTo>
                  <a:lnTo>
                    <a:pt x="5083704"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marL="0" lvl="0" indent="0" algn="l" defTabSz="800100">
                <a:lnSpc>
                  <a:spcPct val="90000"/>
                </a:lnSpc>
                <a:spcBef>
                  <a:spcPct val="0"/>
                </a:spcBef>
                <a:spcAft>
                  <a:spcPct val="35000"/>
                </a:spcAft>
                <a:buNone/>
              </a:pPr>
              <a:r>
                <a:rPr lang="en-US" sz="2200" b="0" i="0" kern="1200" baseline="0" dirty="0"/>
                <a:t>You are an expert in climate science and are charged with the task to “make climate change fly” with opinion leaders in the Mon Valley, PA.</a:t>
              </a:r>
              <a:endParaRPr lang="en-US" sz="2200" kern="1200" dirty="0"/>
            </a:p>
          </p:txBody>
        </p:sp>
        <p:sp>
          <p:nvSpPr>
            <p:cNvPr id="21" name="Rounded Rectangle 20">
              <a:extLst>
                <a:ext uri="{FF2B5EF4-FFF2-40B4-BE49-F238E27FC236}">
                  <a16:creationId xmlns:a16="http://schemas.microsoft.com/office/drawing/2014/main" id="{D718339B-4F9B-414B-B389-4D9C5D1FB466}"/>
                </a:ext>
              </a:extLst>
            </p:cNvPr>
            <p:cNvSpPr/>
            <p:nvPr/>
          </p:nvSpPr>
          <p:spPr>
            <a:xfrm>
              <a:off x="5194300" y="2020877"/>
              <a:ext cx="6513603" cy="1238008"/>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sp>
        <p:sp>
          <p:nvSpPr>
            <p:cNvPr id="22" name="Freeform 21">
              <a:extLst>
                <a:ext uri="{FF2B5EF4-FFF2-40B4-BE49-F238E27FC236}">
                  <a16:creationId xmlns:a16="http://schemas.microsoft.com/office/drawing/2014/main" id="{9192691E-2302-9947-8772-241FCDA39F39}"/>
                </a:ext>
              </a:extLst>
            </p:cNvPr>
            <p:cNvSpPr/>
            <p:nvPr/>
          </p:nvSpPr>
          <p:spPr>
            <a:xfrm>
              <a:off x="5244038" y="2020877"/>
              <a:ext cx="6463865" cy="1238008"/>
            </a:xfrm>
            <a:custGeom>
              <a:avLst/>
              <a:gdLst>
                <a:gd name="connsiteX0" fmla="*/ 0 w 5083704"/>
                <a:gd name="connsiteY0" fmla="*/ 0 h 1238008"/>
                <a:gd name="connsiteX1" fmla="*/ 5083704 w 5083704"/>
                <a:gd name="connsiteY1" fmla="*/ 0 h 1238008"/>
                <a:gd name="connsiteX2" fmla="*/ 5083704 w 5083704"/>
                <a:gd name="connsiteY2" fmla="*/ 1238008 h 1238008"/>
                <a:gd name="connsiteX3" fmla="*/ 0 w 5083704"/>
                <a:gd name="connsiteY3" fmla="*/ 1238008 h 1238008"/>
                <a:gd name="connsiteX4" fmla="*/ 0 w 5083704"/>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04" h="1238008">
                  <a:moveTo>
                    <a:pt x="0" y="0"/>
                  </a:moveTo>
                  <a:lnTo>
                    <a:pt x="5083704" y="0"/>
                  </a:lnTo>
                  <a:lnTo>
                    <a:pt x="5083704"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marL="0" lvl="0" indent="0" algn="l" defTabSz="800100">
                <a:lnSpc>
                  <a:spcPct val="90000"/>
                </a:lnSpc>
                <a:spcBef>
                  <a:spcPct val="0"/>
                </a:spcBef>
                <a:spcAft>
                  <a:spcPct val="35000"/>
                </a:spcAft>
                <a:buNone/>
              </a:pPr>
              <a:r>
                <a:rPr lang="en-US" sz="2200" b="0" i="0" kern="1200" baseline="0" dirty="0"/>
                <a:t>What do we know about the audience?</a:t>
              </a:r>
              <a:endParaRPr lang="en-US" sz="2200" kern="1200" dirty="0"/>
            </a:p>
          </p:txBody>
        </p:sp>
        <p:sp>
          <p:nvSpPr>
            <p:cNvPr id="23" name="Rounded Rectangle 22">
              <a:extLst>
                <a:ext uri="{FF2B5EF4-FFF2-40B4-BE49-F238E27FC236}">
                  <a16:creationId xmlns:a16="http://schemas.microsoft.com/office/drawing/2014/main" id="{C6EE1C45-8F80-A54B-B356-56AACEAD7B7A}"/>
                </a:ext>
              </a:extLst>
            </p:cNvPr>
            <p:cNvSpPr/>
            <p:nvPr/>
          </p:nvSpPr>
          <p:spPr>
            <a:xfrm>
              <a:off x="5194300" y="3568388"/>
              <a:ext cx="6513603" cy="1238008"/>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sp>
        <p:sp>
          <p:nvSpPr>
            <p:cNvPr id="24" name="Freeform 23">
              <a:extLst>
                <a:ext uri="{FF2B5EF4-FFF2-40B4-BE49-F238E27FC236}">
                  <a16:creationId xmlns:a16="http://schemas.microsoft.com/office/drawing/2014/main" id="{CEF4AB3D-9E33-5041-9287-A1590FE58629}"/>
                </a:ext>
              </a:extLst>
            </p:cNvPr>
            <p:cNvSpPr/>
            <p:nvPr/>
          </p:nvSpPr>
          <p:spPr>
            <a:xfrm>
              <a:off x="5244038" y="3568388"/>
              <a:ext cx="6463865" cy="1238008"/>
            </a:xfrm>
            <a:custGeom>
              <a:avLst/>
              <a:gdLst>
                <a:gd name="connsiteX0" fmla="*/ 0 w 5083704"/>
                <a:gd name="connsiteY0" fmla="*/ 0 h 1238008"/>
                <a:gd name="connsiteX1" fmla="*/ 5083704 w 5083704"/>
                <a:gd name="connsiteY1" fmla="*/ 0 h 1238008"/>
                <a:gd name="connsiteX2" fmla="*/ 5083704 w 5083704"/>
                <a:gd name="connsiteY2" fmla="*/ 1238008 h 1238008"/>
                <a:gd name="connsiteX3" fmla="*/ 0 w 5083704"/>
                <a:gd name="connsiteY3" fmla="*/ 1238008 h 1238008"/>
                <a:gd name="connsiteX4" fmla="*/ 0 w 5083704"/>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04" h="1238008">
                  <a:moveTo>
                    <a:pt x="0" y="0"/>
                  </a:moveTo>
                  <a:lnTo>
                    <a:pt x="5083704" y="0"/>
                  </a:lnTo>
                  <a:lnTo>
                    <a:pt x="5083704"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marL="0" lvl="0" indent="0" algn="l" defTabSz="800100">
                <a:lnSpc>
                  <a:spcPct val="90000"/>
                </a:lnSpc>
                <a:spcBef>
                  <a:spcPct val="0"/>
                </a:spcBef>
                <a:spcAft>
                  <a:spcPct val="35000"/>
                </a:spcAft>
                <a:buNone/>
              </a:pPr>
              <a:r>
                <a:rPr lang="en-US" sz="2200" b="0" i="0" kern="1200" baseline="0" dirty="0"/>
                <a:t>Using the techniques we shared with you, sequence the provided list of supported assertions into a presentation outline.</a:t>
              </a:r>
              <a:endParaRPr lang="en-US" sz="2200" kern="1200" dirty="0"/>
            </a:p>
          </p:txBody>
        </p:sp>
        <p:sp>
          <p:nvSpPr>
            <p:cNvPr id="25" name="Rounded Rectangle 24">
              <a:extLst>
                <a:ext uri="{FF2B5EF4-FFF2-40B4-BE49-F238E27FC236}">
                  <a16:creationId xmlns:a16="http://schemas.microsoft.com/office/drawing/2014/main" id="{229B378F-E826-3446-94AB-919A5A5EC71E}"/>
                </a:ext>
              </a:extLst>
            </p:cNvPr>
            <p:cNvSpPr/>
            <p:nvPr/>
          </p:nvSpPr>
          <p:spPr>
            <a:xfrm>
              <a:off x="5194300" y="5115898"/>
              <a:ext cx="6513603" cy="1238008"/>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sp>
        <p:sp>
          <p:nvSpPr>
            <p:cNvPr id="26" name="Freeform 25">
              <a:extLst>
                <a:ext uri="{FF2B5EF4-FFF2-40B4-BE49-F238E27FC236}">
                  <a16:creationId xmlns:a16="http://schemas.microsoft.com/office/drawing/2014/main" id="{1ABFB97B-922E-EE42-A565-167225538C15}"/>
                </a:ext>
              </a:extLst>
            </p:cNvPr>
            <p:cNvSpPr/>
            <p:nvPr/>
          </p:nvSpPr>
          <p:spPr>
            <a:xfrm>
              <a:off x="5244038" y="5115898"/>
              <a:ext cx="6463865" cy="1238008"/>
            </a:xfrm>
            <a:custGeom>
              <a:avLst/>
              <a:gdLst>
                <a:gd name="connsiteX0" fmla="*/ 0 w 5083704"/>
                <a:gd name="connsiteY0" fmla="*/ 0 h 1238008"/>
                <a:gd name="connsiteX1" fmla="*/ 5083704 w 5083704"/>
                <a:gd name="connsiteY1" fmla="*/ 0 h 1238008"/>
                <a:gd name="connsiteX2" fmla="*/ 5083704 w 5083704"/>
                <a:gd name="connsiteY2" fmla="*/ 1238008 h 1238008"/>
                <a:gd name="connsiteX3" fmla="*/ 0 w 5083704"/>
                <a:gd name="connsiteY3" fmla="*/ 1238008 h 1238008"/>
                <a:gd name="connsiteX4" fmla="*/ 0 w 5083704"/>
                <a:gd name="connsiteY4" fmla="*/ 0 h 1238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3704" h="1238008">
                  <a:moveTo>
                    <a:pt x="0" y="0"/>
                  </a:moveTo>
                  <a:lnTo>
                    <a:pt x="5083704" y="0"/>
                  </a:lnTo>
                  <a:lnTo>
                    <a:pt x="5083704" y="1238008"/>
                  </a:lnTo>
                  <a:lnTo>
                    <a:pt x="0" y="12380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31023" tIns="131023" rIns="131023" bIns="131023" numCol="1" spcCol="1270" anchor="ctr" anchorCtr="0">
              <a:noAutofit/>
            </a:bodyPr>
            <a:lstStyle/>
            <a:p>
              <a:pPr marL="0" lvl="0" indent="0" algn="l" defTabSz="800100">
                <a:lnSpc>
                  <a:spcPct val="90000"/>
                </a:lnSpc>
                <a:spcBef>
                  <a:spcPct val="0"/>
                </a:spcBef>
                <a:spcAft>
                  <a:spcPct val="35000"/>
                </a:spcAft>
                <a:buNone/>
              </a:pPr>
              <a:r>
                <a:rPr lang="en-US" sz="2200" b="0" i="0" kern="1200" baseline="0" dirty="0"/>
                <a:t>Using the slide deck provided, prepare a presentation of no more than 20 slides. </a:t>
              </a:r>
              <a:endParaRPr lang="en-US" sz="2200" kern="1200" dirty="0"/>
            </a:p>
          </p:txBody>
        </p:sp>
      </p:grpSp>
    </p:spTree>
    <p:extLst>
      <p:ext uri="{BB962C8B-B14F-4D97-AF65-F5344CB8AC3E}">
        <p14:creationId xmlns:p14="http://schemas.microsoft.com/office/powerpoint/2010/main" val="139499648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81001" y="207845"/>
            <a:ext cx="10582400" cy="1107996"/>
          </a:xfrm>
        </p:spPr>
        <p:txBody>
          <a:bodyPr/>
          <a:lstStyle/>
          <a:p>
            <a:pPr algn="ctr"/>
            <a:r>
              <a:rPr lang="en-US" sz="4000" dirty="0"/>
              <a:t>Scientific information presents a perfect storm of cognitive barriers to communication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1" y="1478299"/>
            <a:ext cx="6858000" cy="5033703"/>
          </a:xfrm>
          <a:prstGeom prst="rect">
            <a:avLst/>
          </a:prstGeom>
        </p:spPr>
      </p:pic>
      <p:sp>
        <p:nvSpPr>
          <p:cNvPr id="9" name="Rectangle 8"/>
          <p:cNvSpPr/>
          <p:nvPr/>
        </p:nvSpPr>
        <p:spPr>
          <a:xfrm>
            <a:off x="7945733" y="6296558"/>
            <a:ext cx="1655468" cy="215444"/>
          </a:xfrm>
          <a:prstGeom prst="rect">
            <a:avLst/>
          </a:prstGeom>
        </p:spPr>
        <p:txBody>
          <a:bodyPr wrap="square">
            <a:spAutoFit/>
          </a:bodyPr>
          <a:lstStyle/>
          <a:p>
            <a:r>
              <a:rPr lang="en-US" sz="800" i="1" dirty="0">
                <a:solidFill>
                  <a:schemeClr val="bg1"/>
                </a:solidFill>
                <a:latin typeface="Roboto Condensed"/>
              </a:rPr>
              <a:t>IMAGE: © iStock Photo adventrr</a:t>
            </a:r>
            <a:endParaRPr lang="en-US" sz="800" dirty="0">
              <a:solidFill>
                <a:schemeClr val="bg1"/>
              </a:solidFill>
            </a:endParaRPr>
          </a:p>
        </p:txBody>
      </p:sp>
    </p:spTree>
    <p:extLst>
      <p:ext uri="{BB962C8B-B14F-4D97-AF65-F5344CB8AC3E}">
        <p14:creationId xmlns:p14="http://schemas.microsoft.com/office/powerpoint/2010/main" val="363354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86704" y="276999"/>
            <a:ext cx="11817373" cy="553998"/>
          </a:xfrm>
        </p:spPr>
        <p:txBody>
          <a:bodyPr/>
          <a:lstStyle/>
          <a:p>
            <a:pPr algn="ctr"/>
            <a:r>
              <a:rPr lang="en-US" sz="4000" dirty="0"/>
              <a:t>There is known physical resistance to learning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5438" y="950127"/>
            <a:ext cx="8281744" cy="5385397"/>
          </a:xfrm>
          <a:prstGeom prst="rect">
            <a:avLst/>
          </a:prstGeom>
        </p:spPr>
      </p:pic>
    </p:spTree>
    <p:extLst>
      <p:ext uri="{BB962C8B-B14F-4D97-AF65-F5344CB8AC3E}">
        <p14:creationId xmlns:p14="http://schemas.microsoft.com/office/powerpoint/2010/main" val="2807199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868" y="365125"/>
            <a:ext cx="11182260" cy="1325563"/>
          </a:xfrm>
        </p:spPr>
        <p:txBody>
          <a:bodyPr>
            <a:normAutofit/>
          </a:bodyPr>
          <a:lstStyle/>
          <a:p>
            <a:pPr algn="ctr"/>
            <a:r>
              <a:rPr lang="en-US" sz="4000" b="1" dirty="0">
                <a:latin typeface="+mn-lt"/>
              </a:rPr>
              <a:t>People “reason” in ways that aren’t always rational </a:t>
            </a:r>
          </a:p>
        </p:txBody>
      </p:sp>
      <p:sp>
        <p:nvSpPr>
          <p:cNvPr id="5" name="Content Placeholder 3"/>
          <p:cNvSpPr txBox="1">
            <a:spLocks/>
          </p:cNvSpPr>
          <p:nvPr/>
        </p:nvSpPr>
        <p:spPr>
          <a:xfrm>
            <a:off x="590218" y="2417666"/>
            <a:ext cx="5285678" cy="20964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i="1" u="sng" dirty="0">
                <a:latin typeface="Open Sans"/>
              </a:rPr>
              <a:t>Social reasoning</a:t>
            </a:r>
            <a:r>
              <a:rPr lang="en-US" i="1" dirty="0">
                <a:latin typeface="Open Sans"/>
              </a:rPr>
              <a:t> </a:t>
            </a:r>
          </a:p>
          <a:p>
            <a:pPr marL="0" indent="0">
              <a:lnSpc>
                <a:spcPct val="100000"/>
              </a:lnSpc>
              <a:buFont typeface="Arial" panose="020B0604020202020204" pitchFamily="34" charset="0"/>
              <a:buNone/>
            </a:pPr>
            <a:endParaRPr lang="en-US" i="1" dirty="0">
              <a:latin typeface="Open Sans"/>
            </a:endParaRPr>
          </a:p>
          <a:p>
            <a:pPr marL="0" indent="0">
              <a:lnSpc>
                <a:spcPct val="100000"/>
              </a:lnSpc>
              <a:buFont typeface="Arial" panose="020B0604020202020204" pitchFamily="34" charset="0"/>
              <a:buNone/>
            </a:pPr>
            <a:r>
              <a:rPr lang="en-US" dirty="0">
                <a:latin typeface="Open Sans"/>
              </a:rPr>
              <a:t>People identify with and adhere to beliefs of their social groups.  </a:t>
            </a:r>
          </a:p>
          <a:p>
            <a:pPr marL="0" indent="0">
              <a:lnSpc>
                <a:spcPct val="100000"/>
              </a:lnSpc>
              <a:buFont typeface="Arial" panose="020B0604020202020204" pitchFamily="34" charset="0"/>
              <a:buNone/>
            </a:pPr>
            <a:endParaRPr lang="en-US" dirty="0">
              <a:latin typeface="Open Sans"/>
            </a:endParaRPr>
          </a:p>
          <a:p>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19371" y="1690688"/>
            <a:ext cx="5209632" cy="3907224"/>
          </a:xfrm>
        </p:spPr>
      </p:pic>
    </p:spTree>
    <p:extLst>
      <p:ext uri="{BB962C8B-B14F-4D97-AF65-F5344CB8AC3E}">
        <p14:creationId xmlns:p14="http://schemas.microsoft.com/office/powerpoint/2010/main" val="294431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8175" y="220812"/>
            <a:ext cx="11703325" cy="1052596"/>
          </a:xfrm>
        </p:spPr>
        <p:txBody>
          <a:bodyPr/>
          <a:lstStyle/>
          <a:p>
            <a:pPr algn="ctr"/>
            <a:r>
              <a:rPr lang="en-US" sz="3800" dirty="0"/>
              <a:t>“Social reasoning” causes people to selectively credit or dismiss evidence in ways that can seem contradictory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336" y="1273408"/>
            <a:ext cx="5315001" cy="5382565"/>
          </a:xfrm>
          <a:prstGeom prst="rect">
            <a:avLst/>
          </a:prstGeom>
        </p:spPr>
      </p:pic>
    </p:spTree>
    <p:extLst>
      <p:ext uri="{BB962C8B-B14F-4D97-AF65-F5344CB8AC3E}">
        <p14:creationId xmlns:p14="http://schemas.microsoft.com/office/powerpoint/2010/main" val="42193011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829" y="236655"/>
            <a:ext cx="11600872" cy="1216932"/>
          </a:xfrm>
        </p:spPr>
        <p:txBody>
          <a:bodyPr>
            <a:normAutofit/>
          </a:bodyPr>
          <a:lstStyle/>
          <a:p>
            <a:pPr algn="ctr"/>
            <a:r>
              <a:rPr lang="en-US" sz="4000" b="1" dirty="0">
                <a:latin typeface="+mn-lt"/>
              </a:rPr>
              <a:t>“Motivated reasoning” is the tendency to rationalize to reach a </a:t>
            </a:r>
            <a:r>
              <a:rPr lang="en-US" sz="4000" b="1" i="1" dirty="0">
                <a:latin typeface="+mn-lt"/>
              </a:rPr>
              <a:t>preferred</a:t>
            </a:r>
            <a:r>
              <a:rPr lang="en-US" sz="4000" b="1" dirty="0">
                <a:latin typeface="+mn-lt"/>
              </a:rPr>
              <a:t> conclusion    </a:t>
            </a: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2635511" y="1556300"/>
            <a:ext cx="6997507" cy="4898255"/>
          </a:xfrm>
        </p:spPr>
      </p:pic>
    </p:spTree>
    <p:extLst>
      <p:ext uri="{BB962C8B-B14F-4D97-AF65-F5344CB8AC3E}">
        <p14:creationId xmlns:p14="http://schemas.microsoft.com/office/powerpoint/2010/main" val="2285216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659" y="367411"/>
            <a:ext cx="11685946" cy="1055421"/>
          </a:xfrm>
        </p:spPr>
        <p:txBody>
          <a:bodyPr>
            <a:noAutofit/>
          </a:bodyPr>
          <a:lstStyle/>
          <a:p>
            <a:pPr algn="ctr"/>
            <a:r>
              <a:rPr lang="en-US" sz="4000" b="1" dirty="0">
                <a:latin typeface="+mn-lt"/>
              </a:rPr>
              <a:t>“Confirmation bias” is the tendency to hear and believe that which confirms our existing beliefs</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678545" y="1596252"/>
            <a:ext cx="4870173" cy="4881500"/>
          </a:xfrm>
        </p:spPr>
      </p:pic>
    </p:spTree>
    <p:extLst>
      <p:ext uri="{BB962C8B-B14F-4D97-AF65-F5344CB8AC3E}">
        <p14:creationId xmlns:p14="http://schemas.microsoft.com/office/powerpoint/2010/main" val="391943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9579"/>
            <a:ext cx="10515600" cy="793115"/>
          </a:xfrm>
        </p:spPr>
        <p:txBody>
          <a:bodyPr>
            <a:normAutofit/>
          </a:bodyPr>
          <a:lstStyle/>
          <a:p>
            <a:r>
              <a:rPr lang="en-US" altLang="en-US" b="1" dirty="0">
                <a:solidFill>
                  <a:srgbClr val="000000"/>
                </a:solidFill>
                <a:latin typeface="+mn-lt"/>
              </a:rPr>
              <a:t>Do not fight the neurochemistry of the brain </a:t>
            </a:r>
            <a:endParaRPr lang="en-US" b="1" dirty="0">
              <a:latin typeface="+mn-lt"/>
            </a:endParaRPr>
          </a:p>
        </p:txBody>
      </p:sp>
      <p:sp>
        <p:nvSpPr>
          <p:cNvPr id="3" name="TextBox 2"/>
          <p:cNvSpPr txBox="1"/>
          <p:nvPr/>
        </p:nvSpPr>
        <p:spPr>
          <a:xfrm flipH="1">
            <a:off x="8841298" y="3457918"/>
            <a:ext cx="2858729" cy="369332"/>
          </a:xfrm>
          <a:prstGeom prst="rect">
            <a:avLst/>
          </a:prstGeom>
          <a:noFill/>
        </p:spPr>
        <p:txBody>
          <a:bodyPr wrap="square" rtlCol="0">
            <a:spAutoFit/>
          </a:bodyPr>
          <a:lstStyle/>
          <a:p>
            <a:r>
              <a:rPr lang="en-US" dirty="0"/>
              <a:t>  </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921" y="1531775"/>
            <a:ext cx="10071079" cy="161271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2977" y="4796157"/>
            <a:ext cx="10078298" cy="152268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32977" y="3144492"/>
            <a:ext cx="10066242" cy="1504054"/>
          </a:xfrm>
          <a:prstGeom prst="rect">
            <a:avLst/>
          </a:prstGeom>
        </p:spPr>
      </p:pic>
    </p:spTree>
    <p:extLst>
      <p:ext uri="{BB962C8B-B14F-4D97-AF65-F5344CB8AC3E}">
        <p14:creationId xmlns:p14="http://schemas.microsoft.com/office/powerpoint/2010/main" val="339910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Open Sans"/>
              </a:rPr>
              <a:t>1. Know Thy Audience!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07925"/>
            <a:ext cx="12337774" cy="8176856"/>
          </a:xfrm>
          <a:prstGeom prst="rect">
            <a:avLst/>
          </a:prstGeom>
        </p:spPr>
      </p:pic>
    </p:spTree>
    <p:extLst>
      <p:ext uri="{BB962C8B-B14F-4D97-AF65-F5344CB8AC3E}">
        <p14:creationId xmlns:p14="http://schemas.microsoft.com/office/powerpoint/2010/main" val="42071861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41922</TotalTime>
  <Words>2300</Words>
  <Application>Microsoft Macintosh PowerPoint</Application>
  <PresentationFormat>Widescreen</PresentationFormat>
  <Paragraphs>236</Paragraphs>
  <Slides>19</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19</vt:i4>
      </vt:variant>
    </vt:vector>
  </HeadingPairs>
  <TitlesOfParts>
    <vt:vector size="28" baseType="lpstr">
      <vt:lpstr>Arial</vt:lpstr>
      <vt:lpstr>Calibri</vt:lpstr>
      <vt:lpstr>Calibri Light</vt:lpstr>
      <vt:lpstr>Helvetica Light</vt:lpstr>
      <vt:lpstr>Helvetica Neue</vt:lpstr>
      <vt:lpstr>Open Sans</vt:lpstr>
      <vt:lpstr>Roboto Condensed</vt:lpstr>
      <vt:lpstr>Office Theme</vt:lpstr>
      <vt:lpstr>White</vt:lpstr>
      <vt:lpstr>PowerPoint Presentation</vt:lpstr>
      <vt:lpstr>Scientific information presents a perfect storm of cognitive barriers to communication</vt:lpstr>
      <vt:lpstr>There is known physical resistance to learning </vt:lpstr>
      <vt:lpstr>People “reason” in ways that aren’t always rational </vt:lpstr>
      <vt:lpstr>“Social reasoning” causes people to selectively credit or dismiss evidence in ways that can seem contradictory </vt:lpstr>
      <vt:lpstr>“Motivated reasoning” is the tendency to rationalize to reach a preferred conclusion    </vt:lpstr>
      <vt:lpstr>“Confirmation bias” is the tendency to hear and believe that which confirms our existing beliefs</vt:lpstr>
      <vt:lpstr>Do not fight the neurochemistry of the brain </vt:lpstr>
      <vt:lpstr>1. Know Thy Audience!</vt:lpstr>
      <vt:lpstr>PowerPoint Presentation</vt:lpstr>
      <vt:lpstr>Context matters</vt:lpstr>
      <vt:lpstr>PowerPoint Presentation</vt:lpstr>
      <vt:lpstr>The nature of scientific information presents special communications challenges</vt:lpstr>
      <vt:lpstr>PowerPoint Presentation</vt:lpstr>
      <vt:lpstr>PowerPoint Presentation</vt:lpstr>
      <vt:lpstr>PowerPoint Presentation</vt:lpstr>
      <vt:lpstr> In most encounters, you have one shot  to get your message across  </vt:lpstr>
      <vt:lpstr>Work with the neurochemistry of the brain</vt:lpstr>
      <vt:lpstr>Exercise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Amanda Ritchie</cp:lastModifiedBy>
  <cp:revision>479</cp:revision>
  <dcterms:created xsi:type="dcterms:W3CDTF">2017-07-15T13:45:11Z</dcterms:created>
  <dcterms:modified xsi:type="dcterms:W3CDTF">2020-02-25T14:33:49Z</dcterms:modified>
</cp:coreProperties>
</file>