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 snapToObjects="1">
      <p:cViewPr>
        <p:scale>
          <a:sx n="210" d="100"/>
          <a:sy n="210" d="100"/>
        </p:scale>
        <p:origin x="-2824" y="-2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DB1D-6B35-CD41-AB00-1B35CF7B1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998379-AAD5-0746-AA7F-DFFC856C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0854E-2073-1649-92C3-72F8C1BB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E57C-E399-0E4D-836A-0CE0D495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EDAC6-6F17-2445-9C39-5DEA511E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0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36A4-B164-EC43-95F4-6E7C10D6F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AA91B-C246-244D-8BCD-E265B08D5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EA973-4CFF-E848-8416-9B4AC6B0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9B831-1579-334A-AB11-5FEFCEC7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7D0EE-EEA4-9840-BA0A-333ACDD2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6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31455B-A675-0642-9919-01E6C0290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6BF32-CB7C-AB44-8E05-5FB53602F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A20E2-9F5E-EC4A-99D2-080107D2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3F3ED-7A69-7D40-8DD6-54A4DD5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C20FA-55DD-7C4A-9F1C-D702FDDE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1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FCC2-A322-5646-8855-1CE0767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8B31C-12C8-D245-BF59-647D8429C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18998-0E4E-7F41-A645-FC4595C1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83FB9-2B97-9F45-B519-72A29F50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98959-3AC3-0C42-B7B1-C88F01036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7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D090F-6529-4144-AAC4-EF124281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A3F82-EC12-644E-AFFF-128FD3299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88517-A62E-EB44-AD0A-A4A83EF8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3C264-8C24-6B4E-9B95-7FFEB1B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41E2B-87AF-F845-9407-8F6D2625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5118-B0EA-DA4A-A8CD-65007938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42A84-7396-8C48-B0AC-1E19E0FFE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6EC2F-D436-2E42-A4B7-2042BE889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E0901-CD49-2E4E-A2A8-3766EAFD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5A491-BE39-C645-943A-FF25FCD1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F8AC1-7DFB-7042-AD9B-4111512A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2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A048-D57B-6142-AA17-4B8070E00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429E7-1DAE-E74B-BB8A-85F553815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B135B-2D22-4546-AFA0-7C9246548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14974E-1074-5242-91FB-3A65BB5F4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1A05A-48E7-DD4B-9E41-87057B93A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459C7-E760-E64D-9EB6-FD448A6B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0DA710-F220-2144-906B-97152C9A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DAA7A3-EDC6-5245-97F9-7B59D67E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2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8E0E-B808-AB41-9CB5-04305B22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E0BE6-8D2E-0F40-8C6A-BE7ACD23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E9CDC0-DAFB-C442-9F8B-A05D0D0A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F6220-3850-2341-B233-645214B3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6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B0E7C-D83E-0843-A630-9BAC9B7D6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FB741-F995-3045-87B5-5266FD5D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6D784-486D-DE48-A49B-F29052899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66A2-1AFF-C342-BF9F-E71287BEC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C9D7-4758-9945-AE12-DE9FA0931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D7B94-CD4B-C349-9594-93DA947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18417-BA8D-EF45-BC76-DD362B9B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A9710-978A-3F45-89D1-F6F6ED11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AB2C5-F61F-AF47-9E51-130B95CD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4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C5E50-8485-4C4C-9363-F745BA4FF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353CF-8899-8743-B9F6-E717D9AE3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F4812-7660-8D4A-967D-B487698B1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3A83F-76AF-454B-A546-B5641F407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05022-ECCB-F44B-A908-DF75AC71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B6C2E-84BE-C441-8E5C-34FA798F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9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022FD2-7119-784F-8623-6DA80733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0CD67-D7FC-D149-9CE7-5EC5B92F3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4741A-D5A3-0A42-BD3F-B3302D424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2B6A-743E-3047-BAFF-6894ACC586F8}" type="datetimeFigureOut">
              <a:rPr lang="en-US" smtClean="0"/>
              <a:t>6/22/21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B86A5-7A5D-6243-B561-435788DF7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B039C-FE60-9348-97E2-1A8E3688A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6FF2-CA95-8D43-8A57-3A79875F1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0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141ED7D-E04B-D148-927C-CCCDB0D407D9}"/>
              </a:ext>
            </a:extLst>
          </p:cNvPr>
          <p:cNvSpPr/>
          <p:nvPr/>
        </p:nvSpPr>
        <p:spPr>
          <a:xfrm>
            <a:off x="-29480" y="982081"/>
            <a:ext cx="4019550" cy="5875919"/>
          </a:xfrm>
          <a:prstGeom prst="rect">
            <a:avLst/>
          </a:prstGeom>
          <a:solidFill>
            <a:schemeClr val="accent5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2BB7BD-F7A8-BC4A-A6AF-5EF0884AB1F4}"/>
              </a:ext>
            </a:extLst>
          </p:cNvPr>
          <p:cNvSpPr/>
          <p:nvPr/>
        </p:nvSpPr>
        <p:spPr>
          <a:xfrm>
            <a:off x="8182243" y="1041702"/>
            <a:ext cx="4019550" cy="5816298"/>
          </a:xfrm>
          <a:prstGeom prst="rect">
            <a:avLst/>
          </a:prstGeom>
          <a:solidFill>
            <a:schemeClr val="accent5">
              <a:lumMod val="75000"/>
              <a:alpha val="982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EE000B-E954-4B4A-9E21-BC9226FB5D1A}"/>
              </a:ext>
            </a:extLst>
          </p:cNvPr>
          <p:cNvSpPr txBox="1"/>
          <p:nvPr/>
        </p:nvSpPr>
        <p:spPr>
          <a:xfrm>
            <a:off x="1271792" y="1008469"/>
            <a:ext cx="1221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Introduction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C03272-062F-FF4D-A017-8A32B64A589C}"/>
              </a:ext>
            </a:extLst>
          </p:cNvPr>
          <p:cNvSpPr txBox="1"/>
          <p:nvPr/>
        </p:nvSpPr>
        <p:spPr>
          <a:xfrm>
            <a:off x="5586060" y="1015399"/>
            <a:ext cx="1261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Study Design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1B9B2-9AF8-2A49-9082-93878CDA42A2}"/>
              </a:ext>
            </a:extLst>
          </p:cNvPr>
          <p:cNvSpPr txBox="1"/>
          <p:nvPr/>
        </p:nvSpPr>
        <p:spPr>
          <a:xfrm>
            <a:off x="1271792" y="3439209"/>
            <a:ext cx="9337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Methods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D405E8-28DC-6649-8103-F86D9BFA900A}"/>
              </a:ext>
            </a:extLst>
          </p:cNvPr>
          <p:cNvSpPr txBox="1"/>
          <p:nvPr/>
        </p:nvSpPr>
        <p:spPr>
          <a:xfrm>
            <a:off x="2207" y="3815742"/>
            <a:ext cx="4017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Limited Data Set (LDS) in the N3C enclave with dates shifted at the person level up to 35 days for some Data Partners </a:t>
            </a:r>
          </a:p>
          <a:p>
            <a:pPr marL="628650" lvl="1" indent="-171450">
              <a:buFont typeface="Wingdings" pitchFamily="2" charset="2"/>
              <a:buChar char="§"/>
            </a:pPr>
            <a:r>
              <a:rPr lang="en-US" sz="800" dirty="0"/>
              <a:t>Includes diagnoses, drug exposure, labs, procedures, demographics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Data from Quarter 2 of 2018 to Quarter 1 of 2021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24 OHDSI concept sets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Final study cohort: 19 data partners, 104 cases, matched 1:2 controls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3D5216-5FD1-E340-AD94-F582B11E1B62}"/>
              </a:ext>
            </a:extLst>
          </p:cNvPr>
          <p:cNvSpPr/>
          <p:nvPr/>
        </p:nvSpPr>
        <p:spPr>
          <a:xfrm>
            <a:off x="0" y="0"/>
            <a:ext cx="12192000" cy="104170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Drug interaction of oral anticoagulants and dexamethasone, </a:t>
            </a:r>
          </a:p>
          <a:p>
            <a:pPr algn="ctr"/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 nested case control study in the National COVID Cohort Collaborative (N3C)</a:t>
            </a:r>
          </a:p>
          <a:p>
            <a:r>
              <a:rPr lang="en-US" sz="1000" dirty="0"/>
              <a:t>	        Olga V. Kravchenko, PhD</a:t>
            </a:r>
            <a:r>
              <a:rPr lang="en-US" sz="1000" baseline="30000" dirty="0"/>
              <a:t>1</a:t>
            </a:r>
            <a:r>
              <a:rPr lang="en-US" sz="1000" dirty="0"/>
              <a:t>, Ainhoa Gomez-</a:t>
            </a:r>
            <a:r>
              <a:rPr lang="en-US" sz="1000" dirty="0" err="1"/>
              <a:t>Lumbreras</a:t>
            </a:r>
            <a:r>
              <a:rPr lang="en-US" sz="1000" dirty="0"/>
              <a:t>, MD, PhD</a:t>
            </a:r>
            <a:r>
              <a:rPr lang="en-US" sz="1000" baseline="30000" dirty="0"/>
              <a:t>2</a:t>
            </a:r>
            <a:r>
              <a:rPr lang="en-US" sz="1000" dirty="0"/>
              <a:t>, Paul T. Kocis, PharmD, MPH</a:t>
            </a:r>
            <a:r>
              <a:rPr lang="en-US" sz="1000" baseline="30000" dirty="0"/>
              <a:t>3</a:t>
            </a:r>
            <a:r>
              <a:rPr lang="en-US" sz="1000" dirty="0"/>
              <a:t>, Daniel Malone, PhD, FAMCP</a:t>
            </a:r>
            <a:r>
              <a:rPr lang="en-US" sz="1000" baseline="30000" dirty="0"/>
              <a:t>2</a:t>
            </a:r>
            <a:r>
              <a:rPr lang="en-US" sz="1000" dirty="0"/>
              <a:t>, Charles E. Leonard, PharmD, MSCE</a:t>
            </a:r>
            <a:r>
              <a:rPr lang="en-US" sz="1000" baseline="30000" dirty="0"/>
              <a:t>4</a:t>
            </a:r>
            <a:r>
              <a:rPr lang="en-US" sz="1000" dirty="0"/>
              <a:t>, Richard D. Boyce, PhD</a:t>
            </a:r>
            <a:r>
              <a:rPr lang="en-US" sz="1000" baseline="30000" dirty="0"/>
              <a:t>1</a:t>
            </a:r>
            <a:endParaRPr lang="en-US" sz="1000" dirty="0"/>
          </a:p>
          <a:p>
            <a:r>
              <a:rPr lang="en-US" sz="1000" baseline="30000" dirty="0"/>
              <a:t>	1</a:t>
            </a:r>
            <a:r>
              <a:rPr lang="en-US" sz="1000" dirty="0"/>
              <a:t>University of Pittsburgh, Pittsburgh, PA; </a:t>
            </a:r>
            <a:r>
              <a:rPr lang="en-US" sz="1000" baseline="30000" dirty="0"/>
              <a:t>2</a:t>
            </a:r>
            <a:r>
              <a:rPr lang="en-US" sz="1000" dirty="0"/>
              <a:t>University of Utah, Salt Lake City, UT;</a:t>
            </a:r>
            <a:r>
              <a:rPr lang="en-US" sz="1000" baseline="30000" dirty="0"/>
              <a:t>  3</a:t>
            </a:r>
            <a:r>
              <a:rPr lang="en-US" sz="1000" dirty="0"/>
              <a:t>Penn State Health, Hershey, PA; </a:t>
            </a:r>
            <a:r>
              <a:rPr lang="en-US" sz="1000" baseline="30000" dirty="0"/>
              <a:t>4</a:t>
            </a:r>
            <a:r>
              <a:rPr lang="en-US" sz="1000" dirty="0"/>
              <a:t>Perelman School of Medicine at the University of Pennsylvania, Philadelphia, PA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7D90BE5-052A-4949-9564-A82093D97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76148"/>
            <a:ext cx="800100" cy="8001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234A4CB-5F78-3647-8039-192A154DB7BE}"/>
              </a:ext>
            </a:extLst>
          </p:cNvPr>
          <p:cNvSpPr/>
          <p:nvPr/>
        </p:nvSpPr>
        <p:spPr>
          <a:xfrm>
            <a:off x="3990070" y="982079"/>
            <a:ext cx="4182380" cy="5875919"/>
          </a:xfrm>
          <a:prstGeom prst="rect">
            <a:avLst/>
          </a:prstGeom>
          <a:solidFill>
            <a:schemeClr val="accent5">
              <a:lumMod val="75000"/>
              <a:alpha val="74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7D80CE-5A55-7B41-9BB9-370FBCA3401F}"/>
              </a:ext>
            </a:extLst>
          </p:cNvPr>
          <p:cNvSpPr txBox="1"/>
          <p:nvPr/>
        </p:nvSpPr>
        <p:spPr>
          <a:xfrm>
            <a:off x="9792731" y="1104900"/>
            <a:ext cx="778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Results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3D39C5-E585-D447-BCE9-97F2FA2CDB59}"/>
              </a:ext>
            </a:extLst>
          </p:cNvPr>
          <p:cNvSpPr txBox="1"/>
          <p:nvPr/>
        </p:nvSpPr>
        <p:spPr>
          <a:xfrm>
            <a:off x="2815" y="1295131"/>
            <a:ext cx="40195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Dexamethasone (DEX) improves the outcomes of patients with moderate to severe COVID-19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Many COVID-19 patients are treated with Direct Oral Anti-Coagulants (DOACs) to reduce the chance of blood clots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DEX is an inducer of cytochrome p-450 (CYP 3A4) enzyme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CYP3A4 enzyme participates in clearance of the DOACs Rivaroxaban and Apixaban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FF0000"/>
                </a:solidFill>
              </a:rPr>
              <a:t>This study examines if co-exposure to DEX and Rivaroxaban or Apixaban may reduce the efficacy of the DOACs and increase the rate of thrombotic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This is </a:t>
            </a:r>
            <a:r>
              <a:rPr lang="en-US" sz="800" b="1" dirty="0"/>
              <a:t>the first drug-drug interaction pharmacoepidemiologic study </a:t>
            </a:r>
            <a:r>
              <a:rPr lang="en-US" sz="800" dirty="0"/>
              <a:t>conducted in the N3C enclave.</a:t>
            </a:r>
            <a:endParaRPr lang="en-US" sz="800" dirty="0">
              <a:solidFill>
                <a:srgbClr val="FF0000"/>
              </a:solidFill>
            </a:endParaRP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31AE0E-61AF-5342-9B32-2C3528E0194E}"/>
              </a:ext>
            </a:extLst>
          </p:cNvPr>
          <p:cNvSpPr txBox="1"/>
          <p:nvPr/>
        </p:nvSpPr>
        <p:spPr>
          <a:xfrm>
            <a:off x="1291476" y="2556179"/>
            <a:ext cx="1056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Objectives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EE9FB8-4E32-5040-AA60-15186C0CD294}"/>
              </a:ext>
            </a:extLst>
          </p:cNvPr>
          <p:cNvSpPr txBox="1"/>
          <p:nvPr/>
        </p:nvSpPr>
        <p:spPr>
          <a:xfrm>
            <a:off x="33441" y="2927455"/>
            <a:ext cx="401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Evaluate </a:t>
            </a:r>
            <a:r>
              <a:rPr lang="en-US" sz="800" b="1" dirty="0"/>
              <a:t>the odds of concomitant exposure</a:t>
            </a:r>
            <a:r>
              <a:rPr lang="en-US" sz="800" dirty="0"/>
              <a:t> to the corticosteroid DEX in Apixaban and Rivaroxaban users among persons with and without thromboembolic events. Compare the odds ratio with prednisone – a corticosteroid that is not known to induce CYP3A4</a:t>
            </a:r>
          </a:p>
        </p:txBody>
      </p:sp>
      <p:pic>
        <p:nvPicPr>
          <p:cNvPr id="23" name="Picture 22" descr="Diagram&#10;&#10;Description automatically generated">
            <a:extLst>
              <a:ext uri="{FF2B5EF4-FFF2-40B4-BE49-F238E27FC236}">
                <a16:creationId xmlns:a16="http://schemas.microsoft.com/office/drawing/2014/main" id="{7E57BAAD-8FCE-F04B-B989-D2293BA6F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514" y="1555234"/>
            <a:ext cx="3999472" cy="195892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D2871D5-B56B-2A4A-B172-A8F6F6AC9251}"/>
              </a:ext>
            </a:extLst>
          </p:cNvPr>
          <p:cNvSpPr txBox="1"/>
          <p:nvPr/>
        </p:nvSpPr>
        <p:spPr>
          <a:xfrm>
            <a:off x="9314196" y="3646465"/>
            <a:ext cx="1611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Study Conclusion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A45DA04E-89BF-BF44-A0C3-A58AE68F1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19" y="4987664"/>
            <a:ext cx="3903278" cy="136221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FC73EFE-AFC2-EC46-BC3E-4622B352534E}"/>
              </a:ext>
            </a:extLst>
          </p:cNvPr>
          <p:cNvSpPr txBox="1"/>
          <p:nvPr/>
        </p:nvSpPr>
        <p:spPr>
          <a:xfrm>
            <a:off x="8240684" y="3921539"/>
            <a:ext cx="3880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Final results show that there is </a:t>
            </a:r>
            <a:r>
              <a:rPr lang="en-US" sz="800" dirty="0">
                <a:solidFill>
                  <a:srgbClr val="FF0000"/>
                </a:solidFill>
              </a:rPr>
              <a:t>no statistically significant association</a:t>
            </a:r>
            <a:r>
              <a:rPr lang="en-US" sz="800" dirty="0"/>
              <a:t> that supports the hypothesis about DDI due to cyp3a4 induction with Apixaban or Rivaroxaban within the N3C enclave population. </a:t>
            </a:r>
          </a:p>
          <a:p>
            <a:endParaRPr lang="en-US" sz="800" dirty="0"/>
          </a:p>
          <a:p>
            <a:r>
              <a:rPr lang="en-US" sz="800" b="1" i="1" dirty="0"/>
              <a:t>Limitation:</a:t>
            </a:r>
            <a:r>
              <a:rPr lang="en-US" sz="800" dirty="0"/>
              <a:t> since the study is conducted within the enclave using limited amount of data it is not likely to generalize this result to the outside population. </a:t>
            </a:r>
          </a:p>
        </p:txBody>
      </p:sp>
      <p:pic>
        <p:nvPicPr>
          <p:cNvPr id="30" name="Picture 29" descr="Text&#10;&#10;Description automatically generated">
            <a:extLst>
              <a:ext uri="{FF2B5EF4-FFF2-40B4-BE49-F238E27FC236}">
                <a16:creationId xmlns:a16="http://schemas.microsoft.com/office/drawing/2014/main" id="{697151F5-5910-8444-A633-C8674D8350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890" y="36267"/>
            <a:ext cx="1179901" cy="53957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21271FE-4403-EB4F-B3EE-F42BC7D88AC5}"/>
              </a:ext>
            </a:extLst>
          </p:cNvPr>
          <p:cNvSpPr txBox="1"/>
          <p:nvPr/>
        </p:nvSpPr>
        <p:spPr>
          <a:xfrm>
            <a:off x="9371598" y="6272875"/>
            <a:ext cx="1820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Acknowledgements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E3F3B4-66F7-0B48-9864-2B38FEA303FD}"/>
              </a:ext>
            </a:extLst>
          </p:cNvPr>
          <p:cNvSpPr txBox="1"/>
          <p:nvPr/>
        </p:nvSpPr>
        <p:spPr>
          <a:xfrm>
            <a:off x="424673" y="4841853"/>
            <a:ext cx="148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Project Workflow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96C414-8BAC-1B40-A56A-A0472C11775C}"/>
              </a:ext>
            </a:extLst>
          </p:cNvPr>
          <p:cNvSpPr txBox="1"/>
          <p:nvPr/>
        </p:nvSpPr>
        <p:spPr>
          <a:xfrm>
            <a:off x="3980277" y="1295129"/>
            <a:ext cx="4279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Retrospective observational nested case control study </a:t>
            </a:r>
            <a:r>
              <a:rPr lang="en-US" sz="800" dirty="0"/>
              <a:t>of patients with and without thromboembolic events to access their previous co-exposure to Apixaban or Rivaroxaban and DEX</a:t>
            </a:r>
          </a:p>
        </p:txBody>
      </p:sp>
      <p:pic>
        <p:nvPicPr>
          <p:cNvPr id="34" name="Picture 33" descr="Text&#10;&#10;Description automatically generated">
            <a:extLst>
              <a:ext uri="{FF2B5EF4-FFF2-40B4-BE49-F238E27FC236}">
                <a16:creationId xmlns:a16="http://schemas.microsoft.com/office/drawing/2014/main" id="{B888184A-030B-A044-8E55-299BF896C3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5584" y="3710685"/>
            <a:ext cx="3893712" cy="293686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C88071B-385A-6844-A340-665A8C73B15F}"/>
              </a:ext>
            </a:extLst>
          </p:cNvPr>
          <p:cNvSpPr txBox="1"/>
          <p:nvPr/>
        </p:nvSpPr>
        <p:spPr>
          <a:xfrm>
            <a:off x="4399175" y="3285320"/>
            <a:ext cx="2301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Cohort Generation Workflow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2D994A0-AF53-9047-935A-231494A0518C}"/>
              </a:ext>
            </a:extLst>
          </p:cNvPr>
          <p:cNvSpPr/>
          <p:nvPr/>
        </p:nvSpPr>
        <p:spPr>
          <a:xfrm>
            <a:off x="3980277" y="5496625"/>
            <a:ext cx="4162692" cy="132343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800" b="1" dirty="0"/>
              <a:t>Quality control: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Descriptive statistics to identify data issues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Examine drug exposure of time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Validity of drug information codes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Completeness of clinical encounter data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Patient age corresponds with use of anticoagulants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Analysis of the facility level to detect changes in exposure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Consider time ranges to eliminate a facility from a study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Determine patient demographic changes over time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Achilles heat maps for drug exposure in data partner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B1A85D-A297-5346-A621-CE4E12CBA64E}"/>
              </a:ext>
            </a:extLst>
          </p:cNvPr>
          <p:cNvSpPr txBox="1"/>
          <p:nvPr/>
        </p:nvSpPr>
        <p:spPr>
          <a:xfrm>
            <a:off x="8702539" y="1353953"/>
            <a:ext cx="2956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Conditional Logit Model Regression Results </a:t>
            </a:r>
          </a:p>
        </p:txBody>
      </p:sp>
      <p:pic>
        <p:nvPicPr>
          <p:cNvPr id="19" name="Picture 18" descr="Table&#10;&#10;Description automatically generated">
            <a:extLst>
              <a:ext uri="{FF2B5EF4-FFF2-40B4-BE49-F238E27FC236}">
                <a16:creationId xmlns:a16="http://schemas.microsoft.com/office/drawing/2014/main" id="{1D57F70D-20FA-CF46-9A43-EB52B391A8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7005" y="1594675"/>
            <a:ext cx="3879923" cy="1636481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535EF5E-EA05-3D4B-8A9B-0E25310D6660}"/>
              </a:ext>
            </a:extLst>
          </p:cNvPr>
          <p:cNvSpPr txBox="1"/>
          <p:nvPr/>
        </p:nvSpPr>
        <p:spPr>
          <a:xfrm>
            <a:off x="9371598" y="4724393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Lessons Learned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3B9D3A-F3E5-7141-900B-F9E4408F6B3B}"/>
              </a:ext>
            </a:extLst>
          </p:cNvPr>
          <p:cNvSpPr txBox="1"/>
          <p:nvPr/>
        </p:nvSpPr>
        <p:spPr>
          <a:xfrm>
            <a:off x="8150226" y="4947277"/>
            <a:ext cx="40515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Overall, we found N3C environment </a:t>
            </a:r>
            <a:r>
              <a:rPr lang="en-US" sz="800" dirty="0">
                <a:solidFill>
                  <a:srgbClr val="FF0000"/>
                </a:solidFill>
              </a:rPr>
              <a:t>suitable for conducting DDI studies where dosing information is not critically important and other kinds of missing data (dosing, measurements, BMI, date shifting) can be handled.</a:t>
            </a:r>
            <a:r>
              <a:rPr lang="en-US" sz="8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Evaluation of a study feasibility takes significant amount of time and relies on iterative work that involves multidisciplinary expertise.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N3C enclave provides tools that help operationalize project workflow, for example: SQL, Python and R in the Spark environment, concept set creation within OHDSI common data model, templates can be shared by users and utilized by other users, COVID-19 phenotyping with matching within data partners, access to engaged scientific community via regular meetings.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E0B84A-01A9-2D48-8F9D-8E0E70F1C8DB}"/>
              </a:ext>
            </a:extLst>
          </p:cNvPr>
          <p:cNvSpPr txBox="1"/>
          <p:nvPr/>
        </p:nvSpPr>
        <p:spPr>
          <a:xfrm>
            <a:off x="8241954" y="3235563"/>
            <a:ext cx="3880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err="1"/>
              <a:t>McNemar</a:t>
            </a:r>
            <a:r>
              <a:rPr lang="en-US" sz="800" b="1" dirty="0"/>
              <a:t> Chi-square test with continuity correction for DEX and </a:t>
            </a:r>
            <a:r>
              <a:rPr lang="en-US" sz="800" b="1" dirty="0" err="1"/>
              <a:t>Pred</a:t>
            </a:r>
            <a:endParaRPr lang="en-US" sz="800" b="1" dirty="0"/>
          </a:p>
          <a:p>
            <a:r>
              <a:rPr lang="en-US" sz="800" dirty="0"/>
              <a:t>DEX:  Chi-squared = 1.3889, df = 1, p=value = 0.2386 </a:t>
            </a:r>
          </a:p>
          <a:p>
            <a:r>
              <a:rPr lang="en-US" sz="800" dirty="0" err="1"/>
              <a:t>Pred</a:t>
            </a:r>
            <a:r>
              <a:rPr lang="en-US" sz="800" dirty="0"/>
              <a:t>: Chi-squared = 2.7692, df = 1, p=value = 0.2386</a:t>
            </a:r>
          </a:p>
        </p:txBody>
      </p: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A1E9CECA-3837-4541-9F8A-4ED968330A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85327" y="-119170"/>
            <a:ext cx="1251816" cy="125181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07BDF33-AE4E-C649-A7A9-A27DEB9220D8}"/>
              </a:ext>
            </a:extLst>
          </p:cNvPr>
          <p:cNvSpPr txBox="1"/>
          <p:nvPr/>
        </p:nvSpPr>
        <p:spPr>
          <a:xfrm>
            <a:off x="8248342" y="6510922"/>
            <a:ext cx="3937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This work is funded by the </a:t>
            </a:r>
            <a:r>
              <a:rPr lang="en-US" sz="800" dirty="0">
                <a:solidFill>
                  <a:schemeClr val="accent1"/>
                </a:solidFill>
              </a:rPr>
              <a:t>NLM T15 grant 5T15LM007059-34</a:t>
            </a:r>
            <a:r>
              <a:rPr lang="en-US" sz="800" dirty="0"/>
              <a:t>; the data and infrastructure are provided by the </a:t>
            </a:r>
            <a:r>
              <a:rPr lang="en-US" sz="800" dirty="0">
                <a:solidFill>
                  <a:schemeClr val="accent1"/>
                </a:solidFill>
              </a:rPr>
              <a:t>National COVID Cohort Collaborative (N3C) 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F6EDD2F3-E4EA-2142-AFE1-6A58D76C01D8}"/>
              </a:ext>
            </a:extLst>
          </p:cNvPr>
          <p:cNvSpPr/>
          <p:nvPr/>
        </p:nvSpPr>
        <p:spPr>
          <a:xfrm>
            <a:off x="6789787" y="4247685"/>
            <a:ext cx="1353182" cy="348770"/>
          </a:xfrm>
          <a:prstGeom prst="roundRect">
            <a:avLst/>
          </a:prstGeom>
          <a:solidFill>
            <a:schemeClr val="bg1"/>
          </a:solidFill>
          <a:ln w="9525">
            <a:solidFill>
              <a:srgbClr val="A90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182880"/>
            <a:r>
              <a:rPr lang="en-US" sz="550" dirty="0">
                <a:solidFill>
                  <a:srgbClr val="A9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DROP: </a:t>
            </a:r>
          </a:p>
          <a:p>
            <a:r>
              <a:rPr lang="en-US" sz="550" dirty="0">
                <a:solidFill>
                  <a:srgbClr val="A9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 before 03.01.2018 and after 03.28.2021</a:t>
            </a:r>
          </a:p>
          <a:p>
            <a:r>
              <a:rPr lang="en-US" sz="550" dirty="0">
                <a:solidFill>
                  <a:srgbClr val="A90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 with no date shift information</a:t>
            </a:r>
          </a:p>
        </p:txBody>
      </p:sp>
    </p:spTree>
    <p:extLst>
      <p:ext uri="{BB962C8B-B14F-4D97-AF65-F5344CB8AC3E}">
        <p14:creationId xmlns:p14="http://schemas.microsoft.com/office/powerpoint/2010/main" val="422833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685</Words>
  <Application>Microsoft Macintosh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Kravchenko, Olga</dc:creator>
  <cp:lastModifiedBy>Kravchenko, Olga</cp:lastModifiedBy>
  <cp:revision>58</cp:revision>
  <dcterms:created xsi:type="dcterms:W3CDTF">2021-05-25T14:50:56Z</dcterms:created>
  <dcterms:modified xsi:type="dcterms:W3CDTF">2021-06-23T04:29:57Z</dcterms:modified>
</cp:coreProperties>
</file>