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3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4"/>
    <p:restoredTop sz="94694"/>
  </p:normalViewPr>
  <p:slideViewPr>
    <p:cSldViewPr snapToGrid="0" snapToObjects="1" showGuides="1">
      <p:cViewPr varScale="1">
        <p:scale>
          <a:sx n="23" d="100"/>
          <a:sy n="23" d="100"/>
        </p:scale>
        <p:origin x="1392" y="264"/>
      </p:cViewPr>
      <p:guideLst>
        <p:guide pos="1382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54CDD-969E-724F-8681-83ECE122D766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C86E5-739D-F04A-B9D6-A8C0D5AD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C86E5-739D-F04A-B9D6-A8C0D5AD15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3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20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>
            <a:extLst>
              <a:ext uri="{FF2B5EF4-FFF2-40B4-BE49-F238E27FC236}">
                <a16:creationId xmlns:a16="http://schemas.microsoft.com/office/drawing/2014/main" id="{421CFE9F-86D2-FF4F-BD6A-DD1FA38E9F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82381" y="0"/>
            <a:ext cx="21945600" cy="32918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62554" tIns="81277" rIns="162554" bIns="81277" anchor="ctr"/>
          <a:lstStyle/>
          <a:p>
            <a:pPr>
              <a:defRPr/>
            </a:pPr>
            <a:endParaRPr lang="en-US" sz="8736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5BB2064-C783-8C48-BA3F-B3C9DE1B5D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6125" y="30099000"/>
            <a:ext cx="444843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5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F26B43"/>
          </p15:clr>
        </p15:guide>
        <p15:guide id="2" pos="13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1F5206-AF1D-A848-8486-99B8895DAEF7}"/>
              </a:ext>
            </a:extLst>
          </p:cNvPr>
          <p:cNvSpPr txBox="1">
            <a:spLocks/>
          </p:cNvSpPr>
          <p:nvPr/>
        </p:nvSpPr>
        <p:spPr>
          <a:xfrm>
            <a:off x="13733048" y="9780556"/>
            <a:ext cx="16301948" cy="102489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7200" b="1" i="0" kern="1200">
                <a:solidFill>
                  <a:schemeClr val="bg2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152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US" sz="1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the impact research ethics </a:t>
            </a:r>
            <a:r>
              <a:rPr lang="en-US" sz="110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en-US" sz="1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on literature and how it can </a:t>
            </a:r>
            <a:r>
              <a:rPr lang="en-US" sz="1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contribute to a community’s wellbeing</a:t>
            </a:r>
            <a:endParaRPr lang="en-US" sz="110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BD1A530-DD7F-ED45-9414-7EBE476E5FD4}"/>
              </a:ext>
            </a:extLst>
          </p:cNvPr>
          <p:cNvSpPr txBox="1">
            <a:spLocks/>
          </p:cNvSpPr>
          <p:nvPr/>
        </p:nvSpPr>
        <p:spPr>
          <a:xfrm>
            <a:off x="16264083" y="5948738"/>
            <a:ext cx="11363033" cy="2708434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Jennifer Chai, University of Pittsburgh PharmD Candidate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AC8A3-5A8E-534A-90C8-44AFA6F92787}"/>
              </a:ext>
            </a:extLst>
          </p:cNvPr>
          <p:cNvSpPr txBox="1"/>
          <p:nvPr/>
        </p:nvSpPr>
        <p:spPr>
          <a:xfrm>
            <a:off x="11247120" y="978146"/>
            <a:ext cx="21396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Pitt Pharmacy Global Health Day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F3ADD73B-7657-7348-97E5-4B81D89CE22C}"/>
              </a:ext>
            </a:extLst>
          </p:cNvPr>
          <p:cNvSpPr txBox="1">
            <a:spLocks/>
          </p:cNvSpPr>
          <p:nvPr/>
        </p:nvSpPr>
        <p:spPr>
          <a:xfrm>
            <a:off x="903175" y="2086142"/>
            <a:ext cx="8589165" cy="8217634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Description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Keynote address focusing on ethics in global health research and its impact on evolving pharmacy roles</a:t>
            </a:r>
          </a:p>
          <a:p>
            <a:pPr marL="1033463" lvl="1" indent="-571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Discussed significance within history</a:t>
            </a:r>
          </a:p>
          <a:p>
            <a:pPr marL="1033463" lvl="1" indent="-571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Examined potential consequences as a result of absent research ethics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“The Ethical Research Principles Game”</a:t>
            </a:r>
          </a:p>
          <a:p>
            <a:pPr marL="1033463" lvl="1" indent="-571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Applied ethical principles to real life scenarios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Poster Session</a:t>
            </a:r>
          </a:p>
          <a:p>
            <a:pPr marL="1033463" lvl="1" indent="-5715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in the Global Health Area of Concentration presented their research among peers for feedback and to promote awareness about health inequities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AB8BE5-118C-9B4A-A731-F21A67BDA428}"/>
              </a:ext>
            </a:extLst>
          </p:cNvPr>
          <p:cNvSpPr/>
          <p:nvPr/>
        </p:nvSpPr>
        <p:spPr>
          <a:xfrm>
            <a:off x="1412786" y="26300631"/>
            <a:ext cx="84660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interactive activity helped students apply their knowledge, while being self-reflective in a safe space. Players took turns reading scenario cards that are based on actual situations that may be encountered when completing research. Game board movement was pre-determined based on the student’s selection of the best solution.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CCD9E6-6860-9845-B726-F4CB9F643222}"/>
              </a:ext>
            </a:extLst>
          </p:cNvPr>
          <p:cNvSpPr/>
          <p:nvPr/>
        </p:nvSpPr>
        <p:spPr>
          <a:xfrm>
            <a:off x="1412786" y="25455837"/>
            <a:ext cx="7239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1: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Customized game board adapted from Dr. Rodriguez at Northwestern University</a:t>
            </a:r>
            <a:endParaRPr lang="en-US" dirty="0"/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359525DE-E1AB-DC47-999E-ED06C9CAF7FD}"/>
              </a:ext>
            </a:extLst>
          </p:cNvPr>
          <p:cNvSpPr txBox="1">
            <a:spLocks/>
          </p:cNvSpPr>
          <p:nvPr/>
        </p:nvSpPr>
        <p:spPr>
          <a:xfrm>
            <a:off x="34026957" y="7798470"/>
            <a:ext cx="8589165" cy="8094524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Sustaining Impact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Generating new perspectives and understanding of current literature in society</a:t>
            </a:r>
          </a:p>
          <a:p>
            <a:pPr marL="1033463" lvl="1" indent="-5715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of changes to practice to help provide accessible, quality care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Interests generated through the poster session allow project/program continuity </a:t>
            </a:r>
          </a:p>
          <a:p>
            <a:pPr marL="1033463" lvl="1" indent="-571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Recognize and improve existing resources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1883D35B-69DB-334E-993E-530AAC7B5AA5}"/>
              </a:ext>
            </a:extLst>
          </p:cNvPr>
          <p:cNvSpPr txBox="1">
            <a:spLocks/>
          </p:cNvSpPr>
          <p:nvPr/>
        </p:nvSpPr>
        <p:spPr>
          <a:xfrm>
            <a:off x="34275705" y="23234462"/>
            <a:ext cx="8589165" cy="6001643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References and/or Acknowledgements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thanks to the Steering Committee for funding this event and Dr. Lauren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Jonkman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Assistant Professor in the Department of Pharmacy and Therapeutics at University of Pittsburgh School of Pharmacy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9E671F6-09E9-A94F-A862-2EE93EE50901}"/>
              </a:ext>
            </a:extLst>
          </p:cNvPr>
          <p:cNvSpPr txBox="1">
            <a:spLocks/>
          </p:cNvSpPr>
          <p:nvPr/>
        </p:nvSpPr>
        <p:spPr>
          <a:xfrm>
            <a:off x="903175" y="11199965"/>
            <a:ext cx="8589165" cy="7971413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 and Background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Health is based on colonial medicine, which is influenced by the work of military operations and missionaries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 of interest in global health in health professions students</a:t>
            </a:r>
          </a:p>
          <a:p>
            <a:pPr marL="1033463" lvl="1" indent="-571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Unethical global health research practices aren’t adequately discussed within pharmacy literature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Changing focus and roles of a pharmacist</a:t>
            </a:r>
          </a:p>
          <a:p>
            <a:pPr marL="1033463" lvl="1" indent="-5715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Previously focused on product dispensation, but now pharmacy has an emphasis on direct patient care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B72F1D8-1BE9-D548-9046-C7EB7DD93B57}"/>
              </a:ext>
            </a:extLst>
          </p:cNvPr>
          <p:cNvSpPr txBox="1">
            <a:spLocks/>
          </p:cNvSpPr>
          <p:nvPr/>
        </p:nvSpPr>
        <p:spPr>
          <a:xfrm>
            <a:off x="34275704" y="2086142"/>
            <a:ext cx="8589165" cy="5201424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Outcomes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~50 participants from the School of Pharmacy</a:t>
            </a:r>
          </a:p>
          <a:p>
            <a:pPr marL="1033463" lvl="1" indent="-571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53% of participants felt that they were able to adequately discuss ethical principles for global health partnerships and research collaborations</a:t>
            </a:r>
          </a:p>
          <a:p>
            <a:pPr marL="1033463" lvl="1" indent="-571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44% of participants felt prepared to assess options for conducting global health research and determining the best strategy to mitigate unethical practices</a:t>
            </a:r>
            <a:endParaRPr lang="en-US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F42FDE4-8C95-7746-BB4D-630B6EED0E61}"/>
              </a:ext>
            </a:extLst>
          </p:cNvPr>
          <p:cNvSpPr txBox="1">
            <a:spLocks/>
          </p:cNvSpPr>
          <p:nvPr/>
        </p:nvSpPr>
        <p:spPr>
          <a:xfrm>
            <a:off x="34275704" y="14719038"/>
            <a:ext cx="8589165" cy="8279190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DEI Values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Focused on issues of health equity in global health research and strategies to ensure ethical, equitable practice</a:t>
            </a:r>
          </a:p>
          <a:p>
            <a:pPr marL="1033463" lvl="1" indent="-571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Recognized the impartiality needed to identify the diversity and value each community possesses</a:t>
            </a:r>
          </a:p>
          <a:p>
            <a:pPr marL="1033463" lvl="1" indent="-571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Emphasized the need for data to be inclusive and principled to avoid further perpetuation of stereotypes and inequities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Ethics game fostered an inclusive environment for participation through vocalization of beliefs without discrimination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Diverse student research topics were supported in an open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D9FAC-9F0D-1B49-BF61-E1BF7CF00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7242" y="29708574"/>
            <a:ext cx="4108597" cy="2102221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4395BCAA-D77F-D444-BF82-C685568747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412786" y="20934618"/>
            <a:ext cx="7603222" cy="432275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DCB6736-6ACD-6942-BFAF-90F90FC71E78}"/>
              </a:ext>
            </a:extLst>
          </p:cNvPr>
          <p:cNvSpPr/>
          <p:nvPr/>
        </p:nvSpPr>
        <p:spPr>
          <a:xfrm>
            <a:off x="11952514" y="22172188"/>
            <a:ext cx="6400800" cy="4606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FB71729-71FA-CD4B-9BDA-AB9F5EDC88C9}"/>
              </a:ext>
            </a:extLst>
          </p:cNvPr>
          <p:cNvSpPr/>
          <p:nvPr/>
        </p:nvSpPr>
        <p:spPr>
          <a:xfrm>
            <a:off x="24898472" y="22172188"/>
            <a:ext cx="6400800" cy="4606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2292D60-6D98-754B-A20E-927DA64B3F73}"/>
              </a:ext>
            </a:extLst>
          </p:cNvPr>
          <p:cNvSpPr/>
          <p:nvPr/>
        </p:nvSpPr>
        <p:spPr>
          <a:xfrm>
            <a:off x="18497672" y="27405239"/>
            <a:ext cx="6400800" cy="4606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E2E01D77-1EAD-2D4B-8EFF-6CC89EEFA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0685" y="22172188"/>
            <a:ext cx="6400800" cy="5092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9" descr="A group of people sitting at a table in a room with computers&#10;&#10;Description automatically generated with low confidence">
            <a:extLst>
              <a:ext uri="{FF2B5EF4-FFF2-40B4-BE49-F238E27FC236}">
                <a16:creationId xmlns:a16="http://schemas.microsoft.com/office/drawing/2014/main" id="{7D9DA215-61E5-C346-8722-139247EAD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8734" y="22081767"/>
            <a:ext cx="6602295" cy="5272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6998D430-D1D7-7243-9B1F-DCBE193CB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7672" y="27445061"/>
            <a:ext cx="6666049" cy="4999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745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13609</TotalTime>
  <Words>441</Words>
  <Application>Microsoft Macintosh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Chai, Jennifer</cp:lastModifiedBy>
  <cp:revision>131</cp:revision>
  <cp:lastPrinted>2020-01-09T21:07:11Z</cp:lastPrinted>
  <dcterms:created xsi:type="dcterms:W3CDTF">2019-11-26T14:30:31Z</dcterms:created>
  <dcterms:modified xsi:type="dcterms:W3CDTF">2022-03-25T23:43:21Z</dcterms:modified>
</cp:coreProperties>
</file>