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3824" userDrawn="1">
          <p15:clr>
            <a:srgbClr val="A4A3A4"/>
          </p15:clr>
        </p15:guide>
        <p15:guide id="3" pos="1080" userDrawn="1">
          <p15:clr>
            <a:srgbClr val="A4A3A4"/>
          </p15:clr>
        </p15:guide>
        <p15:guide id="4" pos="7560" userDrawn="1">
          <p15:clr>
            <a:srgbClr val="A4A3A4"/>
          </p15:clr>
        </p15:guide>
        <p15:guide id="5" pos="14088" userDrawn="1">
          <p15:clr>
            <a:srgbClr val="A4A3A4"/>
          </p15:clr>
        </p15:guide>
        <p15:guide id="6" pos="20688" userDrawn="1">
          <p15:clr>
            <a:srgbClr val="A4A3A4"/>
          </p15:clr>
        </p15:guide>
        <p15:guide id="7"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59"/>
    <p:restoredTop sz="95065" autoAdjust="0"/>
  </p:normalViewPr>
  <p:slideViewPr>
    <p:cSldViewPr snapToGrid="0" snapToObjects="1" showGuides="1">
      <p:cViewPr varScale="1">
        <p:scale>
          <a:sx n="22" d="100"/>
          <a:sy n="22" d="100"/>
        </p:scale>
        <p:origin x="2238" y="18"/>
      </p:cViewPr>
      <p:guideLst>
        <p:guide pos="13824"/>
        <p:guide pos="1080"/>
        <p:guide pos="7560"/>
        <p:guide pos="14088"/>
        <p:guide pos="20688"/>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 Paul Marrero" userId="aa642d585c4eb938" providerId="LiveId" clId="{3554DB57-DF69-40A3-8E85-C8A5682CF1AA}"/>
    <pc:docChg chg="modSld">
      <pc:chgData name="Jean Paul Marrero" userId="aa642d585c4eb938" providerId="LiveId" clId="{3554DB57-DF69-40A3-8E85-C8A5682CF1AA}" dt="2022-12-06T03:28:30.792" v="22" actId="20577"/>
      <pc:docMkLst>
        <pc:docMk/>
      </pc:docMkLst>
      <pc:sldChg chg="modSp mod">
        <pc:chgData name="Jean Paul Marrero" userId="aa642d585c4eb938" providerId="LiveId" clId="{3554DB57-DF69-40A3-8E85-C8A5682CF1AA}" dt="2022-12-06T03:28:30.792" v="22" actId="20577"/>
        <pc:sldMkLst>
          <pc:docMk/>
          <pc:sldMk cId="1199652227" sldId="258"/>
        </pc:sldMkLst>
        <pc:spChg chg="mod">
          <ac:chgData name="Jean Paul Marrero" userId="aa642d585c4eb938" providerId="LiveId" clId="{3554DB57-DF69-40A3-8E85-C8A5682CF1AA}" dt="2022-12-06T03:28:30.792" v="22" actId="20577"/>
          <ac:spMkLst>
            <pc:docMk/>
            <pc:sldMk cId="1199652227" sldId="258"/>
            <ac:spMk id="4" creationId="{5AF8E69B-79A9-3C42-A129-EC7506384736}"/>
          </ac:spMkLst>
        </pc:spChg>
        <pc:spChg chg="mod">
          <ac:chgData name="Jean Paul Marrero" userId="aa642d585c4eb938" providerId="LiveId" clId="{3554DB57-DF69-40A3-8E85-C8A5682CF1AA}" dt="2022-12-06T03:27:34.630" v="2" actId="1076"/>
          <ac:spMkLst>
            <pc:docMk/>
            <pc:sldMk cId="1199652227" sldId="258"/>
            <ac:spMk id="11" creationId="{589A3801-76AF-2048-8C1B-E861157613CE}"/>
          </ac:spMkLst>
        </pc:spChg>
        <pc:spChg chg="mod">
          <ac:chgData name="Jean Paul Marrero" userId="aa642d585c4eb938" providerId="LiveId" clId="{3554DB57-DF69-40A3-8E85-C8A5682CF1AA}" dt="2022-12-06T03:27:30.155" v="1" actId="20577"/>
          <ac:spMkLst>
            <pc:docMk/>
            <pc:sldMk cId="1199652227" sldId="258"/>
            <ac:spMk id="23" creationId="{4D702F58-D9F0-BD84-517C-91141272CAF2}"/>
          </ac:spMkLst>
        </pc:spChg>
        <pc:spChg chg="mod">
          <ac:chgData name="Jean Paul Marrero" userId="aa642d585c4eb938" providerId="LiveId" clId="{3554DB57-DF69-40A3-8E85-C8A5682CF1AA}" dt="2022-12-06T03:27:42.810" v="3" actId="1076"/>
          <ac:spMkLst>
            <pc:docMk/>
            <pc:sldMk cId="1199652227" sldId="258"/>
            <ac:spMk id="28" creationId="{9A82B7D8-A7D1-65EB-1D1B-1C940E5716E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bg2">
                <a:alpha val="75000"/>
                <a:lumMod val="30000"/>
                <a:lumOff val="70000"/>
              </a:schemeClr>
            </a:gs>
            <a:gs pos="100000">
              <a:schemeClr val="bg2">
                <a:lumMod val="60000"/>
                <a:lumOff val="40000"/>
                <a:alpha val="8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205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50000"/>
                <a:lumOff val="50000"/>
                <a:alpha val="50000"/>
              </a:schemeClr>
            </a:gs>
            <a:gs pos="100000">
              <a:schemeClr val="bg2">
                <a:alpha val="70000"/>
                <a:lumMod val="70000"/>
                <a:lumOff val="30000"/>
              </a:schemeClr>
            </a:gs>
          </a:gsLst>
          <a:lin ang="5400000" scaled="1"/>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592D295-7EF9-4B48-A224-13745F108B66}"/>
              </a:ext>
            </a:extLst>
          </p:cNvPr>
          <p:cNvSpPr/>
          <p:nvPr userDrawn="1"/>
        </p:nvSpPr>
        <p:spPr>
          <a:xfrm>
            <a:off x="689066" y="4733478"/>
            <a:ext cx="42519600" cy="27502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97B225EB-936F-5A42-8014-C470280EC3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402"/>
            <a:ext cx="43891200" cy="45720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FDA763B-2220-B24E-BCF9-E0AB8FA559F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001148" y="639856"/>
            <a:ext cx="3829347" cy="1180715"/>
          </a:xfrm>
          <a:prstGeom prst="rect">
            <a:avLst/>
          </a:prstGeom>
        </p:spPr>
      </p:pic>
    </p:spTree>
    <p:extLst>
      <p:ext uri="{BB962C8B-B14F-4D97-AF65-F5344CB8AC3E}">
        <p14:creationId xmlns:p14="http://schemas.microsoft.com/office/powerpoint/2010/main" val="278145444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F26B43"/>
          </p15:clr>
        </p15:guide>
        <p15:guide id="2" pos="138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id="{34F68BE1-7181-3446-8D49-39860B348F27}"/>
              </a:ext>
            </a:extLst>
          </p:cNvPr>
          <p:cNvSpPr txBox="1">
            <a:spLocks/>
          </p:cNvSpPr>
          <p:nvPr/>
        </p:nvSpPr>
        <p:spPr>
          <a:xfrm>
            <a:off x="4617626" y="3129502"/>
            <a:ext cx="34747200" cy="1323439"/>
          </a:xfrm>
          <a:prstGeom prst="rect">
            <a:avLst/>
          </a:prstGeom>
        </p:spPr>
        <p:txBody>
          <a:bodyPr wrap="square">
            <a:spAutoFit/>
          </a:bodyPr>
          <a:lstStyle>
            <a:lvl1pPr marL="0" indent="0" algn="ctr" defTabSz="4389120" rtl="0" eaLnBrk="1" latinLnBrk="0" hangingPunct="1">
              <a:lnSpc>
                <a:spcPct val="90000"/>
              </a:lnSpc>
              <a:spcBef>
                <a:spcPts val="4800"/>
              </a:spcBef>
              <a:buFont typeface="Arial" panose="020B0604020202020204" pitchFamily="34" charset="0"/>
              <a:buNone/>
              <a:defRPr sz="4400" b="0" i="0" kern="1200">
                <a:solidFill>
                  <a:schemeClr val="bg1"/>
                </a:solidFill>
                <a:latin typeface="+mj-lt"/>
                <a:ea typeface="+mn-ea"/>
                <a:cs typeface="Arial" panose="020B0604020202020204" pitchFamily="34" charset="0"/>
              </a:defRPr>
            </a:lvl1pPr>
            <a:lvl2pPr marL="0" indent="0" algn="l" defTabSz="4389120" rtl="0" eaLnBrk="1" latinLnBrk="0" hangingPunct="1">
              <a:lnSpc>
                <a:spcPct val="90000"/>
              </a:lnSpc>
              <a:spcBef>
                <a:spcPts val="2400"/>
              </a:spcBef>
              <a:buFont typeface="Arial" panose="020B0604020202020204" pitchFamily="34" charset="0"/>
              <a:buNone/>
              <a:defRPr sz="11520" b="0" i="0" kern="1200">
                <a:solidFill>
                  <a:schemeClr val="tx1"/>
                </a:solidFill>
                <a:latin typeface="Arial Narrow" panose="020B0604020202020204" pitchFamily="34" charset="0"/>
                <a:ea typeface="+mn-ea"/>
                <a:cs typeface="Arial Narrow" panose="020B0604020202020204" pitchFamily="34" charset="0"/>
              </a:defRPr>
            </a:lvl2pPr>
            <a:lvl3pPr marL="0" indent="0" algn="l" defTabSz="4389120" rtl="0" eaLnBrk="1" latinLnBrk="0" hangingPunct="1">
              <a:lnSpc>
                <a:spcPct val="90000"/>
              </a:lnSpc>
              <a:spcBef>
                <a:spcPts val="2400"/>
              </a:spcBef>
              <a:buFont typeface="Arial" panose="020B0604020202020204" pitchFamily="34" charset="0"/>
              <a:buNone/>
              <a:defRPr sz="9600" b="0" i="0" kern="1200">
                <a:solidFill>
                  <a:schemeClr val="tx1"/>
                </a:solidFill>
                <a:latin typeface="Arial Narrow" panose="020B0604020202020204" pitchFamily="34" charset="0"/>
                <a:ea typeface="+mn-ea"/>
                <a:cs typeface="Arial Narrow" panose="020B0604020202020204" pitchFamily="34" charset="0"/>
              </a:defRPr>
            </a:lvl3pPr>
            <a:lvl4pPr marL="0" indent="0" algn="l" defTabSz="4389120" rtl="0" eaLnBrk="1" latinLnBrk="0" hangingPunct="1">
              <a:lnSpc>
                <a:spcPct val="90000"/>
              </a:lnSpc>
              <a:spcBef>
                <a:spcPts val="2400"/>
              </a:spcBef>
              <a:buFont typeface="Arial" panose="020B0604020202020204" pitchFamily="34" charset="0"/>
              <a:buNone/>
              <a:defRPr sz="8640" b="0" i="0" kern="1200">
                <a:solidFill>
                  <a:schemeClr val="tx1"/>
                </a:solidFill>
                <a:latin typeface="Arial Narrow" panose="020B0604020202020204" pitchFamily="34" charset="0"/>
                <a:ea typeface="+mn-ea"/>
                <a:cs typeface="Arial Narrow" panose="020B0604020202020204" pitchFamily="34" charset="0"/>
              </a:defRPr>
            </a:lvl4pPr>
            <a:lvl5pPr marL="0" indent="0" algn="l" defTabSz="4389120" rtl="0" eaLnBrk="1" latinLnBrk="0" hangingPunct="1">
              <a:lnSpc>
                <a:spcPct val="90000"/>
              </a:lnSpc>
              <a:spcBef>
                <a:spcPts val="2400"/>
              </a:spcBef>
              <a:buFont typeface="Arial" panose="020B0604020202020204" pitchFamily="34" charset="0"/>
              <a:buNone/>
              <a:defRPr sz="8640" b="0" i="0" kern="1200">
                <a:solidFill>
                  <a:schemeClr val="tx1"/>
                </a:solidFill>
                <a:latin typeface="Arial Narrow" panose="020B0604020202020204" pitchFamily="34" charset="0"/>
                <a:ea typeface="+mn-ea"/>
                <a:cs typeface="Arial Narrow" panose="020B0604020202020204" pitchFamily="34" charset="0"/>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defTabSz="457200">
              <a:lnSpc>
                <a:spcPct val="100000"/>
              </a:lnSpc>
              <a:spcBef>
                <a:spcPts val="0"/>
              </a:spcBef>
              <a:defRPr/>
            </a:pPr>
            <a:r>
              <a:rPr kumimoji="0" lang="en-US" sz="4000" b="0" i="0" u="none" strike="noStrike" kern="1200" cap="none" spc="0" normalizeH="0" baseline="30000" noProof="0" dirty="0">
                <a:ln>
                  <a:noFill/>
                </a:ln>
                <a:effectLst/>
                <a:uLnTx/>
                <a:uFillTx/>
                <a:latin typeface="Arial" panose="020B0604020202020204"/>
                <a:ea typeface="Calibri" panose="020F0502020204030204" pitchFamily="34" charset="0"/>
                <a:cs typeface="+mn-cs"/>
              </a:rPr>
              <a:t>1 </a:t>
            </a:r>
            <a:r>
              <a:rPr kumimoji="0" lang="en-US" sz="4000" b="0" i="0" u="none" strike="noStrike" kern="1200" cap="none" spc="0" normalizeH="0" baseline="0" noProof="0" dirty="0">
                <a:ln>
                  <a:noFill/>
                </a:ln>
                <a:effectLst/>
                <a:uLnTx/>
                <a:uFillTx/>
                <a:latin typeface="Arial" panose="020B0604020202020204"/>
                <a:ea typeface="+mn-ea"/>
                <a:cs typeface="+mn-cs"/>
              </a:rPr>
              <a:t>University of Pittsburgh, Department of Health and Human Development, </a:t>
            </a:r>
            <a:r>
              <a:rPr lang="en-US" sz="4000" baseline="30000" dirty="0">
                <a:ea typeface="Calibri" panose="020F0502020204030204" pitchFamily="34" charset="0"/>
              </a:rPr>
              <a:t>2 </a:t>
            </a:r>
            <a:r>
              <a:rPr lang="en-US" sz="4000" dirty="0"/>
              <a:t>University of Pittsburgh, University Library System</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effectLst/>
              <a:uLnTx/>
              <a:uFillTx/>
              <a:latin typeface="Arial" panose="020B0604020202020204"/>
              <a:ea typeface="+mn-ea"/>
              <a:cs typeface="+mn-cs"/>
            </a:endParaRPr>
          </a:p>
        </p:txBody>
      </p:sp>
      <p:sp>
        <p:nvSpPr>
          <p:cNvPr id="4" name="Text Placeholder 17">
            <a:extLst>
              <a:ext uri="{FF2B5EF4-FFF2-40B4-BE49-F238E27FC236}">
                <a16:creationId xmlns:a16="http://schemas.microsoft.com/office/drawing/2014/main" id="{5AF8E69B-79A9-3C42-A129-EC7506384736}"/>
              </a:ext>
            </a:extLst>
          </p:cNvPr>
          <p:cNvSpPr txBox="1">
            <a:spLocks/>
          </p:cNvSpPr>
          <p:nvPr/>
        </p:nvSpPr>
        <p:spPr>
          <a:xfrm>
            <a:off x="5029199" y="2316100"/>
            <a:ext cx="33832800" cy="830997"/>
          </a:xfrm>
          <a:prstGeom prst="rect">
            <a:avLst/>
          </a:prstGeom>
        </p:spPr>
        <p:txBody>
          <a:bodyPr wrap="square">
            <a:spAutoFit/>
          </a:bodyPr>
          <a:lstStyle>
            <a:lvl1pPr marL="0" indent="0" algn="ctr" defTabSz="4389120" rtl="0" eaLnBrk="1" latinLnBrk="0" hangingPunct="1">
              <a:lnSpc>
                <a:spcPct val="90000"/>
              </a:lnSpc>
              <a:spcBef>
                <a:spcPts val="4800"/>
              </a:spcBef>
              <a:buFont typeface="Arial" panose="020B0604020202020204" pitchFamily="34" charset="0"/>
              <a:buNone/>
              <a:defRPr sz="4800" b="0" i="0" kern="1200">
                <a:solidFill>
                  <a:schemeClr val="bg1"/>
                </a:solidFill>
                <a:latin typeface="+mj-lt"/>
                <a:ea typeface="+mn-ea"/>
                <a:cs typeface="Arial" panose="020B0604020202020204" pitchFamily="34" charset="0"/>
              </a:defRPr>
            </a:lvl1pPr>
            <a:lvl2pPr marL="0" indent="0" algn="l" defTabSz="4389120" rtl="0" eaLnBrk="1" latinLnBrk="0" hangingPunct="1">
              <a:lnSpc>
                <a:spcPct val="90000"/>
              </a:lnSpc>
              <a:spcBef>
                <a:spcPts val="2400"/>
              </a:spcBef>
              <a:buFont typeface="Arial" panose="020B0604020202020204" pitchFamily="34" charset="0"/>
              <a:buNone/>
              <a:defRPr sz="11520" b="0" i="0" kern="1200">
                <a:solidFill>
                  <a:schemeClr val="tx1"/>
                </a:solidFill>
                <a:latin typeface="Arial Narrow" panose="020B0604020202020204" pitchFamily="34" charset="0"/>
                <a:ea typeface="+mn-ea"/>
                <a:cs typeface="Arial Narrow" panose="020B0604020202020204" pitchFamily="34" charset="0"/>
              </a:defRPr>
            </a:lvl2pPr>
            <a:lvl3pPr marL="0" indent="0" algn="l" defTabSz="4389120" rtl="0" eaLnBrk="1" latinLnBrk="0" hangingPunct="1">
              <a:lnSpc>
                <a:spcPct val="90000"/>
              </a:lnSpc>
              <a:spcBef>
                <a:spcPts val="2400"/>
              </a:spcBef>
              <a:buFont typeface="Arial" panose="020B0604020202020204" pitchFamily="34" charset="0"/>
              <a:buNone/>
              <a:defRPr sz="9600" b="0" i="0" kern="1200">
                <a:solidFill>
                  <a:schemeClr val="tx1"/>
                </a:solidFill>
                <a:latin typeface="Arial Narrow" panose="020B0604020202020204" pitchFamily="34" charset="0"/>
                <a:ea typeface="+mn-ea"/>
                <a:cs typeface="Arial Narrow" panose="020B0604020202020204" pitchFamily="34" charset="0"/>
              </a:defRPr>
            </a:lvl3pPr>
            <a:lvl4pPr marL="0" indent="0" algn="l" defTabSz="4389120" rtl="0" eaLnBrk="1" latinLnBrk="0" hangingPunct="1">
              <a:lnSpc>
                <a:spcPct val="90000"/>
              </a:lnSpc>
              <a:spcBef>
                <a:spcPts val="2400"/>
              </a:spcBef>
              <a:buFont typeface="Arial" panose="020B0604020202020204" pitchFamily="34" charset="0"/>
              <a:buNone/>
              <a:defRPr sz="8640" b="0" i="0" kern="1200">
                <a:solidFill>
                  <a:schemeClr val="tx1"/>
                </a:solidFill>
                <a:latin typeface="Arial Narrow" panose="020B0604020202020204" pitchFamily="34" charset="0"/>
                <a:ea typeface="+mn-ea"/>
                <a:cs typeface="Arial Narrow" panose="020B0604020202020204" pitchFamily="34" charset="0"/>
              </a:defRPr>
            </a:lvl4pPr>
            <a:lvl5pPr marL="0" indent="0" algn="l" defTabSz="4389120" rtl="0" eaLnBrk="1" latinLnBrk="0" hangingPunct="1">
              <a:lnSpc>
                <a:spcPct val="90000"/>
              </a:lnSpc>
              <a:spcBef>
                <a:spcPts val="2400"/>
              </a:spcBef>
              <a:buFont typeface="Arial" panose="020B0604020202020204" pitchFamily="34" charset="0"/>
              <a:buNone/>
              <a:defRPr sz="8640" b="0" i="0" kern="1200">
                <a:solidFill>
                  <a:schemeClr val="tx1"/>
                </a:solidFill>
                <a:latin typeface="Arial Narrow" panose="020B0604020202020204" pitchFamily="34" charset="0"/>
                <a:ea typeface="+mn-ea"/>
                <a:cs typeface="Arial Narrow" panose="020B0604020202020204" pitchFamily="34" charset="0"/>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lvl="0" defTabSz="457200">
              <a:lnSpc>
                <a:spcPct val="100000"/>
              </a:lnSpc>
              <a:spcBef>
                <a:spcPts val="0"/>
              </a:spcBef>
              <a:defRPr/>
            </a:pPr>
            <a:r>
              <a:rPr lang="en-US" dirty="0">
                <a:cs typeface="+mn-cs"/>
              </a:rPr>
              <a:t>Jean P.</a:t>
            </a:r>
            <a:r>
              <a:rPr kumimoji="0" lang="en-US" b="0" i="0" u="none" strike="noStrike" kern="1200" cap="none" spc="0" normalizeH="0" baseline="0" noProof="0" dirty="0">
                <a:ln>
                  <a:noFill/>
                </a:ln>
                <a:effectLst/>
                <a:uLnTx/>
                <a:uFillTx/>
                <a:ea typeface="+mn-ea"/>
                <a:cs typeface="+mn-cs"/>
              </a:rPr>
              <a:t> Marrero-Rivera, MS</a:t>
            </a:r>
            <a:r>
              <a:rPr kumimoji="0" lang="en-US" b="0" i="0" u="none" strike="noStrike" kern="1200" cap="none" spc="0" normalizeH="0" baseline="30000" noProof="0" dirty="0">
                <a:ln>
                  <a:noFill/>
                </a:ln>
                <a:effectLst/>
                <a:uLnTx/>
                <a:uFillTx/>
                <a:ea typeface="Calibri" panose="020F0502020204030204" pitchFamily="34" charset="0"/>
                <a:cs typeface="+mn-cs"/>
              </a:rPr>
              <a:t>1</a:t>
            </a:r>
            <a:r>
              <a:rPr kumimoji="0" lang="en-US" b="0" i="0" u="none" strike="noStrike" kern="1200" cap="none" spc="0" normalizeH="0" baseline="0" noProof="0" dirty="0">
                <a:ln>
                  <a:noFill/>
                </a:ln>
                <a:effectLst/>
                <a:uLnTx/>
                <a:uFillTx/>
                <a:ea typeface="+mn-ea"/>
                <a:cs typeface="+mn-cs"/>
              </a:rPr>
              <a:t>, Olivia O. Sobkowiak</a:t>
            </a:r>
            <a:r>
              <a:rPr lang="en-US" baseline="30000" dirty="0">
                <a:ea typeface="Calibri" panose="020F0502020204030204" pitchFamily="34" charset="0"/>
              </a:rPr>
              <a:t>1</a:t>
            </a:r>
            <a:r>
              <a:rPr kumimoji="0" lang="en-US" b="0" i="0" u="none" strike="noStrike" kern="1200" cap="none" spc="0" normalizeH="0" baseline="0" noProof="0" dirty="0">
                <a:ln>
                  <a:noFill/>
                </a:ln>
                <a:effectLst/>
                <a:uLnTx/>
                <a:uFillTx/>
                <a:ea typeface="+mn-ea"/>
                <a:cs typeface="+mn-cs"/>
              </a:rPr>
              <a:t>, Aimee Sgouraki</a:t>
            </a:r>
            <a:r>
              <a:rPr kumimoji="0" lang="en-US" b="0" i="0" u="none" strike="noStrike" kern="1200" cap="none" spc="0" normalizeH="0" baseline="0" noProof="0" dirty="0">
                <a:ln>
                  <a:noFill/>
                </a:ln>
                <a:effectLst/>
                <a:uLnTx/>
                <a:uFillTx/>
                <a:cs typeface="+mn-cs"/>
              </a:rPr>
              <a:t>s,MLIS</a:t>
            </a:r>
            <a:r>
              <a:rPr lang="en-US" baseline="30000" noProof="0" dirty="0"/>
              <a:t>2</a:t>
            </a:r>
            <a:r>
              <a:rPr kumimoji="0" lang="en-US" b="0" i="0" u="none" strike="noStrike" kern="1200" cap="none" spc="0" normalizeH="0" baseline="0" noProof="0" dirty="0">
                <a:ln>
                  <a:noFill/>
                </a:ln>
                <a:effectLst/>
                <a:uLnTx/>
                <a:uFillTx/>
                <a:ea typeface="+mn-ea"/>
                <a:cs typeface="+mn-cs"/>
              </a:rPr>
              <a:t>,  Sharon E. Taverno Ross, PhD, FACSM</a:t>
            </a:r>
            <a:r>
              <a:rPr kumimoji="0" lang="en-US" b="0" i="0" u="none" strike="noStrike" kern="1200" cap="none" spc="0" normalizeH="0" baseline="30000" noProof="0" dirty="0">
                <a:ln>
                  <a:noFill/>
                </a:ln>
                <a:effectLst/>
                <a:uLnTx/>
                <a:uFillTx/>
                <a:ea typeface="Calibri" panose="020F0502020204030204" pitchFamily="34" charset="0"/>
                <a:cs typeface="+mn-cs"/>
              </a:rPr>
              <a:t>1</a:t>
            </a:r>
            <a:endParaRPr kumimoji="0" lang="en-US" b="0" i="0" u="none" strike="noStrike" kern="1200" cap="none" spc="0" normalizeH="0" baseline="0" noProof="0" dirty="0">
              <a:ln>
                <a:noFill/>
              </a:ln>
              <a:effectLst/>
              <a:uLnTx/>
              <a:uFillTx/>
              <a:ea typeface="+mn-ea"/>
              <a:cs typeface="+mn-cs"/>
            </a:endParaRPr>
          </a:p>
        </p:txBody>
      </p:sp>
      <p:sp>
        <p:nvSpPr>
          <p:cNvPr id="5" name="Text Placeholder 17">
            <a:extLst>
              <a:ext uri="{FF2B5EF4-FFF2-40B4-BE49-F238E27FC236}">
                <a16:creationId xmlns:a16="http://schemas.microsoft.com/office/drawing/2014/main" id="{2105365E-2B95-9842-82C0-9FE8FD6745BA}"/>
              </a:ext>
            </a:extLst>
          </p:cNvPr>
          <p:cNvSpPr txBox="1">
            <a:spLocks/>
          </p:cNvSpPr>
          <p:nvPr/>
        </p:nvSpPr>
        <p:spPr>
          <a:xfrm>
            <a:off x="1848967" y="281283"/>
            <a:ext cx="36576000" cy="2086725"/>
          </a:xfrm>
          <a:prstGeom prst="rect">
            <a:avLst/>
          </a:prstGeom>
        </p:spPr>
        <p:txBody>
          <a:bodyPr wrap="square">
            <a:spAutoFit/>
          </a:bodyPr>
          <a:lstStyle>
            <a:lvl1pPr marL="0" indent="0" algn="ctr" defTabSz="4389120" rtl="0" eaLnBrk="1" latinLnBrk="0" hangingPunct="1">
              <a:lnSpc>
                <a:spcPct val="90000"/>
              </a:lnSpc>
              <a:spcBef>
                <a:spcPts val="4800"/>
              </a:spcBef>
              <a:buFont typeface="Arial" panose="020B0604020202020204" pitchFamily="34" charset="0"/>
              <a:buNone/>
              <a:defRPr sz="7200" b="1" i="0" kern="1200">
                <a:solidFill>
                  <a:schemeClr val="bg2"/>
                </a:solidFill>
                <a:latin typeface="+mj-lt"/>
                <a:ea typeface="+mn-ea"/>
                <a:cs typeface="Arial Black" panose="020B0604020202020204" pitchFamily="34" charset="0"/>
              </a:defRPr>
            </a:lvl1pPr>
            <a:lvl2pPr marL="0" indent="0" algn="l" defTabSz="4389120" rtl="0" eaLnBrk="1" latinLnBrk="0" hangingPunct="1">
              <a:lnSpc>
                <a:spcPct val="90000"/>
              </a:lnSpc>
              <a:spcBef>
                <a:spcPts val="2400"/>
              </a:spcBef>
              <a:buFont typeface="Arial" panose="020B0604020202020204" pitchFamily="34" charset="0"/>
              <a:buNone/>
              <a:defRPr sz="11520" b="0" i="0" kern="1200">
                <a:solidFill>
                  <a:schemeClr val="tx1"/>
                </a:solidFill>
                <a:latin typeface="Arial Narrow" panose="020B0604020202020204" pitchFamily="34" charset="0"/>
                <a:ea typeface="+mn-ea"/>
                <a:cs typeface="Arial Narrow" panose="020B0604020202020204" pitchFamily="34" charset="0"/>
              </a:defRPr>
            </a:lvl2pPr>
            <a:lvl3pPr marL="0" indent="0" algn="l" defTabSz="4389120" rtl="0" eaLnBrk="1" latinLnBrk="0" hangingPunct="1">
              <a:lnSpc>
                <a:spcPct val="90000"/>
              </a:lnSpc>
              <a:spcBef>
                <a:spcPts val="2400"/>
              </a:spcBef>
              <a:buFont typeface="Arial" panose="020B0604020202020204" pitchFamily="34" charset="0"/>
              <a:buNone/>
              <a:defRPr sz="9600" b="0" i="0" kern="1200">
                <a:solidFill>
                  <a:schemeClr val="tx1"/>
                </a:solidFill>
                <a:latin typeface="Arial Narrow" panose="020B0604020202020204" pitchFamily="34" charset="0"/>
                <a:ea typeface="+mn-ea"/>
                <a:cs typeface="Arial Narrow" panose="020B0604020202020204" pitchFamily="34" charset="0"/>
              </a:defRPr>
            </a:lvl3pPr>
            <a:lvl4pPr marL="0" indent="0" algn="l" defTabSz="4389120" rtl="0" eaLnBrk="1" latinLnBrk="0" hangingPunct="1">
              <a:lnSpc>
                <a:spcPct val="90000"/>
              </a:lnSpc>
              <a:spcBef>
                <a:spcPts val="2400"/>
              </a:spcBef>
              <a:buFont typeface="Arial" panose="020B0604020202020204" pitchFamily="34" charset="0"/>
              <a:buNone/>
              <a:defRPr sz="8640" b="0" i="0" kern="1200">
                <a:solidFill>
                  <a:schemeClr val="tx1"/>
                </a:solidFill>
                <a:latin typeface="Arial Narrow" panose="020B0604020202020204" pitchFamily="34" charset="0"/>
                <a:ea typeface="+mn-ea"/>
                <a:cs typeface="Arial Narrow" panose="020B0604020202020204" pitchFamily="34" charset="0"/>
              </a:defRPr>
            </a:lvl4pPr>
            <a:lvl5pPr marL="0" indent="0" algn="l" defTabSz="4389120" rtl="0" eaLnBrk="1" latinLnBrk="0" hangingPunct="1">
              <a:lnSpc>
                <a:spcPct val="90000"/>
              </a:lnSpc>
              <a:spcBef>
                <a:spcPts val="2400"/>
              </a:spcBef>
              <a:buFont typeface="Arial" panose="020B0604020202020204" pitchFamily="34" charset="0"/>
              <a:buNone/>
              <a:defRPr sz="8640" b="0" i="0" kern="1200">
                <a:solidFill>
                  <a:schemeClr val="tx1"/>
                </a:solidFill>
                <a:latin typeface="Arial Narrow" panose="020B0604020202020204" pitchFamily="34" charset="0"/>
                <a:ea typeface="+mn-ea"/>
                <a:cs typeface="Arial Narrow" panose="020B0604020202020204" pitchFamily="34" charset="0"/>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dirty="0"/>
              <a:t>The Relationship Between Physical Activity, Cognition, and Academic Outcomes in School-Aged Latino Children: A Scoping Review</a:t>
            </a:r>
          </a:p>
        </p:txBody>
      </p:sp>
      <p:sp>
        <p:nvSpPr>
          <p:cNvPr id="6" name="Text Placeholder 9">
            <a:extLst>
              <a:ext uri="{FF2B5EF4-FFF2-40B4-BE49-F238E27FC236}">
                <a16:creationId xmlns:a16="http://schemas.microsoft.com/office/drawing/2014/main" id="{FA45A4EE-622F-2F45-9062-56BEBF3ECEDA}"/>
              </a:ext>
            </a:extLst>
          </p:cNvPr>
          <p:cNvSpPr txBox="1">
            <a:spLocks/>
          </p:cNvSpPr>
          <p:nvPr/>
        </p:nvSpPr>
        <p:spPr>
          <a:xfrm>
            <a:off x="3496353" y="4906128"/>
            <a:ext cx="9601199" cy="600164"/>
          </a:xfrm>
          <a:prstGeom prst="rect">
            <a:avLst/>
          </a:prstGeom>
        </p:spPr>
        <p:txBody>
          <a:bodyPr wrap="square" tIns="0">
            <a:spAutoFit/>
          </a:bodyPr>
          <a:lstStyle>
            <a:lvl1pPr marL="0" indent="0" algn="ctr" defTabSz="4389120" rtl="0" eaLnBrk="1" latinLnBrk="0" hangingPunct="1">
              <a:lnSpc>
                <a:spcPct val="90000"/>
              </a:lnSpc>
              <a:spcBef>
                <a:spcPts val="4800"/>
              </a:spcBef>
              <a:buFont typeface="Arial" panose="020B0604020202020204" pitchFamily="34" charset="0"/>
              <a:buNone/>
              <a:defRPr lang="en-US" sz="3000" b="1" kern="1200" dirty="0">
                <a:solidFill>
                  <a:schemeClr val="tx1"/>
                </a:solidFill>
                <a:latin typeface="+mn-lt"/>
                <a:ea typeface="+mn-ea"/>
                <a:cs typeface="Arial" panose="020B0604020202020204" pitchFamily="34" charset="0"/>
              </a:defRPr>
            </a:lvl1pPr>
            <a:lvl2pPr marL="3291840" indent="-1097280" algn="l" defTabSz="4389120" rtl="0" eaLnBrk="1" latinLnBrk="0" hangingPunct="1">
              <a:lnSpc>
                <a:spcPct val="90000"/>
              </a:lnSpc>
              <a:spcBef>
                <a:spcPts val="2400"/>
              </a:spcBef>
              <a:buFont typeface="Arial" panose="020B0604020202020204" pitchFamily="34" charset="0"/>
              <a:buChar char="•"/>
              <a:defRPr lang="en-US" sz="3200" kern="1200" smtClean="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lang="en-US" sz="2000" kern="1200" smtClean="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lang="en-US" sz="1600" kern="1200" smtClean="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lang="en-US" sz="160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4000" dirty="0">
                <a:latin typeface="+mj-lt"/>
              </a:rPr>
              <a:t>INTRODUCTION</a:t>
            </a:r>
          </a:p>
        </p:txBody>
      </p:sp>
      <p:sp>
        <p:nvSpPr>
          <p:cNvPr id="7" name="Text Placeholder 9">
            <a:extLst>
              <a:ext uri="{FF2B5EF4-FFF2-40B4-BE49-F238E27FC236}">
                <a16:creationId xmlns:a16="http://schemas.microsoft.com/office/drawing/2014/main" id="{386E2177-E519-6348-A406-19C4C861192F}"/>
              </a:ext>
            </a:extLst>
          </p:cNvPr>
          <p:cNvSpPr txBox="1">
            <a:spLocks/>
          </p:cNvSpPr>
          <p:nvPr/>
        </p:nvSpPr>
        <p:spPr>
          <a:xfrm>
            <a:off x="3535934" y="22484973"/>
            <a:ext cx="9601200" cy="646331"/>
          </a:xfrm>
          <a:prstGeom prst="rect">
            <a:avLst/>
          </a:prstGeom>
        </p:spPr>
        <p:txBody>
          <a:bodyPr wrap="square">
            <a:spAutoFit/>
          </a:bodyPr>
          <a:lstStyle>
            <a:lvl1pPr marL="0" indent="0" algn="ctr" defTabSz="4389120" rtl="0" eaLnBrk="1" latinLnBrk="0" hangingPunct="1">
              <a:lnSpc>
                <a:spcPct val="90000"/>
              </a:lnSpc>
              <a:spcBef>
                <a:spcPts val="4800"/>
              </a:spcBef>
              <a:buFont typeface="Arial" panose="020B0604020202020204" pitchFamily="34" charset="0"/>
              <a:buNone/>
              <a:defRPr lang="en-US" sz="3000" b="1" kern="1200" dirty="0">
                <a:solidFill>
                  <a:schemeClr val="accent1">
                    <a:lumMod val="50000"/>
                  </a:schemeClr>
                </a:solidFill>
                <a:latin typeface="+mj-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lang="en-US" sz="3200" kern="1200" smtClean="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lang="en-US" sz="2000" kern="1200" smtClean="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lang="en-US" sz="1600" kern="1200" smtClean="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lang="en-US" sz="160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4000" dirty="0">
                <a:solidFill>
                  <a:schemeClr val="tx1"/>
                </a:solidFill>
              </a:rPr>
              <a:t>PURPOSE</a:t>
            </a:r>
            <a:endParaRPr lang="en-US" sz="4000" dirty="0">
              <a:solidFill>
                <a:schemeClr val="tx1"/>
              </a:solidFill>
              <a:latin typeface="+mj-lt"/>
            </a:endParaRPr>
          </a:p>
        </p:txBody>
      </p:sp>
      <p:sp>
        <p:nvSpPr>
          <p:cNvPr id="8" name="Text Placeholder 9">
            <a:extLst>
              <a:ext uri="{FF2B5EF4-FFF2-40B4-BE49-F238E27FC236}">
                <a16:creationId xmlns:a16="http://schemas.microsoft.com/office/drawing/2014/main" id="{09B38B07-1368-A343-975B-7D2D76990401}"/>
              </a:ext>
            </a:extLst>
          </p:cNvPr>
          <p:cNvSpPr txBox="1">
            <a:spLocks/>
          </p:cNvSpPr>
          <p:nvPr/>
        </p:nvSpPr>
        <p:spPr>
          <a:xfrm>
            <a:off x="3733802" y="27788571"/>
            <a:ext cx="9601200" cy="600164"/>
          </a:xfrm>
          <a:prstGeom prst="rect">
            <a:avLst/>
          </a:prstGeom>
        </p:spPr>
        <p:txBody>
          <a:bodyPr wrap="square" tIns="0">
            <a:spAutoFit/>
          </a:bodyPr>
          <a:lstStyle>
            <a:lvl1pPr marL="0" indent="0" algn="ctr" defTabSz="4389120" rtl="0" eaLnBrk="1" latinLnBrk="0" hangingPunct="1">
              <a:lnSpc>
                <a:spcPct val="90000"/>
              </a:lnSpc>
              <a:spcBef>
                <a:spcPts val="4800"/>
              </a:spcBef>
              <a:buFont typeface="Arial" panose="020B0604020202020204" pitchFamily="34" charset="0"/>
              <a:buNone/>
              <a:defRPr lang="en-US" sz="3000" b="1" kern="1200" dirty="0">
                <a:solidFill>
                  <a:schemeClr val="accent1">
                    <a:lumMod val="50000"/>
                  </a:schemeClr>
                </a:solidFill>
                <a:latin typeface="+mj-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lang="en-US" sz="3200" kern="1200" smtClean="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lang="en-US" sz="2000" kern="1200" smtClean="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lang="en-US" sz="1600" kern="1200" smtClean="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lang="en-US" sz="160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4000" dirty="0">
                <a:solidFill>
                  <a:schemeClr val="tx1"/>
                </a:solidFill>
              </a:rPr>
              <a:t>ARTICLE </a:t>
            </a:r>
            <a:r>
              <a:rPr lang="en-US" sz="4000" dirty="0">
                <a:solidFill>
                  <a:schemeClr val="tx1"/>
                </a:solidFill>
                <a:latin typeface="+mj-lt"/>
              </a:rPr>
              <a:t>INCLUSION CRITERIA</a:t>
            </a:r>
          </a:p>
        </p:txBody>
      </p:sp>
      <p:sp>
        <p:nvSpPr>
          <p:cNvPr id="11" name="Text Placeholder 9">
            <a:extLst>
              <a:ext uri="{FF2B5EF4-FFF2-40B4-BE49-F238E27FC236}">
                <a16:creationId xmlns:a16="http://schemas.microsoft.com/office/drawing/2014/main" id="{589A3801-76AF-2048-8C1B-E861157613CE}"/>
              </a:ext>
            </a:extLst>
          </p:cNvPr>
          <p:cNvSpPr txBox="1">
            <a:spLocks/>
          </p:cNvSpPr>
          <p:nvPr/>
        </p:nvSpPr>
        <p:spPr>
          <a:xfrm>
            <a:off x="30936567" y="25521944"/>
            <a:ext cx="9601200" cy="646331"/>
          </a:xfrm>
          <a:prstGeom prst="rect">
            <a:avLst/>
          </a:prstGeom>
        </p:spPr>
        <p:txBody>
          <a:bodyPr wrap="square">
            <a:spAutoFit/>
          </a:bodyPr>
          <a:lstStyle>
            <a:lvl1pPr marL="0" indent="0" algn="ctr" defTabSz="4389120" rtl="0" eaLnBrk="1" latinLnBrk="0" hangingPunct="1">
              <a:lnSpc>
                <a:spcPct val="90000"/>
              </a:lnSpc>
              <a:spcBef>
                <a:spcPts val="4800"/>
              </a:spcBef>
              <a:buFont typeface="Arial" panose="020B0604020202020204" pitchFamily="34" charset="0"/>
              <a:buNone/>
              <a:defRPr lang="en-US" sz="3000" b="1" kern="1200" dirty="0">
                <a:solidFill>
                  <a:schemeClr val="accent1">
                    <a:lumMod val="50000"/>
                  </a:schemeClr>
                </a:solidFill>
                <a:latin typeface="+mj-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lang="en-US" sz="3200" kern="1200" smtClean="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lang="en-US" sz="2000" kern="1200" smtClean="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lang="en-US" sz="1600" kern="1200" smtClean="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lang="en-US" sz="160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4000" dirty="0">
                <a:solidFill>
                  <a:schemeClr val="tx1"/>
                </a:solidFill>
                <a:latin typeface="+mj-lt"/>
              </a:rPr>
              <a:t>REFERENCES</a:t>
            </a:r>
          </a:p>
        </p:txBody>
      </p:sp>
      <p:sp>
        <p:nvSpPr>
          <p:cNvPr id="13" name="Text Placeholder 13">
            <a:extLst>
              <a:ext uri="{FF2B5EF4-FFF2-40B4-BE49-F238E27FC236}">
                <a16:creationId xmlns:a16="http://schemas.microsoft.com/office/drawing/2014/main" id="{5C72BCF7-89F0-634E-9423-BD6C7C9A3FE9}"/>
              </a:ext>
            </a:extLst>
          </p:cNvPr>
          <p:cNvSpPr txBox="1">
            <a:spLocks/>
          </p:cNvSpPr>
          <p:nvPr/>
        </p:nvSpPr>
        <p:spPr>
          <a:xfrm>
            <a:off x="1395126" y="5506292"/>
            <a:ext cx="13730732" cy="17450931"/>
          </a:xfrm>
          <a:prstGeom prst="rect">
            <a:avLst/>
          </a:prstGeom>
        </p:spPr>
        <p:txBody>
          <a:bodyPr wrap="square" lIns="365760" tIns="0" rIns="365760" bIns="365760">
            <a:spAutoFit/>
          </a:bodyPr>
          <a:lstStyle>
            <a:lvl1pPr marL="0" indent="0" algn="l" defTabSz="4389120" rtl="0" eaLnBrk="1" latinLnBrk="0" hangingPunct="1">
              <a:lnSpc>
                <a:spcPct val="90000"/>
              </a:lnSpc>
              <a:spcBef>
                <a:spcPts val="4800"/>
              </a:spcBef>
              <a:buFont typeface="Arial" panose="020B0604020202020204" pitchFamily="34" charset="0"/>
              <a:buNone/>
              <a:tabLst/>
              <a:defRPr lang="en-US" sz="3200" kern="1200" dirty="0">
                <a:solidFill>
                  <a:schemeClr val="tx1"/>
                </a:solidFill>
                <a:latin typeface="+mn-lt"/>
                <a:ea typeface="+mn-ea"/>
                <a:cs typeface="+mn-cs"/>
              </a:defRPr>
            </a:lvl1pPr>
            <a:lvl2pPr marL="461963" indent="-231775" algn="l" defTabSz="4389120" rtl="0" eaLnBrk="1" latinLnBrk="0" hangingPunct="1">
              <a:lnSpc>
                <a:spcPct val="90000"/>
              </a:lnSpc>
              <a:spcBef>
                <a:spcPts val="2400"/>
              </a:spcBef>
              <a:buFont typeface="Arial" panose="020B0604020202020204" pitchFamily="34" charset="0"/>
              <a:buChar char="•"/>
              <a:tabLst/>
              <a:defRPr lang="en-US" sz="2400" kern="1200" dirty="0">
                <a:solidFill>
                  <a:schemeClr val="tx1"/>
                </a:solidFill>
                <a:latin typeface="+mn-lt"/>
                <a:ea typeface="+mn-ea"/>
                <a:cs typeface="+mn-cs"/>
              </a:defRPr>
            </a:lvl2pPr>
            <a:lvl3pPr marL="461963" indent="-231775" algn="l" defTabSz="4389120" rtl="0" eaLnBrk="1" latinLnBrk="0" hangingPunct="1">
              <a:lnSpc>
                <a:spcPct val="90000"/>
              </a:lnSpc>
              <a:spcBef>
                <a:spcPts val="2400"/>
              </a:spcBef>
              <a:buFont typeface="Arial" panose="020B0604020202020204" pitchFamily="34" charset="0"/>
              <a:buChar char="•"/>
              <a:tabLst/>
              <a:defRPr lang="en-US" sz="1800" kern="1200" dirty="0">
                <a:solidFill>
                  <a:schemeClr val="tx1"/>
                </a:solidFill>
                <a:latin typeface="+mn-lt"/>
                <a:ea typeface="+mn-ea"/>
                <a:cs typeface="+mn-cs"/>
              </a:defRPr>
            </a:lvl3pPr>
            <a:lvl4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4pPr>
            <a:lvl5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571500" indent="-571500">
              <a:buFont typeface="Arial" panose="020B0604020202020204" pitchFamily="34" charset="0"/>
              <a:buChar char="•"/>
            </a:pPr>
            <a:r>
              <a:rPr lang="en-US" sz="3500" dirty="0">
                <a:solidFill>
                  <a:schemeClr val="accent4"/>
                </a:solidFill>
              </a:rPr>
              <a:t>Participation in physical activity is reported to have significant benefits on children’s physical health and cognitive function (Hillman, Erickson, &amp; Kramer, 2008)</a:t>
            </a:r>
          </a:p>
          <a:p>
            <a:pPr marL="1033463" lvl="1" indent="-571500"/>
            <a:r>
              <a:rPr lang="en-US" sz="3500" dirty="0">
                <a:solidFill>
                  <a:schemeClr val="accent4"/>
                </a:solidFill>
              </a:rPr>
              <a:t>Some cognitive constructs (i.e., episodic memory) remain understudied in their relation to physical activity </a:t>
            </a:r>
          </a:p>
          <a:p>
            <a:pPr marL="571500" indent="-571500">
              <a:buFont typeface="Arial" panose="020B0604020202020204" pitchFamily="34" charset="0"/>
              <a:buChar char="•"/>
            </a:pPr>
            <a:r>
              <a:rPr lang="en-US" sz="3500" dirty="0">
                <a:solidFill>
                  <a:schemeClr val="accent4"/>
                </a:solidFill>
              </a:rPr>
              <a:t>The benefits of physical activity on the brain and cognition are largely attributed to two major mechanisms (Liegro et al., 2019):</a:t>
            </a:r>
          </a:p>
          <a:p>
            <a:pPr marL="1033463" lvl="1" indent="-571500"/>
            <a:r>
              <a:rPr lang="en-US" sz="3500" dirty="0">
                <a:solidFill>
                  <a:schemeClr val="accent4"/>
                </a:solidFill>
              </a:rPr>
              <a:t>Improved cerebral blood flow</a:t>
            </a:r>
          </a:p>
          <a:p>
            <a:pPr marL="1033463" lvl="1" indent="-571500"/>
            <a:r>
              <a:rPr lang="en-US" sz="3500" dirty="0">
                <a:solidFill>
                  <a:schemeClr val="accent4"/>
                </a:solidFill>
              </a:rPr>
              <a:t>Increases in circulating growth factors, neurotransmitters, and neurotrophins</a:t>
            </a:r>
          </a:p>
          <a:p>
            <a:pPr marL="571500" indent="-571500">
              <a:buFont typeface="Arial" panose="020B0604020202020204" pitchFamily="34" charset="0"/>
              <a:buChar char="•"/>
            </a:pPr>
            <a:r>
              <a:rPr lang="en-US" sz="3500" dirty="0">
                <a:solidFill>
                  <a:schemeClr val="accent4"/>
                </a:solidFill>
              </a:rPr>
              <a:t>Less than 24% of U.S. children ages 6 through 17 engage in at least 60 minutes of physical activity per day (CDC, 2022) </a:t>
            </a:r>
          </a:p>
          <a:p>
            <a:pPr marL="1033463" lvl="1" indent="-571500"/>
            <a:r>
              <a:rPr lang="en-US" sz="3500" dirty="0">
                <a:solidFill>
                  <a:schemeClr val="accent4"/>
                </a:solidFill>
              </a:rPr>
              <a:t>Latino children reported to be less likely to meet the recommended physical activity guidelines (Salud America, 2016)</a:t>
            </a:r>
          </a:p>
          <a:p>
            <a:pPr marL="571500" indent="-571500">
              <a:buFont typeface="Arial" panose="020B0604020202020204" pitchFamily="34" charset="0"/>
              <a:buChar char="•"/>
            </a:pPr>
            <a:r>
              <a:rPr lang="en-US" sz="3500" dirty="0">
                <a:solidFill>
                  <a:schemeClr val="accent4"/>
                </a:solidFill>
              </a:rPr>
              <a:t>A lack of physical activity throughout childhood is linked to:</a:t>
            </a:r>
          </a:p>
          <a:p>
            <a:pPr marL="1033463" lvl="1" indent="-571500"/>
            <a:r>
              <a:rPr lang="en-US" sz="3500" dirty="0">
                <a:solidFill>
                  <a:schemeClr val="accent4"/>
                </a:solidFill>
              </a:rPr>
              <a:t>Poorer health outcomes (McPhee et al., 2020)</a:t>
            </a:r>
          </a:p>
          <a:p>
            <a:pPr marL="1033463" lvl="1" indent="-571500"/>
            <a:r>
              <a:rPr lang="en-US" sz="3500" dirty="0">
                <a:solidFill>
                  <a:schemeClr val="accent4"/>
                </a:solidFill>
              </a:rPr>
              <a:t>Decreased cognitive development (Pinquart &amp; Teubert, 2011)</a:t>
            </a:r>
          </a:p>
          <a:p>
            <a:pPr marL="1033463" lvl="1" indent="-571500"/>
            <a:r>
              <a:rPr lang="en-US" sz="3500" dirty="0">
                <a:solidFill>
                  <a:schemeClr val="accent4"/>
                </a:solidFill>
              </a:rPr>
              <a:t>Poorer academic outcomes (Basch, 2011). </a:t>
            </a:r>
          </a:p>
          <a:p>
            <a:pPr marL="571500" indent="-571500">
              <a:buFont typeface="Arial" panose="020B0604020202020204" pitchFamily="34" charset="0"/>
              <a:buChar char="•"/>
            </a:pPr>
            <a:r>
              <a:rPr lang="en-US" sz="3500" dirty="0">
                <a:solidFill>
                  <a:schemeClr val="accent4"/>
                </a:solidFill>
              </a:rPr>
              <a:t>Future efforts should therefore focus on the disparity that Latino children face with aim in improving physical activity rates, for optimization of health, cognition, and academic outcomes</a:t>
            </a:r>
          </a:p>
        </p:txBody>
      </p:sp>
      <p:sp>
        <p:nvSpPr>
          <p:cNvPr id="14" name="Text Placeholder 13">
            <a:extLst>
              <a:ext uri="{FF2B5EF4-FFF2-40B4-BE49-F238E27FC236}">
                <a16:creationId xmlns:a16="http://schemas.microsoft.com/office/drawing/2014/main" id="{430A807A-F1AE-C849-9022-744A2E589421}"/>
              </a:ext>
            </a:extLst>
          </p:cNvPr>
          <p:cNvSpPr txBox="1">
            <a:spLocks/>
          </p:cNvSpPr>
          <p:nvPr/>
        </p:nvSpPr>
        <p:spPr>
          <a:xfrm>
            <a:off x="1669036" y="23284409"/>
            <a:ext cx="13730732" cy="4475071"/>
          </a:xfrm>
          <a:prstGeom prst="rect">
            <a:avLst/>
          </a:prstGeom>
        </p:spPr>
        <p:txBody>
          <a:bodyPr wrap="square" lIns="365760" tIns="0" rIns="365760" bIns="365760">
            <a:spAutoFit/>
          </a:bodyPr>
          <a:lstStyle>
            <a:lvl1pPr marL="0" indent="0" algn="l" defTabSz="4389120" rtl="0" eaLnBrk="1" latinLnBrk="0" hangingPunct="1">
              <a:lnSpc>
                <a:spcPct val="90000"/>
              </a:lnSpc>
              <a:spcBef>
                <a:spcPts val="4800"/>
              </a:spcBef>
              <a:buFont typeface="Arial" panose="020B0604020202020204" pitchFamily="34" charset="0"/>
              <a:buNone/>
              <a:tabLst/>
              <a:defRPr lang="en-US" sz="3200" kern="1200" dirty="0">
                <a:solidFill>
                  <a:schemeClr val="tx1"/>
                </a:solidFill>
                <a:latin typeface="+mn-lt"/>
                <a:ea typeface="+mn-ea"/>
                <a:cs typeface="+mn-cs"/>
              </a:defRPr>
            </a:lvl1pPr>
            <a:lvl2pPr marL="461963" indent="-231775" algn="l" defTabSz="4389120" rtl="0" eaLnBrk="1" latinLnBrk="0" hangingPunct="1">
              <a:lnSpc>
                <a:spcPct val="90000"/>
              </a:lnSpc>
              <a:spcBef>
                <a:spcPts val="2400"/>
              </a:spcBef>
              <a:buFont typeface="Arial" panose="020B0604020202020204" pitchFamily="34" charset="0"/>
              <a:buChar char="•"/>
              <a:tabLst/>
              <a:defRPr lang="en-US" sz="2400" kern="1200" dirty="0">
                <a:solidFill>
                  <a:schemeClr val="tx1"/>
                </a:solidFill>
                <a:latin typeface="+mn-lt"/>
                <a:ea typeface="+mn-ea"/>
                <a:cs typeface="+mn-cs"/>
              </a:defRPr>
            </a:lvl2pPr>
            <a:lvl3pPr marL="461963" indent="-231775" algn="l" defTabSz="4389120" rtl="0" eaLnBrk="1" latinLnBrk="0" hangingPunct="1">
              <a:lnSpc>
                <a:spcPct val="90000"/>
              </a:lnSpc>
              <a:spcBef>
                <a:spcPts val="2400"/>
              </a:spcBef>
              <a:buFont typeface="Arial" panose="020B0604020202020204" pitchFamily="34" charset="0"/>
              <a:buChar char="•"/>
              <a:tabLst/>
              <a:defRPr lang="en-US" sz="1800" kern="1200" dirty="0">
                <a:solidFill>
                  <a:schemeClr val="tx1"/>
                </a:solidFill>
                <a:latin typeface="+mn-lt"/>
                <a:ea typeface="+mn-ea"/>
                <a:cs typeface="+mn-cs"/>
              </a:defRPr>
            </a:lvl3pPr>
            <a:lvl4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4pPr>
            <a:lvl5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3500" b="1" dirty="0">
                <a:solidFill>
                  <a:schemeClr val="accent4"/>
                </a:solidFill>
              </a:rPr>
              <a:t>The purpose of this scoping review is to investigate how physical activity affects 1.) various understudied constructs of cognition and 2.) academic outcomes in a Latino school-aged population.</a:t>
            </a:r>
            <a:endParaRPr lang="en-US" sz="3500" b="1" u="sng" dirty="0">
              <a:solidFill>
                <a:schemeClr val="accent4"/>
              </a:solidFill>
            </a:endParaRPr>
          </a:p>
          <a:p>
            <a:r>
              <a:rPr lang="en-US" sz="3500" b="1" u="sng" dirty="0">
                <a:solidFill>
                  <a:schemeClr val="accent4"/>
                </a:solidFill>
              </a:rPr>
              <a:t>Research Question: </a:t>
            </a:r>
            <a:r>
              <a:rPr lang="en-US" sz="3500" dirty="0">
                <a:solidFill>
                  <a:schemeClr val="accent4"/>
                </a:solidFill>
              </a:rPr>
              <a:t>What is the relationship between physical activity, executive function, episodic memory, language skills, and academic outcomes in Latino youth, aged 6-17?</a:t>
            </a:r>
          </a:p>
        </p:txBody>
      </p:sp>
      <p:sp>
        <p:nvSpPr>
          <p:cNvPr id="15" name="Text Placeholder 13">
            <a:extLst>
              <a:ext uri="{FF2B5EF4-FFF2-40B4-BE49-F238E27FC236}">
                <a16:creationId xmlns:a16="http://schemas.microsoft.com/office/drawing/2014/main" id="{3019F597-21A7-1A40-A7AD-32C7E92DA136}"/>
              </a:ext>
            </a:extLst>
          </p:cNvPr>
          <p:cNvSpPr txBox="1">
            <a:spLocks/>
          </p:cNvSpPr>
          <p:nvPr/>
        </p:nvSpPr>
        <p:spPr>
          <a:xfrm>
            <a:off x="15080233" y="4961392"/>
            <a:ext cx="13730732" cy="15844337"/>
          </a:xfrm>
          <a:prstGeom prst="rect">
            <a:avLst/>
          </a:prstGeom>
        </p:spPr>
        <p:txBody>
          <a:bodyPr wrap="square" lIns="365760" tIns="0" rIns="365760" bIns="365760">
            <a:spAutoFit/>
          </a:bodyPr>
          <a:lstStyle>
            <a:lvl1pPr marL="0" indent="0" algn="l" defTabSz="4389120" rtl="0" eaLnBrk="1" latinLnBrk="0" hangingPunct="1">
              <a:lnSpc>
                <a:spcPct val="90000"/>
              </a:lnSpc>
              <a:spcBef>
                <a:spcPts val="4800"/>
              </a:spcBef>
              <a:buFont typeface="Arial" panose="020B0604020202020204" pitchFamily="34" charset="0"/>
              <a:buNone/>
              <a:tabLst/>
              <a:defRPr lang="en-US" sz="3200" kern="1200" dirty="0">
                <a:solidFill>
                  <a:schemeClr val="tx1"/>
                </a:solidFill>
                <a:latin typeface="+mn-lt"/>
                <a:ea typeface="+mn-ea"/>
                <a:cs typeface="+mn-cs"/>
              </a:defRPr>
            </a:lvl1pPr>
            <a:lvl2pPr marL="461963" indent="-231775" algn="l" defTabSz="4389120" rtl="0" eaLnBrk="1" latinLnBrk="0" hangingPunct="1">
              <a:lnSpc>
                <a:spcPct val="90000"/>
              </a:lnSpc>
              <a:spcBef>
                <a:spcPts val="2400"/>
              </a:spcBef>
              <a:buFont typeface="Arial" panose="020B0604020202020204" pitchFamily="34" charset="0"/>
              <a:buChar char="•"/>
              <a:tabLst/>
              <a:defRPr lang="en-US" sz="2400" kern="1200" dirty="0">
                <a:solidFill>
                  <a:schemeClr val="tx1"/>
                </a:solidFill>
                <a:latin typeface="+mn-lt"/>
                <a:ea typeface="+mn-ea"/>
                <a:cs typeface="+mn-cs"/>
              </a:defRPr>
            </a:lvl2pPr>
            <a:lvl3pPr marL="461963" indent="-231775" algn="l" defTabSz="4389120" rtl="0" eaLnBrk="1" latinLnBrk="0" hangingPunct="1">
              <a:lnSpc>
                <a:spcPct val="90000"/>
              </a:lnSpc>
              <a:spcBef>
                <a:spcPts val="2400"/>
              </a:spcBef>
              <a:buFont typeface="Arial" panose="020B0604020202020204" pitchFamily="34" charset="0"/>
              <a:buChar char="•"/>
              <a:tabLst/>
              <a:defRPr lang="en-US" sz="1800" kern="1200" dirty="0">
                <a:solidFill>
                  <a:schemeClr val="tx1"/>
                </a:solidFill>
                <a:latin typeface="+mn-lt"/>
                <a:ea typeface="+mn-ea"/>
                <a:cs typeface="+mn-cs"/>
              </a:defRPr>
            </a:lvl3pPr>
            <a:lvl4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4pPr>
            <a:lvl5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685800" indent="-685800">
              <a:buFont typeface="Arial" panose="020B0604020202020204" pitchFamily="34" charset="0"/>
              <a:buChar char="•"/>
            </a:pPr>
            <a:r>
              <a:rPr lang="en-US" sz="3500" b="1" u="sng" dirty="0">
                <a:solidFill>
                  <a:schemeClr val="accent4"/>
                </a:solidFill>
              </a:rPr>
              <a:t>Intervention:</a:t>
            </a:r>
          </a:p>
          <a:p>
            <a:pPr marL="1147763" lvl="1" indent="-685800"/>
            <a:r>
              <a:rPr lang="en-US" sz="3500" dirty="0">
                <a:solidFill>
                  <a:schemeClr val="accent4"/>
                </a:solidFill>
              </a:rPr>
              <a:t>All physical activity interventions were included</a:t>
            </a:r>
          </a:p>
          <a:p>
            <a:pPr marL="1147763" lvl="1" indent="-685800"/>
            <a:r>
              <a:rPr lang="en-US" sz="3500" dirty="0">
                <a:solidFill>
                  <a:schemeClr val="accent4"/>
                </a:solidFill>
              </a:rPr>
              <a:t>Studies without interventions were included if a physical activity- or exercise-related data was reported (e.g., device-based activity, self-reported activity)</a:t>
            </a:r>
          </a:p>
          <a:p>
            <a:pPr marL="685800" indent="-685800">
              <a:buFont typeface="Arial" panose="020B0604020202020204" pitchFamily="34" charset="0"/>
              <a:buChar char="•"/>
            </a:pPr>
            <a:r>
              <a:rPr lang="en-US" sz="3500" b="1" u="sng" dirty="0">
                <a:solidFill>
                  <a:schemeClr val="accent4"/>
                </a:solidFill>
              </a:rPr>
              <a:t>Outcomes:</a:t>
            </a:r>
          </a:p>
          <a:p>
            <a:pPr marL="1147763" lvl="1" indent="-685800"/>
            <a:r>
              <a:rPr lang="en-US" sz="3500" dirty="0">
                <a:solidFill>
                  <a:schemeClr val="accent4"/>
                </a:solidFill>
              </a:rPr>
              <a:t>Executive function (working memory, cognitive flexibility, and inhibitory control)</a:t>
            </a:r>
          </a:p>
          <a:p>
            <a:pPr marL="1147763" lvl="1" indent="-685800"/>
            <a:r>
              <a:rPr lang="en-US" sz="3500" dirty="0">
                <a:solidFill>
                  <a:schemeClr val="accent4"/>
                </a:solidFill>
              </a:rPr>
              <a:t>Episodic memory (learning and recall)</a:t>
            </a:r>
          </a:p>
          <a:p>
            <a:pPr marL="1147763" lvl="1" indent="-685800"/>
            <a:r>
              <a:rPr lang="en-US" sz="3500" dirty="0">
                <a:solidFill>
                  <a:schemeClr val="accent4"/>
                </a:solidFill>
              </a:rPr>
              <a:t>Language skills</a:t>
            </a:r>
          </a:p>
          <a:p>
            <a:pPr marL="1147763" lvl="1" indent="-685800"/>
            <a:r>
              <a:rPr lang="en-US" sz="3500" dirty="0">
                <a:solidFill>
                  <a:schemeClr val="accent4"/>
                </a:solidFill>
              </a:rPr>
              <a:t>Academic outcomes (academic achievement and academic performance)</a:t>
            </a:r>
          </a:p>
          <a:p>
            <a:pPr marL="685800" indent="-685800">
              <a:buFont typeface="Arial" panose="020B0604020202020204" pitchFamily="34" charset="0"/>
              <a:buChar char="•"/>
            </a:pPr>
            <a:r>
              <a:rPr lang="en-US" sz="3500" b="1" u="sng" dirty="0">
                <a:solidFill>
                  <a:schemeClr val="accent4"/>
                </a:solidFill>
              </a:rPr>
              <a:t>Study Type:</a:t>
            </a:r>
          </a:p>
          <a:p>
            <a:pPr marL="1147763" lvl="1" indent="-685800"/>
            <a:r>
              <a:rPr lang="en-US" sz="3500" dirty="0">
                <a:solidFill>
                  <a:schemeClr val="accent4"/>
                </a:solidFill>
              </a:rPr>
              <a:t>Inclusive of study types (randomized controlled trials, experimental studies, cross-sectional studies, cohort and longitudinal studies, and case-control studies)</a:t>
            </a:r>
          </a:p>
          <a:p>
            <a:pPr marL="1147763" lvl="1" indent="-685800"/>
            <a:r>
              <a:rPr lang="en-US" sz="3500" dirty="0">
                <a:solidFill>
                  <a:schemeClr val="accent4"/>
                </a:solidFill>
              </a:rPr>
              <a:t>Review papers may be used to identify additional original-research articles</a:t>
            </a:r>
          </a:p>
          <a:p>
            <a:pPr marL="1147763" lvl="1" indent="-685800"/>
            <a:r>
              <a:rPr lang="en-US" sz="3500" dirty="0">
                <a:solidFill>
                  <a:schemeClr val="accent4"/>
                </a:solidFill>
              </a:rPr>
              <a:t>Textbooks and protocol, method, dissertation, report, and guide papers were excluded </a:t>
            </a:r>
          </a:p>
          <a:p>
            <a:pPr marL="1147763" lvl="1" indent="-685800"/>
            <a:endParaRPr lang="en-US" sz="3200" dirty="0">
              <a:solidFill>
                <a:schemeClr val="accent4"/>
              </a:solidFill>
            </a:endParaRPr>
          </a:p>
          <a:p>
            <a:pPr marL="1147763" lvl="1" indent="-685800"/>
            <a:endParaRPr lang="en-US" sz="3200" dirty="0">
              <a:solidFill>
                <a:schemeClr val="accent4"/>
              </a:solidFill>
            </a:endParaRPr>
          </a:p>
        </p:txBody>
      </p:sp>
      <p:sp>
        <p:nvSpPr>
          <p:cNvPr id="18" name="Text Placeholder 13" descr="Expected Outcomes">
            <a:extLst>
              <a:ext uri="{FF2B5EF4-FFF2-40B4-BE49-F238E27FC236}">
                <a16:creationId xmlns:a16="http://schemas.microsoft.com/office/drawing/2014/main" id="{73D9971D-3ABD-1448-940C-2AEBECDB3595}"/>
              </a:ext>
            </a:extLst>
          </p:cNvPr>
          <p:cNvSpPr txBox="1">
            <a:spLocks/>
          </p:cNvSpPr>
          <p:nvPr/>
        </p:nvSpPr>
        <p:spPr>
          <a:xfrm>
            <a:off x="27832047" y="20240433"/>
            <a:ext cx="13730733" cy="1677382"/>
          </a:xfrm>
          <a:prstGeom prst="rect">
            <a:avLst/>
          </a:prstGeom>
        </p:spPr>
        <p:txBody>
          <a:bodyPr wrap="square" lIns="365760" tIns="0" rIns="365760" bIns="365760">
            <a:spAutoFit/>
          </a:bodyPr>
          <a:lstStyle>
            <a:lvl1pPr marL="0" indent="0" algn="l" defTabSz="4389120" rtl="0" eaLnBrk="1" latinLnBrk="0" hangingPunct="1">
              <a:lnSpc>
                <a:spcPct val="90000"/>
              </a:lnSpc>
              <a:spcBef>
                <a:spcPts val="4800"/>
              </a:spcBef>
              <a:buFont typeface="Arial" panose="020B0604020202020204" pitchFamily="34" charset="0"/>
              <a:buNone/>
              <a:tabLst/>
              <a:defRPr lang="en-US" sz="3200" kern="1200" dirty="0">
                <a:solidFill>
                  <a:schemeClr val="tx1"/>
                </a:solidFill>
                <a:latin typeface="+mn-lt"/>
                <a:ea typeface="+mn-ea"/>
                <a:cs typeface="+mn-cs"/>
              </a:defRPr>
            </a:lvl1pPr>
            <a:lvl2pPr marL="461963" indent="-231775" algn="l" defTabSz="4389120" rtl="0" eaLnBrk="1" latinLnBrk="0" hangingPunct="1">
              <a:lnSpc>
                <a:spcPct val="90000"/>
              </a:lnSpc>
              <a:spcBef>
                <a:spcPts val="2400"/>
              </a:spcBef>
              <a:buFont typeface="Arial" panose="020B0604020202020204" pitchFamily="34" charset="0"/>
              <a:buChar char="•"/>
              <a:tabLst/>
              <a:defRPr lang="en-US" sz="2400" kern="1200" dirty="0">
                <a:solidFill>
                  <a:schemeClr val="tx1"/>
                </a:solidFill>
                <a:latin typeface="+mn-lt"/>
                <a:ea typeface="+mn-ea"/>
                <a:cs typeface="+mn-cs"/>
              </a:defRPr>
            </a:lvl2pPr>
            <a:lvl3pPr marL="461963" indent="-231775" algn="l" defTabSz="4389120" rtl="0" eaLnBrk="1" latinLnBrk="0" hangingPunct="1">
              <a:lnSpc>
                <a:spcPct val="90000"/>
              </a:lnSpc>
              <a:spcBef>
                <a:spcPts val="2400"/>
              </a:spcBef>
              <a:buFont typeface="Arial" panose="020B0604020202020204" pitchFamily="34" charset="0"/>
              <a:buChar char="•"/>
              <a:tabLst/>
              <a:defRPr lang="en-US" sz="1800" kern="1200" dirty="0">
                <a:solidFill>
                  <a:schemeClr val="tx1"/>
                </a:solidFill>
                <a:latin typeface="+mn-lt"/>
                <a:ea typeface="+mn-ea"/>
                <a:cs typeface="+mn-cs"/>
              </a:defRPr>
            </a:lvl3pPr>
            <a:lvl4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4pPr>
            <a:lvl5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endParaRPr lang="en-US" sz="1800" dirty="0">
              <a:effectLst/>
              <a:latin typeface="Times New Roman" panose="02020603050405020304" pitchFamily="18" charset="0"/>
              <a:ea typeface="Calibri" panose="020F0502020204030204" pitchFamily="34" charset="0"/>
            </a:endParaRPr>
          </a:p>
          <a:p>
            <a:endParaRPr lang="en-US" dirty="0">
              <a:solidFill>
                <a:schemeClr val="accent4"/>
              </a:solidFill>
            </a:endParaRPr>
          </a:p>
        </p:txBody>
      </p:sp>
      <p:sp>
        <p:nvSpPr>
          <p:cNvPr id="2" name="Text Placeholder 9">
            <a:extLst>
              <a:ext uri="{FF2B5EF4-FFF2-40B4-BE49-F238E27FC236}">
                <a16:creationId xmlns:a16="http://schemas.microsoft.com/office/drawing/2014/main" id="{9294645B-3A77-4EC3-1E59-9B2BDF27DDB0}"/>
              </a:ext>
            </a:extLst>
          </p:cNvPr>
          <p:cNvSpPr txBox="1">
            <a:spLocks/>
          </p:cNvSpPr>
          <p:nvPr/>
        </p:nvSpPr>
        <p:spPr>
          <a:xfrm>
            <a:off x="17144999" y="19003212"/>
            <a:ext cx="9601200" cy="600164"/>
          </a:xfrm>
          <a:prstGeom prst="rect">
            <a:avLst/>
          </a:prstGeom>
        </p:spPr>
        <p:txBody>
          <a:bodyPr wrap="square" tIns="0">
            <a:spAutoFit/>
          </a:bodyPr>
          <a:lstStyle>
            <a:lvl1pPr marL="0" indent="0" algn="ctr" defTabSz="4389120" rtl="0" eaLnBrk="1" latinLnBrk="0" hangingPunct="1">
              <a:lnSpc>
                <a:spcPct val="90000"/>
              </a:lnSpc>
              <a:spcBef>
                <a:spcPts val="4800"/>
              </a:spcBef>
              <a:buFont typeface="Arial" panose="020B0604020202020204" pitchFamily="34" charset="0"/>
              <a:buNone/>
              <a:defRPr lang="en-US" sz="3000" b="1" kern="1200" dirty="0">
                <a:solidFill>
                  <a:schemeClr val="accent1">
                    <a:lumMod val="50000"/>
                  </a:schemeClr>
                </a:solidFill>
                <a:latin typeface="+mj-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lang="en-US" sz="3200" kern="1200" smtClean="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lang="en-US" sz="2000" kern="1200" smtClean="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lang="en-US" sz="1600" kern="1200" smtClean="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lang="en-US" sz="160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4000" dirty="0">
                <a:solidFill>
                  <a:schemeClr val="tx1"/>
                </a:solidFill>
              </a:rPr>
              <a:t>METHODS</a:t>
            </a:r>
            <a:endParaRPr lang="en-US" sz="4000" dirty="0">
              <a:solidFill>
                <a:schemeClr val="tx1"/>
              </a:solidFill>
              <a:latin typeface="+mj-lt"/>
            </a:endParaRPr>
          </a:p>
        </p:txBody>
      </p:sp>
      <p:sp>
        <p:nvSpPr>
          <p:cNvPr id="23" name="Text Placeholder 13">
            <a:extLst>
              <a:ext uri="{FF2B5EF4-FFF2-40B4-BE49-F238E27FC236}">
                <a16:creationId xmlns:a16="http://schemas.microsoft.com/office/drawing/2014/main" id="{4D702F58-D9F0-BD84-517C-91141272CAF2}"/>
              </a:ext>
            </a:extLst>
          </p:cNvPr>
          <p:cNvSpPr txBox="1">
            <a:spLocks/>
          </p:cNvSpPr>
          <p:nvPr/>
        </p:nvSpPr>
        <p:spPr>
          <a:xfrm>
            <a:off x="28902216" y="5098302"/>
            <a:ext cx="13730733" cy="20687202"/>
          </a:xfrm>
          <a:prstGeom prst="rect">
            <a:avLst/>
          </a:prstGeom>
        </p:spPr>
        <p:txBody>
          <a:bodyPr wrap="square" lIns="365760" tIns="0" rIns="365760" bIns="365760">
            <a:spAutoFit/>
          </a:bodyPr>
          <a:lstStyle>
            <a:lvl1pPr marL="0" indent="0" algn="l" defTabSz="4389120" rtl="0" eaLnBrk="1" latinLnBrk="0" hangingPunct="1">
              <a:lnSpc>
                <a:spcPct val="90000"/>
              </a:lnSpc>
              <a:spcBef>
                <a:spcPts val="4800"/>
              </a:spcBef>
              <a:buFont typeface="Arial" panose="020B0604020202020204" pitchFamily="34" charset="0"/>
              <a:buNone/>
              <a:tabLst/>
              <a:defRPr lang="en-US" sz="3200" kern="1200" dirty="0">
                <a:solidFill>
                  <a:schemeClr val="tx1"/>
                </a:solidFill>
                <a:latin typeface="+mn-lt"/>
                <a:ea typeface="+mn-ea"/>
                <a:cs typeface="+mn-cs"/>
              </a:defRPr>
            </a:lvl1pPr>
            <a:lvl2pPr marL="461963" indent="-231775" algn="l" defTabSz="4389120" rtl="0" eaLnBrk="1" latinLnBrk="0" hangingPunct="1">
              <a:lnSpc>
                <a:spcPct val="90000"/>
              </a:lnSpc>
              <a:spcBef>
                <a:spcPts val="2400"/>
              </a:spcBef>
              <a:buFont typeface="Arial" panose="020B0604020202020204" pitchFamily="34" charset="0"/>
              <a:buChar char="•"/>
              <a:tabLst/>
              <a:defRPr lang="en-US" sz="2400" kern="1200" dirty="0">
                <a:solidFill>
                  <a:schemeClr val="tx1"/>
                </a:solidFill>
                <a:latin typeface="+mn-lt"/>
                <a:ea typeface="+mn-ea"/>
                <a:cs typeface="+mn-cs"/>
              </a:defRPr>
            </a:lvl2pPr>
            <a:lvl3pPr marL="461963" indent="-231775" algn="l" defTabSz="4389120" rtl="0" eaLnBrk="1" latinLnBrk="0" hangingPunct="1">
              <a:lnSpc>
                <a:spcPct val="90000"/>
              </a:lnSpc>
              <a:spcBef>
                <a:spcPts val="2400"/>
              </a:spcBef>
              <a:buFont typeface="Arial" panose="020B0604020202020204" pitchFamily="34" charset="0"/>
              <a:buChar char="•"/>
              <a:tabLst/>
              <a:defRPr lang="en-US" sz="1800" kern="1200" dirty="0">
                <a:solidFill>
                  <a:schemeClr val="tx1"/>
                </a:solidFill>
                <a:latin typeface="+mn-lt"/>
                <a:ea typeface="+mn-ea"/>
                <a:cs typeface="+mn-cs"/>
              </a:defRPr>
            </a:lvl3pPr>
            <a:lvl4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4pPr>
            <a:lvl5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225425" indent="-457200">
              <a:buFont typeface="Arial" panose="020B0604020202020204" pitchFamily="34" charset="0"/>
              <a:buChar char="•"/>
            </a:pPr>
            <a:r>
              <a:rPr lang="en-US" sz="3500" b="1" u="sng" dirty="0">
                <a:solidFill>
                  <a:schemeClr val="accent4"/>
                </a:solidFill>
              </a:rPr>
              <a:t>Sample Search String:</a:t>
            </a:r>
          </a:p>
          <a:p>
            <a:pPr marL="230188" lvl="1" indent="0">
              <a:buNone/>
            </a:pPr>
            <a:r>
              <a:rPr lang="en-US" sz="3000" dirty="0">
                <a:solidFill>
                  <a:schemeClr val="accent4"/>
                </a:solidFill>
              </a:rPr>
              <a:t>Argentinian or Argentinians or Bolivian or Bolivians or Brazilian or Brazilians or </a:t>
            </a:r>
            <a:r>
              <a:rPr lang="en-US" sz="3000" dirty="0" err="1">
                <a:solidFill>
                  <a:schemeClr val="accent4"/>
                </a:solidFill>
              </a:rPr>
              <a:t>chicano</a:t>
            </a:r>
            <a:r>
              <a:rPr lang="en-US" sz="3000" dirty="0">
                <a:solidFill>
                  <a:schemeClr val="accent4"/>
                </a:solidFill>
              </a:rPr>
              <a:t> or </a:t>
            </a:r>
            <a:r>
              <a:rPr lang="en-US" sz="3000" dirty="0" err="1">
                <a:solidFill>
                  <a:schemeClr val="accent4"/>
                </a:solidFill>
              </a:rPr>
              <a:t>chicanos</a:t>
            </a:r>
            <a:r>
              <a:rPr lang="en-US" sz="3000" dirty="0">
                <a:solidFill>
                  <a:schemeClr val="accent4"/>
                </a:solidFill>
              </a:rPr>
              <a:t> or Chileans or Colombian or Colombians or Cuban or Cubans or Dominican or Dominicans or Ecuadorians or Guatemalan or Guatemalans or </a:t>
            </a:r>
            <a:r>
              <a:rPr lang="en-US" sz="3000" dirty="0" err="1">
                <a:solidFill>
                  <a:schemeClr val="accent4"/>
                </a:solidFill>
              </a:rPr>
              <a:t>hispanic</a:t>
            </a:r>
            <a:r>
              <a:rPr lang="en-US" sz="3000" dirty="0">
                <a:solidFill>
                  <a:schemeClr val="accent4"/>
                </a:solidFill>
              </a:rPr>
              <a:t> or </a:t>
            </a:r>
            <a:r>
              <a:rPr lang="en-US" sz="3000" dirty="0" err="1">
                <a:solidFill>
                  <a:schemeClr val="accent4"/>
                </a:solidFill>
              </a:rPr>
              <a:t>hispanics</a:t>
            </a:r>
            <a:r>
              <a:rPr lang="en-US" sz="3000" dirty="0">
                <a:solidFill>
                  <a:schemeClr val="accent4"/>
                </a:solidFill>
              </a:rPr>
              <a:t> or Honduran or Hondurans or </a:t>
            </a:r>
            <a:r>
              <a:rPr lang="en-US" sz="3000" dirty="0" err="1">
                <a:solidFill>
                  <a:schemeClr val="accent4"/>
                </a:solidFill>
              </a:rPr>
              <a:t>latin</a:t>
            </a:r>
            <a:r>
              <a:rPr lang="en-US" sz="3000" dirty="0">
                <a:solidFill>
                  <a:schemeClr val="accent4"/>
                </a:solidFill>
              </a:rPr>
              <a:t> or </a:t>
            </a:r>
            <a:r>
              <a:rPr lang="en-US" sz="3000" dirty="0" err="1">
                <a:solidFill>
                  <a:schemeClr val="accent4"/>
                </a:solidFill>
              </a:rPr>
              <a:t>latina</a:t>
            </a:r>
            <a:r>
              <a:rPr lang="en-US" sz="3000" dirty="0">
                <a:solidFill>
                  <a:schemeClr val="accent4"/>
                </a:solidFill>
              </a:rPr>
              <a:t> or </a:t>
            </a:r>
            <a:r>
              <a:rPr lang="en-US" sz="3000" dirty="0" err="1">
                <a:solidFill>
                  <a:schemeClr val="accent4"/>
                </a:solidFill>
              </a:rPr>
              <a:t>latinas</a:t>
            </a:r>
            <a:r>
              <a:rPr lang="en-US" sz="3000" dirty="0">
                <a:solidFill>
                  <a:schemeClr val="accent4"/>
                </a:solidFill>
              </a:rPr>
              <a:t> or </a:t>
            </a:r>
            <a:r>
              <a:rPr lang="en-US" sz="3000" dirty="0" err="1">
                <a:solidFill>
                  <a:schemeClr val="accent4"/>
                </a:solidFill>
              </a:rPr>
              <a:t>latino</a:t>
            </a:r>
            <a:r>
              <a:rPr lang="en-US" sz="3000" dirty="0">
                <a:solidFill>
                  <a:schemeClr val="accent4"/>
                </a:solidFill>
              </a:rPr>
              <a:t> or </a:t>
            </a:r>
            <a:r>
              <a:rPr lang="en-US" sz="3000" dirty="0" err="1">
                <a:solidFill>
                  <a:schemeClr val="accent4"/>
                </a:solidFill>
              </a:rPr>
              <a:t>latinos</a:t>
            </a:r>
            <a:r>
              <a:rPr lang="en-US" sz="3000" dirty="0">
                <a:solidFill>
                  <a:schemeClr val="accent4"/>
                </a:solidFill>
              </a:rPr>
              <a:t> or </a:t>
            </a:r>
            <a:r>
              <a:rPr lang="en-US" sz="3000" dirty="0" err="1">
                <a:solidFill>
                  <a:schemeClr val="accent4"/>
                </a:solidFill>
              </a:rPr>
              <a:t>latinx</a:t>
            </a:r>
            <a:r>
              <a:rPr lang="en-US" sz="3000" dirty="0">
                <a:solidFill>
                  <a:schemeClr val="accent4"/>
                </a:solidFill>
              </a:rPr>
              <a:t> or mestizo or mestizos or </a:t>
            </a:r>
            <a:r>
              <a:rPr lang="en-US" sz="3000" dirty="0" err="1">
                <a:solidFill>
                  <a:schemeClr val="accent4"/>
                </a:solidFill>
              </a:rPr>
              <a:t>mexican</a:t>
            </a:r>
            <a:r>
              <a:rPr lang="en-US" sz="3000" dirty="0">
                <a:solidFill>
                  <a:schemeClr val="accent4"/>
                </a:solidFill>
              </a:rPr>
              <a:t> or </a:t>
            </a:r>
            <a:r>
              <a:rPr lang="en-US" sz="3000" dirty="0" err="1">
                <a:solidFill>
                  <a:schemeClr val="accent4"/>
                </a:solidFill>
              </a:rPr>
              <a:t>mexicans</a:t>
            </a:r>
            <a:r>
              <a:rPr lang="en-US" sz="3000" dirty="0">
                <a:solidFill>
                  <a:schemeClr val="accent4"/>
                </a:solidFill>
              </a:rPr>
              <a:t> or Nicaraguan or Nicaraguans or Panamanian or Panamanians or Paraguayan or Peruvians or Salvadoran* or Uruguayan or Venezuelan or Venezuelans AND ("physical </a:t>
            </a:r>
            <a:r>
              <a:rPr lang="en-US" sz="3000" dirty="0" err="1">
                <a:solidFill>
                  <a:schemeClr val="accent4"/>
                </a:solidFill>
              </a:rPr>
              <a:t>activit</a:t>
            </a:r>
            <a:r>
              <a:rPr lang="en-US" sz="3000" dirty="0">
                <a:solidFill>
                  <a:schemeClr val="accent4"/>
                </a:solidFill>
              </a:rPr>
              <a:t>*" OR "physical fitness" OR "weight training" OR "resistance training" OR "aerobic" OR </a:t>
            </a:r>
            <a:r>
              <a:rPr lang="en-US" sz="3000" dirty="0" err="1">
                <a:solidFill>
                  <a:schemeClr val="accent4"/>
                </a:solidFill>
              </a:rPr>
              <a:t>exercis</a:t>
            </a:r>
            <a:r>
              <a:rPr lang="en-US" sz="3000" dirty="0">
                <a:solidFill>
                  <a:schemeClr val="accent4"/>
                </a:solidFill>
              </a:rPr>
              <a:t>* OR "weight lifting") AND ("executive function*" OR “working memory” OR “cognitive flexibility” OR “inhibitory control” OR “episodic memory” OR (learning AND recall) OR “language skills” OR vocabulary OR academic) AND (Child OR children OR adolescent OR adolescence OR "school age" OR teen OR teenager OR tween OR youth)</a:t>
            </a:r>
            <a:endParaRPr lang="en-US" sz="3000" b="1" u="sng" dirty="0">
              <a:solidFill>
                <a:schemeClr val="accent4"/>
              </a:solidFill>
            </a:endParaRPr>
          </a:p>
          <a:p>
            <a:pPr marL="571500" indent="-571500">
              <a:buFont typeface="Arial" panose="020B0604020202020204" pitchFamily="34" charset="0"/>
              <a:buChar char="•"/>
            </a:pPr>
            <a:r>
              <a:rPr lang="en-US" sz="3500" b="1" u="sng" dirty="0">
                <a:solidFill>
                  <a:schemeClr val="accent4"/>
                </a:solidFill>
              </a:rPr>
              <a:t>Data Extraction and Analysis: </a:t>
            </a:r>
          </a:p>
          <a:p>
            <a:pPr marL="1033463" lvl="1" indent="-571500"/>
            <a:r>
              <a:rPr lang="en-US" sz="3500" dirty="0">
                <a:solidFill>
                  <a:schemeClr val="accent4"/>
                </a:solidFill>
              </a:rPr>
              <a:t>Data from included articles will be extracted into Microsoft Excel to summarize:</a:t>
            </a:r>
          </a:p>
          <a:p>
            <a:pPr lvl="1" indent="0">
              <a:buNone/>
            </a:pPr>
            <a:r>
              <a:rPr lang="en-US" sz="3500" dirty="0">
                <a:solidFill>
                  <a:schemeClr val="accent4"/>
                </a:solidFill>
              </a:rPr>
              <a:t>       1.) Study type and aims</a:t>
            </a:r>
          </a:p>
          <a:p>
            <a:pPr lvl="1" indent="0">
              <a:buNone/>
            </a:pPr>
            <a:r>
              <a:rPr lang="en-US" sz="3500" dirty="0">
                <a:solidFill>
                  <a:schemeClr val="accent4"/>
                </a:solidFill>
              </a:rPr>
              <a:t>       2.) Purpose </a:t>
            </a:r>
          </a:p>
          <a:p>
            <a:pPr lvl="1" indent="0">
              <a:buNone/>
            </a:pPr>
            <a:r>
              <a:rPr lang="en-US" sz="3500" dirty="0">
                <a:solidFill>
                  <a:schemeClr val="accent4"/>
                </a:solidFill>
              </a:rPr>
              <a:t>       2.) Author, Year, and Title</a:t>
            </a:r>
          </a:p>
          <a:p>
            <a:pPr lvl="1" indent="0">
              <a:buNone/>
            </a:pPr>
            <a:r>
              <a:rPr lang="en-US" sz="3500" dirty="0">
                <a:solidFill>
                  <a:schemeClr val="accent4"/>
                </a:solidFill>
              </a:rPr>
              <a:t>       4.) Population Demographics and Characteristics </a:t>
            </a:r>
          </a:p>
          <a:p>
            <a:pPr lvl="1" indent="0">
              <a:buNone/>
            </a:pPr>
            <a:r>
              <a:rPr lang="en-US" sz="3500" dirty="0">
                <a:solidFill>
                  <a:schemeClr val="accent4"/>
                </a:solidFill>
              </a:rPr>
              <a:t>       5.) Intervention </a:t>
            </a:r>
          </a:p>
          <a:p>
            <a:pPr lvl="1" indent="0">
              <a:buNone/>
            </a:pPr>
            <a:r>
              <a:rPr lang="en-US" sz="3500" dirty="0">
                <a:solidFill>
                  <a:schemeClr val="accent4"/>
                </a:solidFill>
              </a:rPr>
              <a:t>       6.) Measures and Outcomes</a:t>
            </a:r>
          </a:p>
          <a:p>
            <a:pPr lvl="1" indent="0">
              <a:buNone/>
            </a:pPr>
            <a:r>
              <a:rPr lang="en-US" sz="3500" dirty="0">
                <a:solidFill>
                  <a:schemeClr val="accent4"/>
                </a:solidFill>
              </a:rPr>
              <a:t>       7.) Results </a:t>
            </a:r>
          </a:p>
          <a:p>
            <a:pPr marL="1033463" lvl="1" indent="-571500"/>
            <a:r>
              <a:rPr lang="en-US" sz="3500" dirty="0">
                <a:solidFill>
                  <a:schemeClr val="accent4"/>
                </a:solidFill>
              </a:rPr>
              <a:t>No data analysis will be conducted for this scoping review</a:t>
            </a:r>
          </a:p>
          <a:p>
            <a:pPr marL="571500" indent="-571500">
              <a:buFont typeface="Arial" panose="020B0604020202020204" pitchFamily="34" charset="0"/>
              <a:buChar char="•"/>
            </a:pPr>
            <a:r>
              <a:rPr lang="en-US" sz="3500" b="1" u="sng" dirty="0">
                <a:solidFill>
                  <a:schemeClr val="accent4"/>
                </a:solidFill>
              </a:rPr>
              <a:t>Expected Outcomes: </a:t>
            </a:r>
          </a:p>
          <a:p>
            <a:pPr marL="1033463" lvl="1" indent="-571500"/>
            <a:r>
              <a:rPr lang="en-US" sz="3500" dirty="0">
                <a:solidFill>
                  <a:schemeClr val="accent4"/>
                </a:solidFill>
              </a:rPr>
              <a:t>Summarize current state of physical activity, cognition, and academic outcomes in Latino school-aged children</a:t>
            </a:r>
          </a:p>
          <a:p>
            <a:pPr marL="1033463" lvl="1" indent="-571500"/>
            <a:r>
              <a:rPr lang="en-US" sz="3500" dirty="0">
                <a:solidFill>
                  <a:schemeClr val="accent4"/>
                </a:solidFill>
              </a:rPr>
              <a:t>Identify gaps in the literature</a:t>
            </a:r>
          </a:p>
          <a:p>
            <a:pPr marL="1033463" lvl="1" indent="-571500"/>
            <a:r>
              <a:rPr lang="en-US" sz="3500" dirty="0">
                <a:solidFill>
                  <a:schemeClr val="accent4"/>
                </a:solidFill>
              </a:rPr>
              <a:t>Upload to Open Science Framework upon completion</a:t>
            </a:r>
          </a:p>
          <a:p>
            <a:pPr marL="1033463" lvl="1" indent="-571500"/>
            <a:r>
              <a:rPr lang="en-US" sz="3500" dirty="0">
                <a:solidFill>
                  <a:schemeClr val="accent4"/>
                </a:solidFill>
              </a:rPr>
              <a:t>Groundwork for Milestone 2 project </a:t>
            </a:r>
          </a:p>
        </p:txBody>
      </p:sp>
      <p:sp>
        <p:nvSpPr>
          <p:cNvPr id="26" name="Text Placeholder 13" descr="Data Extraction and Analysis">
            <a:extLst>
              <a:ext uri="{FF2B5EF4-FFF2-40B4-BE49-F238E27FC236}">
                <a16:creationId xmlns:a16="http://schemas.microsoft.com/office/drawing/2014/main" id="{5C6B8E0F-05C7-CD67-BB10-FCDB79040440}"/>
              </a:ext>
            </a:extLst>
          </p:cNvPr>
          <p:cNvSpPr txBox="1">
            <a:spLocks/>
          </p:cNvSpPr>
          <p:nvPr/>
        </p:nvSpPr>
        <p:spPr>
          <a:xfrm>
            <a:off x="28689298" y="11711288"/>
            <a:ext cx="13730733" cy="1677382"/>
          </a:xfrm>
          <a:prstGeom prst="rect">
            <a:avLst/>
          </a:prstGeom>
        </p:spPr>
        <p:txBody>
          <a:bodyPr wrap="square" lIns="365760" tIns="0" rIns="365760" bIns="365760">
            <a:spAutoFit/>
          </a:bodyPr>
          <a:lstStyle>
            <a:lvl1pPr marL="0" indent="0" algn="l" defTabSz="4389120" rtl="0" eaLnBrk="1" latinLnBrk="0" hangingPunct="1">
              <a:lnSpc>
                <a:spcPct val="90000"/>
              </a:lnSpc>
              <a:spcBef>
                <a:spcPts val="4800"/>
              </a:spcBef>
              <a:buFont typeface="Arial" panose="020B0604020202020204" pitchFamily="34" charset="0"/>
              <a:buNone/>
              <a:tabLst/>
              <a:defRPr lang="en-US" sz="3200" kern="1200" dirty="0">
                <a:solidFill>
                  <a:schemeClr val="tx1"/>
                </a:solidFill>
                <a:latin typeface="+mn-lt"/>
                <a:ea typeface="+mn-ea"/>
                <a:cs typeface="+mn-cs"/>
              </a:defRPr>
            </a:lvl1pPr>
            <a:lvl2pPr marL="461963" indent="-231775" algn="l" defTabSz="4389120" rtl="0" eaLnBrk="1" latinLnBrk="0" hangingPunct="1">
              <a:lnSpc>
                <a:spcPct val="90000"/>
              </a:lnSpc>
              <a:spcBef>
                <a:spcPts val="2400"/>
              </a:spcBef>
              <a:buFont typeface="Arial" panose="020B0604020202020204" pitchFamily="34" charset="0"/>
              <a:buChar char="•"/>
              <a:tabLst/>
              <a:defRPr lang="en-US" sz="2400" kern="1200" dirty="0">
                <a:solidFill>
                  <a:schemeClr val="tx1"/>
                </a:solidFill>
                <a:latin typeface="+mn-lt"/>
                <a:ea typeface="+mn-ea"/>
                <a:cs typeface="+mn-cs"/>
              </a:defRPr>
            </a:lvl2pPr>
            <a:lvl3pPr marL="461963" indent="-231775" algn="l" defTabSz="4389120" rtl="0" eaLnBrk="1" latinLnBrk="0" hangingPunct="1">
              <a:lnSpc>
                <a:spcPct val="90000"/>
              </a:lnSpc>
              <a:spcBef>
                <a:spcPts val="2400"/>
              </a:spcBef>
              <a:buFont typeface="Arial" panose="020B0604020202020204" pitchFamily="34" charset="0"/>
              <a:buChar char="•"/>
              <a:tabLst/>
              <a:defRPr lang="en-US" sz="1800" kern="1200" dirty="0">
                <a:solidFill>
                  <a:schemeClr val="tx1"/>
                </a:solidFill>
                <a:latin typeface="+mn-lt"/>
                <a:ea typeface="+mn-ea"/>
                <a:cs typeface="+mn-cs"/>
              </a:defRPr>
            </a:lvl3pPr>
            <a:lvl4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4pPr>
            <a:lvl5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endParaRPr lang="en-US" sz="1800" dirty="0">
              <a:effectLst/>
              <a:latin typeface="Times New Roman" panose="02020603050405020304" pitchFamily="18" charset="0"/>
              <a:ea typeface="Calibri" panose="020F0502020204030204" pitchFamily="34" charset="0"/>
            </a:endParaRPr>
          </a:p>
          <a:p>
            <a:endParaRPr lang="en-US" dirty="0">
              <a:solidFill>
                <a:schemeClr val="accent4"/>
              </a:solidFill>
            </a:endParaRPr>
          </a:p>
        </p:txBody>
      </p:sp>
      <p:sp>
        <p:nvSpPr>
          <p:cNvPr id="28" name="TextBox 27">
            <a:extLst>
              <a:ext uri="{FF2B5EF4-FFF2-40B4-BE49-F238E27FC236}">
                <a16:creationId xmlns:a16="http://schemas.microsoft.com/office/drawing/2014/main" id="{9A82B7D8-A7D1-65EB-1D1B-1C940E5716E2}"/>
              </a:ext>
            </a:extLst>
          </p:cNvPr>
          <p:cNvSpPr txBox="1"/>
          <p:nvPr/>
        </p:nvSpPr>
        <p:spPr>
          <a:xfrm>
            <a:off x="28947843" y="26201584"/>
            <a:ext cx="13730734" cy="5324535"/>
          </a:xfrm>
          <a:prstGeom prst="rect">
            <a:avLst/>
          </a:prstGeom>
          <a:noFill/>
        </p:spPr>
        <p:txBody>
          <a:bodyPr wrap="square">
            <a:spAutoFit/>
          </a:bodyPr>
          <a:lstStyle/>
          <a:p>
            <a:pPr lvl="1" indent="-457200"/>
            <a:r>
              <a:rPr lang="en-US" sz="1700" dirty="0">
                <a:solidFill>
                  <a:schemeClr val="accent4"/>
                </a:solidFill>
              </a:rPr>
              <a:t>Basch, C. (2011). Physical activity and the achievement gap among urban minority youth. Journal of School Health, 81(10): 626-634. DOI: 10.1111/j.1746-1561.2011.00637.x.</a:t>
            </a:r>
          </a:p>
          <a:p>
            <a:pPr lvl="1" indent="-457200"/>
            <a:endParaRPr lang="en-US" sz="1700" dirty="0">
              <a:solidFill>
                <a:schemeClr val="accent4"/>
              </a:solidFill>
            </a:endParaRPr>
          </a:p>
          <a:p>
            <a:pPr lvl="1" indent="-457200"/>
            <a:r>
              <a:rPr lang="en-US" sz="1700" dirty="0">
                <a:solidFill>
                  <a:schemeClr val="accent4"/>
                </a:solidFill>
              </a:rPr>
              <a:t>Center for Disease Control and Prevention. (2022). Physical Activity Facts. Retrieved from https://www.cdc.gov/healthyschools/physicalactivity/facts.htm#:~:text=1%20Less%20than%20one-quarter%20%2824%25%29%20of%20children%206,days%20of%20the%20previous %20week.%209%20More%20items</a:t>
            </a:r>
          </a:p>
          <a:p>
            <a:pPr lvl="1" indent="-457200"/>
            <a:endParaRPr lang="en-US" sz="1700" dirty="0">
              <a:solidFill>
                <a:schemeClr val="accent4"/>
              </a:solidFill>
            </a:endParaRPr>
          </a:p>
          <a:p>
            <a:pPr lvl="1" indent="-457200"/>
            <a:r>
              <a:rPr lang="en-US" sz="1700" dirty="0">
                <a:solidFill>
                  <a:schemeClr val="accent4"/>
                </a:solidFill>
              </a:rPr>
              <a:t>Hillman, C., Erickson, K., and Kramer, A. (2008). Be smart, exercise your heart: Exercise effects on brain and cognition. Nature Reviews Neuroscience, 9(1): 58-65. doi: 10.1038/nrn2298.</a:t>
            </a:r>
          </a:p>
          <a:p>
            <a:pPr lvl="1" indent="-457200"/>
            <a:endParaRPr lang="en-US" sz="1700" dirty="0">
              <a:solidFill>
                <a:schemeClr val="accent4"/>
              </a:solidFill>
            </a:endParaRPr>
          </a:p>
          <a:p>
            <a:pPr lvl="1" indent="-457200"/>
            <a:r>
              <a:rPr lang="en-US" sz="1700" dirty="0">
                <a:solidFill>
                  <a:schemeClr val="accent4"/>
                </a:solidFill>
              </a:rPr>
              <a:t>Liegro, C., </a:t>
            </a:r>
            <a:r>
              <a:rPr lang="en-US" sz="1700" dirty="0" err="1">
                <a:solidFill>
                  <a:schemeClr val="accent4"/>
                </a:solidFill>
              </a:rPr>
              <a:t>Schiera</a:t>
            </a:r>
            <a:r>
              <a:rPr lang="en-US" sz="1700" dirty="0">
                <a:solidFill>
                  <a:schemeClr val="accent4"/>
                </a:solidFill>
              </a:rPr>
              <a:t>, B., </a:t>
            </a:r>
            <a:r>
              <a:rPr lang="en-US" sz="1700" dirty="0" err="1">
                <a:solidFill>
                  <a:schemeClr val="accent4"/>
                </a:solidFill>
              </a:rPr>
              <a:t>Proia</a:t>
            </a:r>
            <a:r>
              <a:rPr lang="en-US" sz="1700" dirty="0">
                <a:solidFill>
                  <a:schemeClr val="accent4"/>
                </a:solidFill>
              </a:rPr>
              <a:t>, P., and Liegro, I. (2019). Physical activity and brain health. Genes 10(9): 720. doi: 10.3390/genes10090720.</a:t>
            </a:r>
          </a:p>
          <a:p>
            <a:pPr lvl="1" indent="-457200"/>
            <a:endParaRPr lang="en-US" sz="1700" dirty="0">
              <a:solidFill>
                <a:schemeClr val="accent4"/>
              </a:solidFill>
            </a:endParaRPr>
          </a:p>
          <a:p>
            <a:pPr lvl="1" indent="-457200"/>
            <a:r>
              <a:rPr lang="en-US" sz="1700" dirty="0">
                <a:solidFill>
                  <a:schemeClr val="accent4"/>
                </a:solidFill>
              </a:rPr>
              <a:t>McPhee, P., Singh, S., and Morrison, K. (2020). Childhood obesity and cardiovascular disease risk: Working toward solutions. Canadian Journal of Cardiology, 36(9):1352-1361.</a:t>
            </a:r>
          </a:p>
          <a:p>
            <a:pPr lvl="1" indent="-457200"/>
            <a:endParaRPr lang="en-US" sz="1700" dirty="0">
              <a:solidFill>
                <a:schemeClr val="accent4"/>
              </a:solidFill>
            </a:endParaRPr>
          </a:p>
          <a:p>
            <a:pPr lvl="1" indent="-457200"/>
            <a:r>
              <a:rPr lang="en-US" sz="1700" dirty="0">
                <a:solidFill>
                  <a:schemeClr val="accent4"/>
                </a:solidFill>
              </a:rPr>
              <a:t>Pinquart, M. &amp; Teubert, D. (2011). Academic, physical, and social functioning of children and adolescents with chronic physical illness: A meta-analysis. Journal of Pediatric Psychology 37(4): 376-389. doi:10.1093/jpepsy/jsr106.</a:t>
            </a:r>
          </a:p>
          <a:p>
            <a:pPr lvl="1" indent="-457200"/>
            <a:endParaRPr lang="en-US" sz="1700" dirty="0">
              <a:solidFill>
                <a:schemeClr val="accent4"/>
              </a:solidFill>
            </a:endParaRPr>
          </a:p>
          <a:p>
            <a:pPr lvl="1" indent="-457200"/>
            <a:r>
              <a:rPr lang="en-US" sz="1700" dirty="0">
                <a:solidFill>
                  <a:schemeClr val="accent4"/>
                </a:solidFill>
              </a:rPr>
              <a:t>Salud America! (2016, January). How to achieve healthier school environments for Latino kids. Retrieved from https://salud-america.org/wp content/uploads/2017/09/ HealthierSchoolsIssueBrief2016.pdf.</a:t>
            </a:r>
          </a:p>
        </p:txBody>
      </p:sp>
      <p:sp>
        <p:nvSpPr>
          <p:cNvPr id="9" name="Text Placeholder 13">
            <a:extLst>
              <a:ext uri="{FF2B5EF4-FFF2-40B4-BE49-F238E27FC236}">
                <a16:creationId xmlns:a16="http://schemas.microsoft.com/office/drawing/2014/main" id="{3939B81A-4BCB-37F6-80C9-CCCDA6392F78}"/>
              </a:ext>
            </a:extLst>
          </p:cNvPr>
          <p:cNvSpPr txBox="1">
            <a:spLocks/>
          </p:cNvSpPr>
          <p:nvPr/>
        </p:nvSpPr>
        <p:spPr>
          <a:xfrm>
            <a:off x="15189436" y="19553886"/>
            <a:ext cx="13730733" cy="14256210"/>
          </a:xfrm>
          <a:prstGeom prst="rect">
            <a:avLst/>
          </a:prstGeom>
        </p:spPr>
        <p:txBody>
          <a:bodyPr wrap="square" lIns="365760" tIns="0" rIns="365760" bIns="365760">
            <a:spAutoFit/>
          </a:bodyPr>
          <a:lstStyle>
            <a:lvl1pPr marL="0" indent="0" algn="l" defTabSz="4389120" rtl="0" eaLnBrk="1" latinLnBrk="0" hangingPunct="1">
              <a:lnSpc>
                <a:spcPct val="90000"/>
              </a:lnSpc>
              <a:spcBef>
                <a:spcPts val="4800"/>
              </a:spcBef>
              <a:buFont typeface="Arial" panose="020B0604020202020204" pitchFamily="34" charset="0"/>
              <a:buNone/>
              <a:tabLst/>
              <a:defRPr lang="en-US" sz="3200" kern="1200" dirty="0">
                <a:solidFill>
                  <a:schemeClr val="tx1"/>
                </a:solidFill>
                <a:latin typeface="+mn-lt"/>
                <a:ea typeface="+mn-ea"/>
                <a:cs typeface="+mn-cs"/>
              </a:defRPr>
            </a:lvl1pPr>
            <a:lvl2pPr marL="461963" indent="-231775" algn="l" defTabSz="4389120" rtl="0" eaLnBrk="1" latinLnBrk="0" hangingPunct="1">
              <a:lnSpc>
                <a:spcPct val="90000"/>
              </a:lnSpc>
              <a:spcBef>
                <a:spcPts val="2400"/>
              </a:spcBef>
              <a:buFont typeface="Arial" panose="020B0604020202020204" pitchFamily="34" charset="0"/>
              <a:buChar char="•"/>
              <a:tabLst/>
              <a:defRPr lang="en-US" sz="2400" kern="1200" dirty="0">
                <a:solidFill>
                  <a:schemeClr val="tx1"/>
                </a:solidFill>
                <a:latin typeface="+mn-lt"/>
                <a:ea typeface="+mn-ea"/>
                <a:cs typeface="+mn-cs"/>
              </a:defRPr>
            </a:lvl2pPr>
            <a:lvl3pPr marL="461963" indent="-231775" algn="l" defTabSz="4389120" rtl="0" eaLnBrk="1" latinLnBrk="0" hangingPunct="1">
              <a:lnSpc>
                <a:spcPct val="90000"/>
              </a:lnSpc>
              <a:spcBef>
                <a:spcPts val="2400"/>
              </a:spcBef>
              <a:buFont typeface="Arial" panose="020B0604020202020204" pitchFamily="34" charset="0"/>
              <a:buChar char="•"/>
              <a:tabLst/>
              <a:defRPr lang="en-US" sz="1800" kern="1200" dirty="0">
                <a:solidFill>
                  <a:schemeClr val="tx1"/>
                </a:solidFill>
                <a:latin typeface="+mn-lt"/>
                <a:ea typeface="+mn-ea"/>
                <a:cs typeface="+mn-cs"/>
              </a:defRPr>
            </a:lvl3pPr>
            <a:lvl4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4pPr>
            <a:lvl5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sz="3500" b="1" dirty="0">
                <a:solidFill>
                  <a:schemeClr val="accent4"/>
                </a:solidFill>
              </a:rPr>
              <a:t>Only published original-research articles were included in this scoping review </a:t>
            </a:r>
          </a:p>
          <a:p>
            <a:pPr marL="571500" indent="-571500">
              <a:buFont typeface="Arial" panose="020B0604020202020204" pitchFamily="34" charset="0"/>
              <a:buChar char="•"/>
            </a:pPr>
            <a:r>
              <a:rPr lang="en-US" sz="3500" b="1" u="sng" dirty="0">
                <a:solidFill>
                  <a:schemeClr val="accent4"/>
                </a:solidFill>
              </a:rPr>
              <a:t>Search Strategy:</a:t>
            </a:r>
          </a:p>
          <a:p>
            <a:pPr marL="1033463" lvl="1" indent="-571500"/>
            <a:r>
              <a:rPr lang="en-US" sz="3500" dirty="0">
                <a:solidFill>
                  <a:schemeClr val="accent4"/>
                </a:solidFill>
              </a:rPr>
              <a:t>Initial searches on Google Scholar and PubMed were performed to assess for relevant keywords </a:t>
            </a:r>
          </a:p>
          <a:p>
            <a:pPr marL="1033463" lvl="1" indent="-571500"/>
            <a:r>
              <a:rPr lang="en-US" sz="3500" i="1" dirty="0">
                <a:solidFill>
                  <a:schemeClr val="accent4"/>
                </a:solidFill>
              </a:rPr>
              <a:t>Keywords: (e.g., Latino, Hispanic, youth, exercise, academic performance, academic achievement)</a:t>
            </a:r>
          </a:p>
          <a:p>
            <a:pPr marL="1033463" lvl="1" indent="-571500"/>
            <a:r>
              <a:rPr lang="en-US" sz="3500" dirty="0">
                <a:solidFill>
                  <a:schemeClr val="accent4"/>
                </a:solidFill>
              </a:rPr>
              <a:t>A search string was created in collaboration with a librarian for use in four different databases (PubMed, PsycINFO, ERIC, and Web of Science)</a:t>
            </a:r>
          </a:p>
          <a:p>
            <a:pPr marL="571500" indent="-571500">
              <a:buFont typeface="Arial" panose="020B0604020202020204" pitchFamily="34" charset="0"/>
              <a:buChar char="•"/>
            </a:pPr>
            <a:r>
              <a:rPr lang="en-US" sz="3500" b="1" u="sng" dirty="0">
                <a:solidFill>
                  <a:schemeClr val="accent4"/>
                </a:solidFill>
              </a:rPr>
              <a:t>Evidence Selection</a:t>
            </a:r>
            <a:r>
              <a:rPr lang="en-US" sz="3500" dirty="0">
                <a:solidFill>
                  <a:schemeClr val="accent4"/>
                </a:solidFill>
              </a:rPr>
              <a:t>:</a:t>
            </a:r>
          </a:p>
          <a:p>
            <a:pPr marL="1033463" lvl="1" indent="-571500"/>
            <a:r>
              <a:rPr lang="en-US" sz="3500" dirty="0">
                <a:solidFill>
                  <a:schemeClr val="accent4"/>
                </a:solidFill>
              </a:rPr>
              <a:t>All search results (n=372) were imported into </a:t>
            </a:r>
            <a:r>
              <a:rPr lang="en-US" sz="3500" i="1" dirty="0">
                <a:solidFill>
                  <a:schemeClr val="accent4"/>
                </a:solidFill>
              </a:rPr>
              <a:t>PICO Portal</a:t>
            </a:r>
          </a:p>
          <a:p>
            <a:pPr marL="1033463" lvl="1" indent="-571500"/>
            <a:r>
              <a:rPr lang="en-US" sz="3500" dirty="0">
                <a:solidFill>
                  <a:schemeClr val="accent4"/>
                </a:solidFill>
              </a:rPr>
              <a:t>A dual, independent review was conducted to screen articles for initial inclusion</a:t>
            </a:r>
          </a:p>
          <a:p>
            <a:pPr marL="1033463" lvl="1" indent="-571500"/>
            <a:r>
              <a:rPr lang="en-US" sz="3500" dirty="0">
                <a:solidFill>
                  <a:schemeClr val="accent4"/>
                </a:solidFill>
              </a:rPr>
              <a:t>Articles that were initially included (n=33) will be fully reviewed by two reviewers in accordance with the article inclusion criteria </a:t>
            </a:r>
          </a:p>
          <a:p>
            <a:pPr marL="1033463" lvl="1" indent="-571500"/>
            <a:r>
              <a:rPr lang="en-US" sz="3500" dirty="0">
                <a:solidFill>
                  <a:schemeClr val="accent4"/>
                </a:solidFill>
              </a:rPr>
              <a:t>Disagreements in article selection for full-text review will be rectified with a designated judicator </a:t>
            </a:r>
          </a:p>
          <a:p>
            <a:pPr marL="1033463" lvl="1" indent="-571500"/>
            <a:endParaRPr lang="en-US" sz="3600" dirty="0">
              <a:solidFill>
                <a:schemeClr val="accent4"/>
              </a:solidFill>
            </a:endParaRPr>
          </a:p>
        </p:txBody>
      </p:sp>
      <p:sp>
        <p:nvSpPr>
          <p:cNvPr id="17" name="Text Placeholder 13">
            <a:extLst>
              <a:ext uri="{FF2B5EF4-FFF2-40B4-BE49-F238E27FC236}">
                <a16:creationId xmlns:a16="http://schemas.microsoft.com/office/drawing/2014/main" id="{3C3D8C18-62A5-D38F-D466-197ACE7557B6}"/>
              </a:ext>
            </a:extLst>
          </p:cNvPr>
          <p:cNvSpPr txBox="1">
            <a:spLocks/>
          </p:cNvSpPr>
          <p:nvPr/>
        </p:nvSpPr>
        <p:spPr>
          <a:xfrm>
            <a:off x="1349501" y="28482119"/>
            <a:ext cx="13730732" cy="5287601"/>
          </a:xfrm>
          <a:prstGeom prst="rect">
            <a:avLst/>
          </a:prstGeom>
        </p:spPr>
        <p:txBody>
          <a:bodyPr wrap="square" lIns="365760" tIns="0" rIns="365760" bIns="365760">
            <a:spAutoFit/>
          </a:bodyPr>
          <a:lstStyle>
            <a:lvl1pPr marL="0" indent="0" algn="l" defTabSz="4389120" rtl="0" eaLnBrk="1" latinLnBrk="0" hangingPunct="1">
              <a:lnSpc>
                <a:spcPct val="90000"/>
              </a:lnSpc>
              <a:spcBef>
                <a:spcPts val="4800"/>
              </a:spcBef>
              <a:buFont typeface="Arial" panose="020B0604020202020204" pitchFamily="34" charset="0"/>
              <a:buNone/>
              <a:tabLst/>
              <a:defRPr lang="en-US" sz="3200" kern="1200" dirty="0">
                <a:solidFill>
                  <a:schemeClr val="tx1"/>
                </a:solidFill>
                <a:latin typeface="+mn-lt"/>
                <a:ea typeface="+mn-ea"/>
                <a:cs typeface="+mn-cs"/>
              </a:defRPr>
            </a:lvl1pPr>
            <a:lvl2pPr marL="461963" indent="-231775" algn="l" defTabSz="4389120" rtl="0" eaLnBrk="1" latinLnBrk="0" hangingPunct="1">
              <a:lnSpc>
                <a:spcPct val="90000"/>
              </a:lnSpc>
              <a:spcBef>
                <a:spcPts val="2400"/>
              </a:spcBef>
              <a:buFont typeface="Arial" panose="020B0604020202020204" pitchFamily="34" charset="0"/>
              <a:buChar char="•"/>
              <a:tabLst/>
              <a:defRPr lang="en-US" sz="2400" kern="1200" dirty="0">
                <a:solidFill>
                  <a:schemeClr val="tx1"/>
                </a:solidFill>
                <a:latin typeface="+mn-lt"/>
                <a:ea typeface="+mn-ea"/>
                <a:cs typeface="+mn-cs"/>
              </a:defRPr>
            </a:lvl2pPr>
            <a:lvl3pPr marL="461963" indent="-231775" algn="l" defTabSz="4389120" rtl="0" eaLnBrk="1" latinLnBrk="0" hangingPunct="1">
              <a:lnSpc>
                <a:spcPct val="90000"/>
              </a:lnSpc>
              <a:spcBef>
                <a:spcPts val="2400"/>
              </a:spcBef>
              <a:buFont typeface="Arial" panose="020B0604020202020204" pitchFamily="34" charset="0"/>
              <a:buChar char="•"/>
              <a:tabLst/>
              <a:defRPr lang="en-US" sz="1800" kern="1200" dirty="0">
                <a:solidFill>
                  <a:schemeClr val="tx1"/>
                </a:solidFill>
                <a:latin typeface="+mn-lt"/>
                <a:ea typeface="+mn-ea"/>
                <a:cs typeface="+mn-cs"/>
              </a:defRPr>
            </a:lvl3pPr>
            <a:lvl4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4pPr>
            <a:lvl5pPr marL="461963" indent="-231775" algn="l" defTabSz="4389120" rtl="0" eaLnBrk="1" latinLnBrk="0" hangingPunct="1">
              <a:lnSpc>
                <a:spcPct val="90000"/>
              </a:lnSpc>
              <a:spcBef>
                <a:spcPts val="2400"/>
              </a:spcBef>
              <a:buFont typeface="Arial" panose="020B0604020202020204" pitchFamily="34" charset="0"/>
              <a:buChar char="•"/>
              <a:tabLst/>
              <a:defRPr lang="en-US" sz="1200" kern="1200" dirty="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571500" indent="-571500">
              <a:buFont typeface="Arial" panose="020B0604020202020204" pitchFamily="34" charset="0"/>
              <a:buChar char="•"/>
            </a:pPr>
            <a:r>
              <a:rPr lang="en-US" sz="3600" b="1" u="sng" dirty="0">
                <a:solidFill>
                  <a:schemeClr val="accent4"/>
                </a:solidFill>
              </a:rPr>
              <a:t>Population:</a:t>
            </a:r>
          </a:p>
          <a:p>
            <a:pPr marL="1033463" lvl="1" indent="-571500"/>
            <a:r>
              <a:rPr lang="en-US" sz="3600" dirty="0">
                <a:solidFill>
                  <a:schemeClr val="accent4"/>
                </a:solidFill>
              </a:rPr>
              <a:t>Latino school-aged children (6 to 17 years of age)</a:t>
            </a:r>
          </a:p>
          <a:p>
            <a:pPr marL="1033463" lvl="1" indent="-571500"/>
            <a:r>
              <a:rPr lang="en-US" sz="3600" dirty="0">
                <a:solidFill>
                  <a:schemeClr val="accent4"/>
                </a:solidFill>
              </a:rPr>
              <a:t>Studies with samples that were majority Latino (51%+)</a:t>
            </a:r>
          </a:p>
          <a:p>
            <a:pPr marL="1033463" lvl="1" indent="-571500"/>
            <a:r>
              <a:rPr lang="en-US" sz="3600" dirty="0">
                <a:solidFill>
                  <a:schemeClr val="accent4"/>
                </a:solidFill>
              </a:rPr>
              <a:t>If less than 51%, number and/or percentage of Latino population must have been reported in results</a:t>
            </a:r>
          </a:p>
          <a:p>
            <a:pPr marL="1147763" lvl="1" indent="-685800"/>
            <a:endParaRPr lang="en-US" sz="3200" dirty="0">
              <a:solidFill>
                <a:schemeClr val="accent4"/>
              </a:solidFill>
            </a:endParaRPr>
          </a:p>
          <a:p>
            <a:pPr marL="1147763" lvl="1" indent="-685800"/>
            <a:endParaRPr lang="en-US" sz="3200" dirty="0">
              <a:solidFill>
                <a:schemeClr val="accent4"/>
              </a:solidFill>
            </a:endParaRPr>
          </a:p>
        </p:txBody>
      </p:sp>
      <p:sp>
        <p:nvSpPr>
          <p:cNvPr id="10" name="Rectangle 9">
            <a:extLst>
              <a:ext uri="{C183D7F6-B498-43B3-948B-1728B52AA6E4}">
                <adec:decorative xmlns:adec="http://schemas.microsoft.com/office/drawing/2017/decorative" val="1"/>
              </a:ext>
            </a:extLst>
          </p:cNvPr>
          <p:cNvSpPr/>
          <p:nvPr/>
        </p:nvSpPr>
        <p:spPr>
          <a:xfrm>
            <a:off x="1431587" y="4780128"/>
            <a:ext cx="13578648" cy="173776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C183D7F6-B498-43B3-948B-1728B52AA6E4}">
                <adec:decorative xmlns:adec="http://schemas.microsoft.com/office/drawing/2017/decorative" val="1"/>
              </a:ext>
            </a:extLst>
          </p:cNvPr>
          <p:cNvSpPr/>
          <p:nvPr/>
        </p:nvSpPr>
        <p:spPr>
          <a:xfrm>
            <a:off x="1431587" y="22303409"/>
            <a:ext cx="13578648" cy="5044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C183D7F6-B498-43B3-948B-1728B52AA6E4}">
                <adec:decorative xmlns:adec="http://schemas.microsoft.com/office/drawing/2017/decorative" val="1"/>
              </a:ext>
            </a:extLst>
          </p:cNvPr>
          <p:cNvSpPr/>
          <p:nvPr/>
        </p:nvSpPr>
        <p:spPr>
          <a:xfrm>
            <a:off x="1425542" y="27511451"/>
            <a:ext cx="13605943" cy="4562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C183D7F6-B498-43B3-948B-1728B52AA6E4}">
                <adec:decorative xmlns:adec="http://schemas.microsoft.com/office/drawing/2017/decorative" val="1"/>
              </a:ext>
            </a:extLst>
          </p:cNvPr>
          <p:cNvSpPr/>
          <p:nvPr/>
        </p:nvSpPr>
        <p:spPr>
          <a:xfrm>
            <a:off x="15177529" y="4780127"/>
            <a:ext cx="13578648" cy="13967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C183D7F6-B498-43B3-948B-1728B52AA6E4}">
                <adec:decorative xmlns:adec="http://schemas.microsoft.com/office/drawing/2017/decorative" val="1"/>
              </a:ext>
            </a:extLst>
          </p:cNvPr>
          <p:cNvSpPr/>
          <p:nvPr/>
        </p:nvSpPr>
        <p:spPr>
          <a:xfrm>
            <a:off x="15177527" y="18901115"/>
            <a:ext cx="13578648" cy="131723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C183D7F6-B498-43B3-948B-1728B52AA6E4}">
                <adec:decorative xmlns:adec="http://schemas.microsoft.com/office/drawing/2017/decorative" val="1"/>
              </a:ext>
            </a:extLst>
          </p:cNvPr>
          <p:cNvSpPr/>
          <p:nvPr/>
        </p:nvSpPr>
        <p:spPr>
          <a:xfrm>
            <a:off x="28893052" y="4782849"/>
            <a:ext cx="13578648" cy="203035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C183D7F6-B498-43B3-948B-1728B52AA6E4}">
                <adec:decorative xmlns:adec="http://schemas.microsoft.com/office/drawing/2017/decorative" val="1"/>
              </a:ext>
            </a:extLst>
          </p:cNvPr>
          <p:cNvSpPr/>
          <p:nvPr/>
        </p:nvSpPr>
        <p:spPr>
          <a:xfrm>
            <a:off x="28887305" y="25245392"/>
            <a:ext cx="13578648" cy="68197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652227"/>
      </p:ext>
    </p:extLst>
  </p:cSld>
  <p:clrMapOvr>
    <a:masterClrMapping/>
  </p:clrMapOvr>
</p:sld>
</file>

<file path=ppt/theme/theme1.xml><?xml version="1.0" encoding="utf-8"?>
<a:theme xmlns:a="http://schemas.openxmlformats.org/drawingml/2006/main" name="Office Theme">
  <a:themeElements>
    <a:clrScheme name="Forge Ahead Palette">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TotalTime>
  <Words>1225</Words>
  <Application>Microsoft Office PowerPoint</Application>
  <PresentationFormat>Custom</PresentationFormat>
  <Paragraphs>78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Dudley, Jane</dc:creator>
  <cp:lastModifiedBy>Fudrow, John</cp:lastModifiedBy>
  <cp:revision>63</cp:revision>
  <cp:lastPrinted>2019-11-26T16:34:12Z</cp:lastPrinted>
  <dcterms:created xsi:type="dcterms:W3CDTF">2019-11-26T14:30:31Z</dcterms:created>
  <dcterms:modified xsi:type="dcterms:W3CDTF">2023-10-19T13:23:05Z</dcterms:modified>
</cp:coreProperties>
</file>