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71" r:id="rId4"/>
    <p:sldId id="258" r:id="rId5"/>
    <p:sldId id="269" r:id="rId6"/>
    <p:sldId id="267" r:id="rId7"/>
    <p:sldId id="268" r:id="rId8"/>
    <p:sldId id="259" r:id="rId9"/>
    <p:sldId id="260" r:id="rId10"/>
    <p:sldId id="264" r:id="rId11"/>
    <p:sldId id="272" r:id="rId12"/>
    <p:sldId id="261" r:id="rId13"/>
    <p:sldId id="262" r:id="rId14"/>
    <p:sldId id="265" r:id="rId15"/>
    <p:sldId id="263" r:id="rId16"/>
    <p:sldId id="266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7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78" y="-8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EDE7-CF99-4783-89DB-59F23CA7CE64}" type="datetimeFigureOut">
              <a:rPr lang="en-US" smtClean="0"/>
              <a:pPr/>
              <a:t>8/31/2011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A98F-DF54-4530-98E8-6CE35036DB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EDE7-CF99-4783-89DB-59F23CA7CE64}" type="datetimeFigureOut">
              <a:rPr lang="en-US" smtClean="0"/>
              <a:pPr/>
              <a:t>8/31/2011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A98F-DF54-4530-98E8-6CE35036DB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EDE7-CF99-4783-89DB-59F23CA7CE64}" type="datetimeFigureOut">
              <a:rPr lang="en-US" smtClean="0"/>
              <a:pPr/>
              <a:t>8/31/2011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A98F-DF54-4530-98E8-6CE35036DB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EDE7-CF99-4783-89DB-59F23CA7CE64}" type="datetimeFigureOut">
              <a:rPr lang="en-US" smtClean="0"/>
              <a:pPr/>
              <a:t>8/31/2011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A98F-DF54-4530-98E8-6CE35036DB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EDE7-CF99-4783-89DB-59F23CA7CE64}" type="datetimeFigureOut">
              <a:rPr lang="en-US" smtClean="0"/>
              <a:pPr/>
              <a:t>8/31/2011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A98F-DF54-4530-98E8-6CE35036DB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EDE7-CF99-4783-89DB-59F23CA7CE64}" type="datetimeFigureOut">
              <a:rPr lang="en-US" smtClean="0"/>
              <a:pPr/>
              <a:t>8/31/2011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A98F-DF54-4530-98E8-6CE35036DB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EDE7-CF99-4783-89DB-59F23CA7CE64}" type="datetimeFigureOut">
              <a:rPr lang="en-US" smtClean="0"/>
              <a:pPr/>
              <a:t>8/31/2011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A98F-DF54-4530-98E8-6CE35036DB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EDE7-CF99-4783-89DB-59F23CA7CE64}" type="datetimeFigureOut">
              <a:rPr lang="en-US" smtClean="0"/>
              <a:pPr/>
              <a:t>8/31/2011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A98F-DF54-4530-98E8-6CE35036DB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EDE7-CF99-4783-89DB-59F23CA7CE64}" type="datetimeFigureOut">
              <a:rPr lang="en-US" smtClean="0"/>
              <a:pPr/>
              <a:t>8/31/2011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A98F-DF54-4530-98E8-6CE35036DB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EDE7-CF99-4783-89DB-59F23CA7CE64}" type="datetimeFigureOut">
              <a:rPr lang="en-US" smtClean="0"/>
              <a:pPr/>
              <a:t>8/31/2011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A98F-DF54-4530-98E8-6CE35036DB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EDE7-CF99-4783-89DB-59F23CA7CE64}" type="datetimeFigureOut">
              <a:rPr lang="en-US" smtClean="0"/>
              <a:pPr/>
              <a:t>8/31/2011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A98F-DF54-4530-98E8-6CE35036DB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AF7BC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8EDE7-CF99-4783-89DB-59F23CA7CE64}" type="datetimeFigureOut">
              <a:rPr lang="en-US" smtClean="0"/>
              <a:pPr/>
              <a:t>8/31/2011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3A98F-DF54-4530-98E8-6CE35036DB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brary.pitt.edu/dscrib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90600"/>
            <a:ext cx="7772400" cy="1470025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6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6600" b="1" dirty="0" smtClean="0">
                <a:solidFill>
                  <a:schemeClr val="accent1">
                    <a:lumMod val="75000"/>
                  </a:schemeClr>
                </a:solidFill>
              </a:rPr>
              <a:t>University Library System, University of Pittsburgh</a:t>
            </a:r>
            <a:endParaRPr lang="en-US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D-Scribe Digital Publishing</a:t>
            </a:r>
            <a:endParaRPr lang="en-US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Digital Initiatives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Scholarly E-Journals</a:t>
            </a:r>
          </a:p>
          <a:p>
            <a:r>
              <a:rPr lang="en-US" dirty="0" smtClean="0"/>
              <a:t>Institutional and Subject-Based Repositories</a:t>
            </a:r>
          </a:p>
          <a:p>
            <a:r>
              <a:rPr lang="en-US" dirty="0" smtClean="0"/>
              <a:t>Digital Collections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D-Scribe Digital Publishing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D-scribe contains over 100 thematic digital collections published by the ULS.</a:t>
            </a:r>
          </a:p>
          <a:p>
            <a:r>
              <a:rPr lang="en-US" dirty="0" smtClean="0"/>
              <a:t>With over 100,000 digital objects, D-scribe contains photos, manuscripts, maps, books, journal articles, electronic theses and dissertations, government documents and other grey literature such as working papers, white papers and technical reports. </a:t>
            </a:r>
          </a:p>
          <a:p>
            <a:r>
              <a:rPr lang="en-US" dirty="0" smtClean="0"/>
              <a:t>The content of D-Scribe is drawn from a variety of sources including selective digitization of ULS print collections and direct author contributions from the global research community.</a:t>
            </a:r>
          </a:p>
          <a:p>
            <a:r>
              <a:rPr lang="en-US" dirty="0" smtClean="0"/>
              <a:t>Most items in D-Scribe are available through Open Access and are freely accessible to users worldwide.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ULS E-Journal Publishing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Our Mission</a:t>
            </a:r>
            <a:endParaRPr lang="en-US" dirty="0" smtClean="0"/>
          </a:p>
          <a:p>
            <a:r>
              <a:rPr lang="en-US" dirty="0" smtClean="0"/>
              <a:t>Support researchers in </a:t>
            </a:r>
          </a:p>
          <a:p>
            <a:pPr lvl="1"/>
            <a:r>
              <a:rPr lang="en-US" dirty="0" smtClean="0"/>
              <a:t>efficient knowledge production </a:t>
            </a:r>
          </a:p>
          <a:p>
            <a:pPr lvl="1"/>
            <a:r>
              <a:rPr lang="en-US" dirty="0" smtClean="0"/>
              <a:t>rapid dissemination of new research</a:t>
            </a:r>
          </a:p>
          <a:p>
            <a:pPr lvl="1"/>
            <a:r>
              <a:rPr lang="en-US" dirty="0" smtClean="0"/>
              <a:t>Open access to scholarly information </a:t>
            </a:r>
          </a:p>
          <a:p>
            <a:r>
              <a:rPr lang="en-US" dirty="0" smtClean="0"/>
              <a:t>Build collaborative partnerships around the world</a:t>
            </a:r>
          </a:p>
          <a:p>
            <a:r>
              <a:rPr lang="en-US" dirty="0" smtClean="0"/>
              <a:t>Improve the production and sharing of scholarly research </a:t>
            </a:r>
          </a:p>
          <a:p>
            <a:r>
              <a:rPr lang="en-US" dirty="0" smtClean="0"/>
              <a:t>Support innovative publishing services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Publishing Services We Provide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Hardware and software hosting services</a:t>
            </a:r>
          </a:p>
          <a:p>
            <a:r>
              <a:rPr lang="en-US" dirty="0" smtClean="0"/>
              <a:t>Graphic design services</a:t>
            </a:r>
          </a:p>
          <a:p>
            <a:r>
              <a:rPr lang="en-US" dirty="0" smtClean="0"/>
              <a:t>Scanning and digitization services </a:t>
            </a:r>
          </a:p>
          <a:p>
            <a:r>
              <a:rPr lang="en-US" dirty="0" smtClean="0"/>
              <a:t>Consultation in editorial workflow management</a:t>
            </a:r>
          </a:p>
          <a:p>
            <a:r>
              <a:rPr lang="en-US" dirty="0" smtClean="0"/>
              <a:t>Training for editors, reviewers, etc.</a:t>
            </a:r>
          </a:p>
          <a:p>
            <a:r>
              <a:rPr lang="en-US" dirty="0" smtClean="0"/>
              <a:t>ISSN, DOI (Digital Object Identifier) registration </a:t>
            </a:r>
          </a:p>
          <a:p>
            <a:r>
              <a:rPr lang="en-US" dirty="0" smtClean="0"/>
              <a:t>Help in establishing formal acceptance and recognition of your scholarly content </a:t>
            </a:r>
          </a:p>
          <a:p>
            <a:r>
              <a:rPr lang="en-US" dirty="0" smtClean="0"/>
              <a:t>Advice on Open Access &amp; e-publishing to share research on a global scale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Journals in 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 Bolivian Studies Journal</a:t>
            </a:r>
          </a:p>
          <a:p>
            <a:r>
              <a:rPr lang="en-US" dirty="0" smtClean="0"/>
              <a:t>CINEJ Cinema Journal</a:t>
            </a:r>
          </a:p>
          <a:p>
            <a:r>
              <a:rPr lang="en-US" dirty="0" err="1" smtClean="0"/>
              <a:t>Contemporaneity</a:t>
            </a:r>
            <a:r>
              <a:rPr lang="en-US" dirty="0" smtClean="0"/>
              <a:t>: Historical Presence in Visual Culture</a:t>
            </a:r>
          </a:p>
          <a:p>
            <a:r>
              <a:rPr lang="en-US" dirty="0" smtClean="0"/>
              <a:t>EMAJ: Emerging Markets Journal</a:t>
            </a:r>
          </a:p>
          <a:p>
            <a:r>
              <a:rPr lang="en-US" dirty="0" smtClean="0"/>
              <a:t>Ethnology: An International Journal of Cultural and Social Anthropology</a:t>
            </a:r>
          </a:p>
          <a:p>
            <a:r>
              <a:rPr lang="en-US" dirty="0" err="1" smtClean="0"/>
              <a:t>Études</a:t>
            </a:r>
            <a:r>
              <a:rPr lang="en-US" dirty="0" smtClean="0"/>
              <a:t> </a:t>
            </a:r>
            <a:r>
              <a:rPr lang="en-US" dirty="0" err="1" smtClean="0"/>
              <a:t>Ricœuriennes</a:t>
            </a:r>
            <a:r>
              <a:rPr lang="en-US" dirty="0" smtClean="0"/>
              <a:t>/</a:t>
            </a:r>
            <a:r>
              <a:rPr lang="en-US" dirty="0" err="1" smtClean="0"/>
              <a:t>Ricœur</a:t>
            </a:r>
            <a:r>
              <a:rPr lang="en-US" dirty="0" smtClean="0"/>
              <a:t> Studies</a:t>
            </a:r>
          </a:p>
          <a:p>
            <a:r>
              <a:rPr lang="en-US" dirty="0" smtClean="0"/>
              <a:t>Excellence in Higher Education</a:t>
            </a:r>
          </a:p>
          <a:p>
            <a:r>
              <a:rPr lang="en-US" dirty="0" smtClean="0"/>
              <a:t>International Journal of </a:t>
            </a:r>
            <a:r>
              <a:rPr lang="en-US" dirty="0" err="1" smtClean="0"/>
              <a:t>Telerehabilitation</a:t>
            </a:r>
            <a:endParaRPr lang="en-US" dirty="0" smtClean="0"/>
          </a:p>
          <a:p>
            <a:r>
              <a:rPr lang="en-US" dirty="0" smtClean="0"/>
              <a:t>Journal of French and Francophone Philosophy</a:t>
            </a:r>
          </a:p>
          <a:p>
            <a:r>
              <a:rPr lang="en-US" dirty="0" err="1" smtClean="0"/>
              <a:t>Revista</a:t>
            </a:r>
            <a:r>
              <a:rPr lang="en-US" dirty="0" smtClean="0"/>
              <a:t> </a:t>
            </a:r>
            <a:r>
              <a:rPr lang="en-US" dirty="0" err="1" smtClean="0"/>
              <a:t>Iberoamericana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Journals in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fontScale="62500" lnSpcReduction="20000"/>
          </a:bodyPr>
          <a:lstStyle/>
          <a:p>
            <a:r>
              <a:rPr lang="en-US" sz="3800" dirty="0" err="1" smtClean="0"/>
              <a:t>Biblios</a:t>
            </a:r>
            <a:r>
              <a:rPr lang="en-US" sz="3800" dirty="0" smtClean="0"/>
              <a:t>: </a:t>
            </a:r>
            <a:r>
              <a:rPr lang="en-US" sz="3800" dirty="0" err="1" smtClean="0"/>
              <a:t>Revista</a:t>
            </a:r>
            <a:r>
              <a:rPr lang="en-US" sz="3800" dirty="0" smtClean="0"/>
              <a:t> de </a:t>
            </a:r>
            <a:r>
              <a:rPr lang="en-US" sz="3800" dirty="0" err="1" smtClean="0"/>
              <a:t>Bibliotecología</a:t>
            </a:r>
            <a:r>
              <a:rPr lang="en-US" sz="3800" dirty="0" smtClean="0"/>
              <a:t> y </a:t>
            </a:r>
            <a:r>
              <a:rPr lang="en-US" sz="3800" dirty="0" err="1" smtClean="0"/>
              <a:t>Ciencias</a:t>
            </a:r>
            <a:r>
              <a:rPr lang="en-US" sz="3800" dirty="0" smtClean="0"/>
              <a:t> de la </a:t>
            </a:r>
            <a:r>
              <a:rPr lang="en-US" sz="3800" dirty="0" err="1" smtClean="0"/>
              <a:t>Información</a:t>
            </a:r>
            <a:endParaRPr lang="en-US" sz="3800" dirty="0" smtClean="0"/>
          </a:p>
          <a:p>
            <a:r>
              <a:rPr lang="en-US" sz="3800" dirty="0" smtClean="0"/>
              <a:t>Health, Culture and Society</a:t>
            </a:r>
          </a:p>
          <a:p>
            <a:r>
              <a:rPr lang="en-US" sz="3800" dirty="0" smtClean="0"/>
              <a:t>Institute of Integrative </a:t>
            </a:r>
            <a:r>
              <a:rPr lang="en-US" sz="3800" dirty="0" err="1" smtClean="0"/>
              <a:t>Omics</a:t>
            </a:r>
            <a:r>
              <a:rPr lang="en-US" sz="3800" dirty="0" smtClean="0"/>
              <a:t> and Applied Biotechnology Letters </a:t>
            </a:r>
          </a:p>
          <a:p>
            <a:r>
              <a:rPr lang="en-US" sz="3800" dirty="0" smtClean="0"/>
              <a:t>Journal of Law and Commerce</a:t>
            </a:r>
          </a:p>
          <a:p>
            <a:r>
              <a:rPr lang="en-US" sz="3800" dirty="0" smtClean="0"/>
              <a:t>Journal of Technology, Law, and Policy</a:t>
            </a:r>
          </a:p>
          <a:p>
            <a:r>
              <a:rPr lang="en-US" sz="3800" dirty="0" smtClean="0"/>
              <a:t>Motivational Interviewing: Training, Research, Implementation Practice</a:t>
            </a:r>
          </a:p>
          <a:p>
            <a:r>
              <a:rPr lang="en-US" sz="3800" dirty="0" smtClean="0"/>
              <a:t>Pitt Political Review</a:t>
            </a:r>
          </a:p>
          <a:p>
            <a:r>
              <a:rPr lang="en-US" sz="3800" dirty="0" smtClean="0"/>
              <a:t>Pittsburgh Journal of Environmental and Public Health Law</a:t>
            </a:r>
          </a:p>
          <a:p>
            <a:r>
              <a:rPr lang="en-US" sz="3800" dirty="0" smtClean="0"/>
              <a:t>Pittsburgh Tax Review</a:t>
            </a:r>
          </a:p>
          <a:p>
            <a:r>
              <a:rPr lang="en-US" sz="3800" dirty="0" smtClean="0"/>
              <a:t>Timely Interventions: A Translational Journal of Public Policy Debate</a:t>
            </a:r>
          </a:p>
          <a:p>
            <a:r>
              <a:rPr lang="en-US" sz="3800" dirty="0" smtClean="0"/>
              <a:t>University of Pittsburgh Law Review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Journal Systems (OJS)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500" dirty="0" smtClean="0"/>
              <a:t>Manuscript management and publication system developed by the Public Knowledge Project (PKP) to expand and improve access to research</a:t>
            </a:r>
          </a:p>
          <a:p>
            <a:r>
              <a:rPr lang="en-US" sz="2500" dirty="0" smtClean="0"/>
              <a:t>PKP was founded by John </a:t>
            </a:r>
            <a:r>
              <a:rPr lang="en-US" sz="2500" dirty="0" err="1" smtClean="0"/>
              <a:t>Willinksy</a:t>
            </a:r>
            <a:r>
              <a:rPr lang="en-US" sz="2500" dirty="0" smtClean="0"/>
              <a:t> in the Faculty of Education at the University of British Columbia in 1998</a:t>
            </a:r>
          </a:p>
          <a:p>
            <a:r>
              <a:rPr lang="en-US" sz="2500" dirty="0" smtClean="0"/>
              <a:t>Offered freely to the world</a:t>
            </a:r>
          </a:p>
          <a:p>
            <a:r>
              <a:rPr lang="en-US" sz="2500" dirty="0" smtClean="0"/>
              <a:t>Supported by a large user community moderated by PKP staff</a:t>
            </a:r>
          </a:p>
          <a:p>
            <a:r>
              <a:rPr lang="en-US" sz="2500" dirty="0" smtClean="0"/>
              <a:t>As of April 2011, there are over 9,000 installations around the world</a:t>
            </a:r>
          </a:p>
          <a:p>
            <a:r>
              <a:rPr lang="en-US" sz="2500" dirty="0" smtClean="0"/>
              <a:t>Can accommodate open access, delayed open access, and subscription material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OJS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/>
              <a:t>OJS Features</a:t>
            </a:r>
            <a:endParaRPr lang="en-US" dirty="0" smtClean="0"/>
          </a:p>
          <a:p>
            <a:r>
              <a:rPr lang="en-US" dirty="0" smtClean="0"/>
              <a:t>OJS is installed locally and locally controlled</a:t>
            </a:r>
          </a:p>
          <a:p>
            <a:r>
              <a:rPr lang="en-US" dirty="0" smtClean="0"/>
              <a:t>Editors configure requirements, sections, review process, etc.</a:t>
            </a:r>
          </a:p>
          <a:p>
            <a:r>
              <a:rPr lang="en-US" dirty="0" smtClean="0"/>
              <a:t>Subscription module with delayed open access options</a:t>
            </a:r>
          </a:p>
          <a:p>
            <a:r>
              <a:rPr lang="en-US" dirty="0" smtClean="0"/>
              <a:t>Comprehensive indexing of content part of global system</a:t>
            </a:r>
          </a:p>
          <a:p>
            <a:r>
              <a:rPr lang="en-US" dirty="0" smtClean="0"/>
              <a:t>Reading Tools for content, based on field and editors' choice</a:t>
            </a:r>
          </a:p>
          <a:p>
            <a:r>
              <a:rPr lang="en-US" dirty="0" smtClean="0"/>
              <a:t>Email notification and commenting ability for readers</a:t>
            </a:r>
          </a:p>
          <a:p>
            <a:r>
              <a:rPr lang="en-US" dirty="0" smtClean="0"/>
              <a:t>Complete context-sensitive online Help support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OJS continued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8229600" cy="6019800"/>
          </a:xfrm>
        </p:spPr>
        <p:txBody>
          <a:bodyPr>
            <a:noAutofit/>
          </a:bodyPr>
          <a:lstStyle/>
          <a:p>
            <a:r>
              <a:rPr lang="en-US" sz="2700" dirty="0" smtClean="0"/>
              <a:t>Online submission and management of all content</a:t>
            </a:r>
          </a:p>
          <a:p>
            <a:r>
              <a:rPr lang="en-US" sz="2700" dirty="0" smtClean="0"/>
              <a:t>Blind, double-blind, or open peer-review processes </a:t>
            </a:r>
          </a:p>
          <a:p>
            <a:r>
              <a:rPr lang="en-US" sz="2700" dirty="0" smtClean="0"/>
              <a:t>Online management of copyediting, layout, and proofreading </a:t>
            </a:r>
          </a:p>
          <a:p>
            <a:r>
              <a:rPr lang="en-US" sz="2700" dirty="0" smtClean="0"/>
              <a:t>Delegation of editorial responsibilities according to journal sections </a:t>
            </a:r>
          </a:p>
          <a:p>
            <a:r>
              <a:rPr lang="en-US" sz="2700" dirty="0" smtClean="0"/>
              <a:t>Management of publication schedule and ongoing journal archiving </a:t>
            </a:r>
          </a:p>
          <a:p>
            <a:r>
              <a:rPr lang="en-US" sz="2700" dirty="0" smtClean="0"/>
              <a:t>Customizable presentation features multilingual interface supporting 10 languages </a:t>
            </a:r>
          </a:p>
          <a:p>
            <a:r>
              <a:rPr lang="en-US" sz="2700" dirty="0" smtClean="0"/>
              <a:t>Support for a variety of reader tools, such as RSS feeds and share buttons</a:t>
            </a:r>
          </a:p>
          <a:p>
            <a:r>
              <a:rPr lang="en-US" sz="2700" dirty="0" smtClean="0"/>
              <a:t>Journal statistics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Subject-Based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Aphasiology</a:t>
            </a:r>
            <a:r>
              <a:rPr lang="en-US" dirty="0" smtClean="0"/>
              <a:t> Archive</a:t>
            </a:r>
          </a:p>
          <a:p>
            <a:r>
              <a:rPr lang="en-US" dirty="0" smtClean="0"/>
              <a:t> Archive of European Integration</a:t>
            </a:r>
          </a:p>
          <a:p>
            <a:r>
              <a:rPr lang="en-US" dirty="0" smtClean="0"/>
              <a:t>D-Scholarship</a:t>
            </a:r>
          </a:p>
          <a:p>
            <a:r>
              <a:rPr lang="en-US" dirty="0" smtClean="0"/>
              <a:t>Electronic Theses and Dissertations</a:t>
            </a:r>
          </a:p>
          <a:p>
            <a:r>
              <a:rPr lang="en-US" dirty="0" smtClean="0"/>
              <a:t>Industry Studies Working Papers</a:t>
            </a:r>
          </a:p>
          <a:p>
            <a:r>
              <a:rPr lang="en-US" dirty="0" smtClean="0"/>
              <a:t>Minority Health and Health </a:t>
            </a:r>
            <a:r>
              <a:rPr lang="en-US" dirty="0" err="1" smtClean="0"/>
              <a:t>EquityArchive</a:t>
            </a:r>
            <a:endParaRPr lang="en-US" dirty="0" smtClean="0"/>
          </a:p>
          <a:p>
            <a:r>
              <a:rPr lang="en-US" dirty="0" err="1" smtClean="0"/>
              <a:t>PhilSci</a:t>
            </a:r>
            <a:r>
              <a:rPr lang="en-US" dirty="0" smtClean="0"/>
              <a:t>-Archive		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EPrints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dirty="0" smtClean="0"/>
              <a:t>A generic repository-building software with the flexibility for high-level customization developed by the University of Southampton, UK for building digital repositories.</a:t>
            </a:r>
          </a:p>
          <a:p>
            <a:r>
              <a:rPr lang="en-US" sz="2500" dirty="0" smtClean="0"/>
              <a:t>Offered freely to the world</a:t>
            </a:r>
          </a:p>
          <a:p>
            <a:r>
              <a:rPr lang="en-US" sz="2500" dirty="0" smtClean="0"/>
              <a:t>Supported by a limited user community moderated by </a:t>
            </a:r>
            <a:r>
              <a:rPr lang="en-US" sz="2500" dirty="0" err="1" smtClean="0"/>
              <a:t>EPrints</a:t>
            </a:r>
            <a:r>
              <a:rPr lang="en-US" sz="2500" dirty="0" smtClean="0"/>
              <a:t> staff</a:t>
            </a:r>
          </a:p>
          <a:p>
            <a:r>
              <a:rPr lang="en-US" sz="2500" dirty="0" smtClean="0"/>
              <a:t>Approximately 269 known repositories throughout the world</a:t>
            </a:r>
          </a:p>
          <a:p>
            <a:r>
              <a:rPr lang="en-US" sz="2500" dirty="0" smtClean="0"/>
              <a:t>Can support open access and restricted content</a:t>
            </a:r>
          </a:p>
          <a:p>
            <a:endParaRPr lang="en-US" sz="25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/>
          <a:lstStyle/>
          <a:p>
            <a:r>
              <a:rPr lang="en-US" dirty="0" err="1" smtClean="0"/>
              <a:t>Eprints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5334000"/>
          </a:xfrm>
        </p:spPr>
        <p:txBody>
          <a:bodyPr>
            <a:normAutofit fontScale="32500" lnSpcReduction="20000"/>
          </a:bodyPr>
          <a:lstStyle/>
          <a:p>
            <a:pPr lvl="0"/>
            <a:r>
              <a:rPr lang="en-US" sz="8600" dirty="0" smtClean="0"/>
              <a:t>Author self-archiving: Authors contribute work directly to the archive</a:t>
            </a:r>
          </a:p>
          <a:p>
            <a:pPr lvl="0"/>
            <a:r>
              <a:rPr lang="en-US" sz="8600" dirty="0" smtClean="0"/>
              <a:t>Reliable scholarly content: Archive administrators maintain control over repository’s contents</a:t>
            </a:r>
          </a:p>
          <a:p>
            <a:pPr lvl="0"/>
            <a:r>
              <a:rPr lang="en-US" sz="8600" dirty="0" smtClean="0"/>
              <a:t>Enhanced visibility: Content is searchable through Google Scholar, other internet browsers, and Open Access directories</a:t>
            </a:r>
          </a:p>
          <a:p>
            <a:pPr lvl="0"/>
            <a:r>
              <a:rPr lang="en-US" sz="8600" dirty="0" smtClean="0"/>
              <a:t>Improved </a:t>
            </a:r>
            <a:r>
              <a:rPr lang="en-US" sz="8600" dirty="0" err="1" smtClean="0"/>
              <a:t>searchability</a:t>
            </a:r>
            <a:r>
              <a:rPr lang="en-US" sz="8600" dirty="0" smtClean="0"/>
              <a:t> and navigation: Advanced browsing options and full-text searching of every word in all documents</a:t>
            </a:r>
          </a:p>
          <a:p>
            <a:pPr lvl="0"/>
            <a:r>
              <a:rPr lang="en-US" sz="8600" dirty="0" smtClean="0"/>
              <a:t>Rapid dissemination of new knowledge: Sharing through social networking tools, RSS feeds, and email alerts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EPrints</a:t>
            </a:r>
            <a:r>
              <a:rPr lang="en-US" sz="3600" dirty="0" smtClean="0"/>
              <a:t> continued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000" dirty="0" smtClean="0"/>
              <a:t>Permanent storage and preservation: A secure, stable repository for research and information, maintained in perpetuity</a:t>
            </a:r>
          </a:p>
          <a:p>
            <a:pPr lvl="0"/>
            <a:r>
              <a:rPr lang="en-US" sz="3000" dirty="0" smtClean="0"/>
              <a:t>Open access:  Authors may retain copyright through Creative Commons licensing</a:t>
            </a:r>
          </a:p>
          <a:p>
            <a:pPr lvl="0"/>
            <a:r>
              <a:rPr lang="en-US" sz="3000" dirty="0" smtClean="0"/>
              <a:t>The life cycle of scholarship: Deposit multiple versions of a document, from early manuscripts to the final referred version of a published article</a:t>
            </a:r>
          </a:p>
          <a:p>
            <a:pPr lvl="0"/>
            <a:r>
              <a:rPr lang="en-US" sz="3000" dirty="0" smtClean="0"/>
              <a:t>Know your scholarship’s impact: Usage data for archive content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Research Library (DRL)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Through a partnership between the ULS and the University of Pittsburgh Press, the DRL publishes online over 745 books published by the Press</a:t>
            </a:r>
          </a:p>
          <a:p>
            <a:r>
              <a:rPr lang="en-US" dirty="0" smtClean="0"/>
              <a:t>The Press negotiated separate licenses with each author to publish these books online via Open </a:t>
            </a:r>
            <a:r>
              <a:rPr lang="en-US" dirty="0" err="1" smtClean="0"/>
              <a:t>Acess</a:t>
            </a:r>
            <a:endParaRPr lang="en-US" dirty="0" smtClean="0"/>
          </a:p>
          <a:p>
            <a:r>
              <a:rPr lang="en-US" dirty="0" smtClean="0"/>
              <a:t>The DRL both digitizes these books and publishes them online using Digital Library </a:t>
            </a:r>
            <a:r>
              <a:rPr lang="en-US" dirty="0" err="1" smtClean="0"/>
              <a:t>eXtentsion</a:t>
            </a:r>
            <a:r>
              <a:rPr lang="en-US" dirty="0" smtClean="0"/>
              <a:t> Service</a:t>
            </a:r>
          </a:p>
          <a:p>
            <a:r>
              <a:rPr lang="en-US" dirty="0" smtClean="0"/>
              <a:t>These books soon will be moving to Fedora Commons and </a:t>
            </a:r>
            <a:r>
              <a:rPr lang="en-US" dirty="0" err="1" smtClean="0"/>
              <a:t>Islandora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Digital Collections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Chartres: Cathedral of Notre-Dame with Dr. Alison Stones (History of Art and Architecture).</a:t>
            </a:r>
          </a:p>
          <a:p>
            <a:r>
              <a:rPr lang="en-US" dirty="0" smtClean="0"/>
              <a:t>Free at Last? Slavery in Pittsburgh in the 18th and 19th Centuries, a partnership with Pitt’s Office of Public Affairs and the Heinz History Center</a:t>
            </a:r>
          </a:p>
          <a:p>
            <a:r>
              <a:rPr lang="en-US" dirty="0" smtClean="0"/>
              <a:t> Historic Pittsburgh Image Collections drawn from seven libraries and archives in Pittsburgh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ULS D-Scribe Digital Publishing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971800"/>
            <a:ext cx="8229600" cy="1676400"/>
          </a:xfrm>
        </p:spPr>
        <p:txBody>
          <a:bodyPr/>
          <a:lstStyle/>
          <a:p>
            <a:pPr algn="ctr"/>
            <a:r>
              <a:rPr lang="en-US" dirty="0" smtClean="0">
                <a:hlinkClick r:id="rId2"/>
              </a:rPr>
              <a:t>http://www.library.pitt.edu/dscribe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914</Words>
  <Application>Microsoft Office PowerPoint</Application>
  <PresentationFormat>On-screen Show (4:3)</PresentationFormat>
  <Paragraphs>113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 University Library System, University of Pittsburgh</vt:lpstr>
      <vt:lpstr>Our Digital Initiatives</vt:lpstr>
      <vt:lpstr>D-Scribe Digital Publishing</vt:lpstr>
      <vt:lpstr>ULS E-Journal Publishing</vt:lpstr>
      <vt:lpstr>Publishing Services We Provide</vt:lpstr>
      <vt:lpstr>Journals in Production</vt:lpstr>
      <vt:lpstr>Journals in Development</vt:lpstr>
      <vt:lpstr>Open Journal Systems (OJS)</vt:lpstr>
      <vt:lpstr>OJS</vt:lpstr>
      <vt:lpstr>OJS continued</vt:lpstr>
      <vt:lpstr>Subject-Based Repositories</vt:lpstr>
      <vt:lpstr>EPrints</vt:lpstr>
      <vt:lpstr>Eprints</vt:lpstr>
      <vt:lpstr>EPrints continued</vt:lpstr>
      <vt:lpstr>Digital Research Library (DRL)</vt:lpstr>
      <vt:lpstr>Additional Digital Collections</vt:lpstr>
      <vt:lpstr>ULS D-Scribe Digital Publishing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2011-09-01T13:55:26Z</dcterms:created>
  <dcterms:modified xsi:type="dcterms:W3CDTF">2011-09-01T13:55:37Z</dcterms:modified>
</cp:coreProperties>
</file>