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AAAA7-99F7-43BF-9F4C-7BDFB99FEB7D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111F9-AE26-4B44-B0FB-9D5E0033B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7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2C023-AAB5-4FE2-87D3-22B23A3660CD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E132-4833-4DD7-91D5-175F315AF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956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2C023-AAB5-4FE2-87D3-22B23A3660CD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CE132-4833-4DD7-91D5-175F315AF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93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google.com/imgres?imgurl=http://www.river-phoenix.org/digital/indiana-jones-adventures/1-cover-front.jpg&amp;imgrefurl=http://www.river-phoenix.org/digital/&amp;h=266&amp;w=188&amp;sz=18&amp;tbnid=HdE4W8lR47kJ:&amp;tbnh=108&amp;tbnw=76&amp;start=74&amp;prev=/images?q%3D%22Indiana%2BJones%22%26start%3D60%26hl%3Den%26lr%3D%26sa%3DN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>
                <a:solidFill>
                  <a:srgbClr val="0070C0"/>
                </a:solidFill>
                <a:latin typeface="Century Gothic" panose="020B0502020202020204" pitchFamily="34" charset="0"/>
              </a:rPr>
              <a:t>Your “Principal” Partnership: </a:t>
            </a:r>
            <a:r>
              <a:rPr lang="en-US" sz="3600" b="1">
                <a:solidFill>
                  <a:srgbClr val="0070C0"/>
                </a:solidFill>
                <a:latin typeface="Century Gothic" panose="020B0502020202020204" pitchFamily="34" charset="0"/>
              </a:rPr>
              <a:t>Communicating Library Program Success</a:t>
            </a:r>
            <a:endParaRPr lang="en-US" sz="36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23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rgbClr val="0070C0"/>
                </a:solidFill>
              </a:rPr>
              <a:t>How can you be “</a:t>
            </a:r>
            <a:r>
              <a:rPr lang="en-US" sz="3600" b="1">
                <a:solidFill>
                  <a:srgbClr val="C00000"/>
                </a:solidFill>
              </a:rPr>
              <a:t>people smart</a:t>
            </a:r>
            <a:r>
              <a:rPr lang="en-US" sz="3600" b="1">
                <a:solidFill>
                  <a:srgbClr val="0070C0"/>
                </a:solidFill>
              </a:rPr>
              <a:t>”?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12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70C0"/>
                </a:solidFill>
              </a:rPr>
              <a:t>How does your principal like to communicate?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rgbClr val="0070C0"/>
                </a:solidFill>
              </a:rPr>
              <a:t>Being “People Smart,” what do you need to consider?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0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>
                <a:solidFill>
                  <a:srgbClr val="0070C0"/>
                </a:solidFill>
              </a:rPr>
              <a:t>Generalized Generational Work Characteristics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2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>
                <a:solidFill>
                  <a:srgbClr val="0070C0"/>
                </a:solidFill>
              </a:rPr>
              <a:t>How can you communicate with your  principal regularly?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05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70C0"/>
                </a:solidFill>
              </a:rPr>
              <a:t>Focus on </a:t>
            </a:r>
            <a:r>
              <a:rPr lang="en-US" b="1">
                <a:solidFill>
                  <a:srgbClr val="C00000"/>
                </a:solidFill>
              </a:rPr>
              <a:t>student needs </a:t>
            </a:r>
            <a:r>
              <a:rPr lang="en-US" b="1">
                <a:solidFill>
                  <a:srgbClr val="0070C0"/>
                </a:solidFill>
              </a:rPr>
              <a:t>not on your needs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74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70C0"/>
                </a:solidFill>
              </a:rPr>
              <a:t>How can you balance your </a:t>
            </a:r>
            <a:r>
              <a:rPr lang="en-US" b="1">
                <a:solidFill>
                  <a:srgbClr val="C00000"/>
                </a:solidFill>
              </a:rPr>
              <a:t>tone</a:t>
            </a:r>
            <a:r>
              <a:rPr lang="en-US" b="1">
                <a:solidFill>
                  <a:srgbClr val="0070C0"/>
                </a:solidFill>
              </a:rPr>
              <a:t>?  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26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C00000"/>
                </a:solidFill>
              </a:rPr>
              <a:t>Trust</a:t>
            </a:r>
            <a:r>
              <a:rPr lang="en-US" b="1">
                <a:solidFill>
                  <a:srgbClr val="0070C0"/>
                </a:solidFill>
              </a:rPr>
              <a:t>--how can you build it with your principal?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98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rgbClr val="0070C0"/>
                </a:solidFill>
              </a:rPr>
              <a:t>How can you </a:t>
            </a:r>
            <a:r>
              <a:rPr lang="en-US" b="1">
                <a:solidFill>
                  <a:srgbClr val="C00000"/>
                </a:solidFill>
              </a:rPr>
              <a:t>brand</a:t>
            </a:r>
            <a:r>
              <a:rPr lang="en-US" sz="4000" b="1">
                <a:solidFill>
                  <a:srgbClr val="0070C0"/>
                </a:solidFill>
              </a:rPr>
              <a:t> your communications?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26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b="1">
                <a:solidFill>
                  <a:schemeClr val="accent1">
                    <a:lumMod val="75000"/>
                  </a:schemeClr>
                </a:solidFill>
              </a:rPr>
              <a:t>How can you gather and curate </a:t>
            </a:r>
            <a:r>
              <a:rPr lang="en-US" sz="3800" b="1">
                <a:solidFill>
                  <a:srgbClr val="C00000"/>
                </a:solidFill>
              </a:rPr>
              <a:t>evidence</a:t>
            </a:r>
            <a:r>
              <a:rPr lang="en-US" sz="3800" b="1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en-US" sz="3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03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99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>
                <a:solidFill>
                  <a:srgbClr val="0070C0"/>
                </a:solidFill>
              </a:rPr>
              <a:t>How can your written communication be more effective?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22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70C0"/>
                </a:solidFill>
              </a:rPr>
              <a:t>How does your communication “</a:t>
            </a:r>
            <a:r>
              <a:rPr lang="en-US" b="1">
                <a:solidFill>
                  <a:srgbClr val="C00000"/>
                </a:solidFill>
              </a:rPr>
              <a:t>read</a:t>
            </a:r>
            <a:r>
              <a:rPr lang="en-US" b="1">
                <a:solidFill>
                  <a:srgbClr val="0070C0"/>
                </a:solidFill>
              </a:rPr>
              <a:t>”?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9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rgbClr val="0070C0"/>
                </a:solidFill>
              </a:rPr>
              <a:t>How can you capture your principal’s </a:t>
            </a:r>
            <a:r>
              <a:rPr lang="en-US" sz="3600" b="1">
                <a:solidFill>
                  <a:srgbClr val="C00000"/>
                </a:solidFill>
              </a:rPr>
              <a:t>attention</a:t>
            </a:r>
            <a:r>
              <a:rPr lang="en-US" sz="3600" b="1">
                <a:solidFill>
                  <a:srgbClr val="0070C0"/>
                </a:solidFill>
              </a:rPr>
              <a:t> with your monthly and annual reports?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01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70C0"/>
                </a:solidFill>
              </a:rPr>
              <a:t>What about the </a:t>
            </a:r>
            <a:r>
              <a:rPr lang="en-US" b="1">
                <a:solidFill>
                  <a:srgbClr val="C00000"/>
                </a:solidFill>
              </a:rPr>
              <a:t>content</a:t>
            </a:r>
            <a:r>
              <a:rPr lang="en-US" b="1">
                <a:solidFill>
                  <a:srgbClr val="0070C0"/>
                </a:solidFill>
              </a:rPr>
              <a:t> of reports?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50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70C0"/>
                </a:solidFill>
              </a:rPr>
              <a:t>What about your </a:t>
            </a:r>
            <a:r>
              <a:rPr lang="en-US" b="1">
                <a:solidFill>
                  <a:srgbClr val="C00000"/>
                </a:solidFill>
              </a:rPr>
              <a:t>structure &amp; format?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4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b="1">
                <a:solidFill>
                  <a:srgbClr val="0070C0"/>
                </a:solidFill>
              </a:rPr>
              <a:t>How can you use your </a:t>
            </a:r>
            <a:r>
              <a:rPr lang="en-US" sz="3800" b="1">
                <a:solidFill>
                  <a:srgbClr val="C00000"/>
                </a:solidFill>
              </a:rPr>
              <a:t>Annual Report </a:t>
            </a:r>
            <a:r>
              <a:rPr lang="en-US" sz="3800" b="1">
                <a:solidFill>
                  <a:srgbClr val="0070C0"/>
                </a:solidFill>
              </a:rPr>
              <a:t>effectively?</a:t>
            </a:r>
            <a:endParaRPr lang="en-US" sz="38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71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rgbClr val="C00000"/>
                </a:solidFill>
              </a:rPr>
              <a:t>Key Concepts </a:t>
            </a:r>
            <a:r>
              <a:rPr lang="en-US" b="1">
                <a:solidFill>
                  <a:srgbClr val="0070C0"/>
                </a:solidFill>
              </a:rPr>
              <a:t>in Communicating </a:t>
            </a:r>
            <a:br>
              <a:rPr lang="en-US" b="1">
                <a:solidFill>
                  <a:srgbClr val="0070C0"/>
                </a:solidFill>
              </a:rPr>
            </a:br>
            <a:r>
              <a:rPr lang="en-US" b="1">
                <a:solidFill>
                  <a:srgbClr val="0070C0"/>
                </a:solidFill>
              </a:rPr>
              <a:t>with your Principal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51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>
                <a:solidFill>
                  <a:srgbClr val="006600"/>
                </a:solidFill>
              </a:rPr>
            </a:br>
            <a:r>
              <a:rPr lang="en-US" sz="4600" b="1">
                <a:solidFill>
                  <a:srgbClr val="0070C0"/>
                </a:solidFill>
              </a:rPr>
              <a:t>How can you document your job performance via your </a:t>
            </a:r>
            <a:r>
              <a:rPr lang="en-US" sz="4600" b="1">
                <a:solidFill>
                  <a:srgbClr val="C00000"/>
                </a:solidFill>
              </a:rPr>
              <a:t>ePortfolio</a:t>
            </a:r>
            <a:r>
              <a:rPr lang="en-US" sz="4600" b="1">
                <a:solidFill>
                  <a:srgbClr val="0070C0"/>
                </a:solidFill>
              </a:rPr>
              <a:t>?</a:t>
            </a:r>
            <a:br>
              <a:rPr lang="en-US" sz="4600" b="1">
                <a:solidFill>
                  <a:srgbClr val="0070C0"/>
                </a:solidFill>
              </a:rPr>
            </a:br>
            <a:endParaRPr lang="en-US" sz="46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4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rgbClr val="C00000"/>
                </a:solidFill>
              </a:rPr>
              <a:t>Danielson Framework for Teaching Model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2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accent5">
                    <a:lumMod val="75000"/>
                  </a:schemeClr>
                </a:solidFill>
              </a:rPr>
              <a:t>Collecting Base-Line Data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0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7077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45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rgbClr val="C00000"/>
                </a:solidFill>
              </a:rPr>
              <a:t>Examples of Data </a:t>
            </a:r>
            <a:br>
              <a:rPr lang="en-US" b="1">
                <a:solidFill>
                  <a:srgbClr val="C00000"/>
                </a:solidFill>
              </a:rPr>
            </a:br>
            <a:r>
              <a:rPr lang="en-US" b="1">
                <a:solidFill>
                  <a:srgbClr val="C00000"/>
                </a:solidFill>
              </a:rPr>
              <a:t>that Can Be Used as Evidence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accent5">
                    <a:lumMod val="75000"/>
                  </a:schemeClr>
                </a:solidFill>
              </a:rPr>
              <a:t>The Evidence You Select to Present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8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>
                <a:solidFill>
                  <a:srgbClr val="006600"/>
                </a:solidFill>
              </a:rPr>
            </a:br>
            <a:br>
              <a:rPr lang="en-US">
                <a:solidFill>
                  <a:srgbClr val="006600"/>
                </a:solidFill>
              </a:rPr>
            </a:br>
            <a:r>
              <a:rPr lang="en-US" b="1">
                <a:solidFill>
                  <a:schemeClr val="accent5">
                    <a:lumMod val="75000"/>
                  </a:schemeClr>
                </a:solidFill>
              </a:rPr>
              <a:t>Help Your Principal through the Evaluation Process</a:t>
            </a:r>
            <a:br>
              <a:rPr lang="en-US" b="1">
                <a:solidFill>
                  <a:schemeClr val="accent5">
                    <a:lumMod val="75000"/>
                  </a:schemeClr>
                </a:solidFill>
              </a:rPr>
            </a:br>
            <a:br>
              <a:rPr lang="en-US" b="1">
                <a:solidFill>
                  <a:schemeClr val="accent5">
                    <a:lumMod val="75000"/>
                  </a:schemeClr>
                </a:solidFill>
              </a:rPr>
            </a:b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6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chemeClr val="accent5">
                    <a:lumMod val="75000"/>
                  </a:schemeClr>
                </a:solidFill>
              </a:rPr>
              <a:t>As District Librarians, Speak as One </a:t>
            </a:r>
            <a:endParaRPr 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97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sz="3600" b="1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4000" b="1">
                <a:solidFill>
                  <a:schemeClr val="accent5">
                    <a:lumMod val="75000"/>
                  </a:schemeClr>
                </a:solidFill>
              </a:rPr>
              <a:t>Share with Your Administrator</a:t>
            </a:r>
            <a:br>
              <a:rPr lang="en-US" sz="3600"/>
            </a:br>
            <a:endParaRPr lang="en-US" sz="2400" i="1" dirty="0">
              <a:solidFill>
                <a:srgbClr val="0066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600" b="1">
                <a:solidFill>
                  <a:srgbClr val="0070C0"/>
                </a:solidFill>
              </a:rPr>
              <a:t>Through ongoing and focused communications, a strong partnership between a principal and school librarian enhances school culture and increases student learning!</a:t>
            </a:r>
            <a:endParaRPr lang="en-US" altLang="en-US" sz="36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9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accent5">
                    <a:lumMod val="75000"/>
                  </a:schemeClr>
                </a:solidFill>
              </a:rPr>
              <a:t>Our Contact Info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7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55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274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70C0"/>
                </a:solidFill>
                <a:cs typeface="Arial" pitchFamily="34" charset="0"/>
              </a:rPr>
              <a:t>Job Performance of the Principal and Librarian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5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58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rgbClr val="C00000"/>
                </a:solidFill>
              </a:rPr>
              <a:t>Communication</a:t>
            </a:r>
            <a:r>
              <a:rPr lang="en-US" sz="3600" b="1">
                <a:solidFill>
                  <a:srgbClr val="0070C0"/>
                </a:solidFill>
              </a:rPr>
              <a:t> with your principal is the key! Why?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How well do you know your principal?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80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225</Words>
  <Application>Microsoft Office PowerPoint</Application>
  <PresentationFormat>Widescreen</PresentationFormat>
  <Paragraphs>32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Century Gothic</vt:lpstr>
      <vt:lpstr>Office Theme</vt:lpstr>
      <vt:lpstr>Your “Principal” Partnership: Communicating Library Program Success</vt:lpstr>
      <vt:lpstr>PowerPoint Presentation</vt:lpstr>
      <vt:lpstr> </vt:lpstr>
      <vt:lpstr>PowerPoint Presentation</vt:lpstr>
      <vt:lpstr>PowerPoint Presentation</vt:lpstr>
      <vt:lpstr>Job Performance of the Principal and Librarian</vt:lpstr>
      <vt:lpstr>PowerPoint Presentation</vt:lpstr>
      <vt:lpstr>Communication with your principal is the key! Why?</vt:lpstr>
      <vt:lpstr>How well do you know your principal?</vt:lpstr>
      <vt:lpstr>How can you be “people smart”?</vt:lpstr>
      <vt:lpstr>How does your principal like to communicate?</vt:lpstr>
      <vt:lpstr>Being “People Smart,” what do you need to consider?</vt:lpstr>
      <vt:lpstr>Generalized Generational Work Characteristics</vt:lpstr>
      <vt:lpstr>How can you communicate with your  principal regularly?</vt:lpstr>
      <vt:lpstr>Focus on student needs not on your needs</vt:lpstr>
      <vt:lpstr>How can you balance your tone?  </vt:lpstr>
      <vt:lpstr>Trust--how can you build it with your principal?</vt:lpstr>
      <vt:lpstr>How can you brand your communications?</vt:lpstr>
      <vt:lpstr>How can you gather and curate evidence?</vt:lpstr>
      <vt:lpstr>How can your written communication be more effective?</vt:lpstr>
      <vt:lpstr>How does your communication “read”?</vt:lpstr>
      <vt:lpstr>How can you capture your principal’s attention with your monthly and annual reports?</vt:lpstr>
      <vt:lpstr>What about the content of reports?</vt:lpstr>
      <vt:lpstr>What about your structure &amp; format?</vt:lpstr>
      <vt:lpstr>How can you use your Annual Report effectively?</vt:lpstr>
      <vt:lpstr>Key Concepts in Communicating  with your Principal</vt:lpstr>
      <vt:lpstr> How can you document your job performance via your ePortfolio? </vt:lpstr>
      <vt:lpstr>Danielson Framework for Teaching Model</vt:lpstr>
      <vt:lpstr>Collecting Base-Line Data</vt:lpstr>
      <vt:lpstr>PowerPoint Presentation</vt:lpstr>
      <vt:lpstr>Examples of Data  that Can Be Used as Evidence</vt:lpstr>
      <vt:lpstr>The Evidence You Select to Present</vt:lpstr>
      <vt:lpstr>  Help Your Principal through the Evaluation Process  </vt:lpstr>
      <vt:lpstr>As District Librarians, Speak as One </vt:lpstr>
      <vt:lpstr> Share with Your Administrator </vt:lpstr>
      <vt:lpstr>Through ongoing and focused communications, a strong partnership between a principal and school librarian enhances school culture and increases student learning!</vt:lpstr>
      <vt:lpstr>Our Contact Info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“Principal” Partnership: Communicating Library Program Success</dc:title>
  <dc:creator>Deb Kachel</dc:creator>
  <cp:lastModifiedBy>Biagini, Mary Kathryn</cp:lastModifiedBy>
  <cp:revision>1</cp:revision>
  <cp:lastPrinted>2016-09-28T20:40:42Z</cp:lastPrinted>
  <dcterms:created xsi:type="dcterms:W3CDTF">2016-09-28T18:57:07Z</dcterms:created>
  <dcterms:modified xsi:type="dcterms:W3CDTF">2017-06-15T18:51:08Z</dcterms:modified>
</cp:coreProperties>
</file>